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83" r:id="rId3"/>
    <p:sldId id="269" r:id="rId4"/>
    <p:sldId id="267" r:id="rId5"/>
    <p:sldId id="285" r:id="rId6"/>
    <p:sldId id="284" r:id="rId7"/>
    <p:sldId id="282" r:id="rId8"/>
    <p:sldId id="271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-99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C4A0B2-CD85-42B0-B684-5A0BB14C1A8E}" type="datetimeFigureOut">
              <a:rPr lang="en-US" smtClean="0"/>
              <a:pPr/>
              <a:t>3/21/2016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F1274E-C7CA-4EF5-A115-679819085E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0112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B8222-6BD9-45D1-8630-68B33E7738B4}" type="datetimeFigureOut">
              <a:rPr lang="en-US" smtClean="0"/>
              <a:pPr/>
              <a:t>3/21/2016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52E4C-8D15-4FA6-A93A-4AB7EAF6D0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B8222-6BD9-45D1-8630-68B33E7738B4}" type="datetimeFigureOut">
              <a:rPr lang="en-US" smtClean="0"/>
              <a:pPr/>
              <a:t>3/21/2016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52E4C-8D15-4FA6-A93A-4AB7EAF6D0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B8222-6BD9-45D1-8630-68B33E7738B4}" type="datetimeFigureOut">
              <a:rPr lang="en-US" smtClean="0"/>
              <a:pPr/>
              <a:t>3/21/2016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52E4C-8D15-4FA6-A93A-4AB7EAF6D0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B8222-6BD9-45D1-8630-68B33E7738B4}" type="datetimeFigureOut">
              <a:rPr lang="en-US" smtClean="0"/>
              <a:pPr/>
              <a:t>3/21/2016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52E4C-8D15-4FA6-A93A-4AB7EAF6D0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B8222-6BD9-45D1-8630-68B33E7738B4}" type="datetimeFigureOut">
              <a:rPr lang="en-US" smtClean="0"/>
              <a:pPr/>
              <a:t>3/21/2016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52E4C-8D15-4FA6-A93A-4AB7EAF6D0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B8222-6BD9-45D1-8630-68B33E7738B4}" type="datetimeFigureOut">
              <a:rPr lang="en-US" smtClean="0"/>
              <a:pPr/>
              <a:t>3/21/2016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52E4C-8D15-4FA6-A93A-4AB7EAF6D0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B8222-6BD9-45D1-8630-68B33E7738B4}" type="datetimeFigureOut">
              <a:rPr lang="en-US" smtClean="0"/>
              <a:pPr/>
              <a:t>3/21/2016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52E4C-8D15-4FA6-A93A-4AB7EAF6D0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B8222-6BD9-45D1-8630-68B33E7738B4}" type="datetimeFigureOut">
              <a:rPr lang="en-US" smtClean="0"/>
              <a:pPr/>
              <a:t>3/21/2016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52E4C-8D15-4FA6-A93A-4AB7EAF6D0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B8222-6BD9-45D1-8630-68B33E7738B4}" type="datetimeFigureOut">
              <a:rPr lang="en-US" smtClean="0"/>
              <a:pPr/>
              <a:t>3/21/2016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52E4C-8D15-4FA6-A93A-4AB7EAF6D0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B8222-6BD9-45D1-8630-68B33E7738B4}" type="datetimeFigureOut">
              <a:rPr lang="en-US" smtClean="0"/>
              <a:pPr/>
              <a:t>3/21/2016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52E4C-8D15-4FA6-A93A-4AB7EAF6D0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B8222-6BD9-45D1-8630-68B33E7738B4}" type="datetimeFigureOut">
              <a:rPr lang="en-US" smtClean="0"/>
              <a:pPr/>
              <a:t>3/21/2016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52E4C-8D15-4FA6-A93A-4AB7EAF6D0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3B8222-6BD9-45D1-8630-68B33E7738B4}" type="datetimeFigureOut">
              <a:rPr lang="en-US" smtClean="0"/>
              <a:pPr/>
              <a:t>3/21/2016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452E4C-8D15-4FA6-A93A-4AB7EAF6D05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52401"/>
            <a:ext cx="7772400" cy="1066800"/>
          </a:xfrm>
        </p:spPr>
        <p:txBody>
          <a:bodyPr>
            <a:normAutofit/>
          </a:bodyPr>
          <a:lstStyle/>
          <a:p>
            <a:r>
              <a:rPr lang="en-GB" sz="2000" b="1" u="sng" dirty="0">
                <a:solidFill>
                  <a:schemeClr val="tx2"/>
                </a:solidFill>
              </a:rPr>
              <a:t>Main Macroeconomic Data of Georgia</a:t>
            </a:r>
            <a:endParaRPr lang="en-US" sz="2000" dirty="0">
              <a:solidFill>
                <a:schemeClr val="tx2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238794"/>
            <a:ext cx="7467600" cy="4857205"/>
          </a:xfrm>
        </p:spPr>
        <p:txBody>
          <a:bodyPr>
            <a:normAutofit fontScale="25000" lnSpcReduction="20000"/>
          </a:bodyPr>
          <a:lstStyle/>
          <a:p>
            <a:pPr lvl="0" algn="l"/>
            <a:r>
              <a:rPr lang="en-GB" sz="6400" b="1" u="sng" dirty="0" smtClean="0">
                <a:solidFill>
                  <a:schemeClr val="tx2"/>
                </a:solidFill>
                <a:cs typeface="Times New Roman" pitchFamily="18" charset="0"/>
              </a:rPr>
              <a:t>GDP</a:t>
            </a:r>
            <a:r>
              <a:rPr lang="en-GB" sz="6400" b="1" u="sng" dirty="0">
                <a:solidFill>
                  <a:schemeClr val="tx2"/>
                </a:solidFill>
                <a:cs typeface="Times New Roman" pitchFamily="18" charset="0"/>
              </a:rPr>
              <a:t> </a:t>
            </a:r>
            <a:endParaRPr lang="en-US" sz="6400" u="sng" dirty="0">
              <a:solidFill>
                <a:schemeClr val="tx2"/>
              </a:solidFill>
              <a:cs typeface="Times New Roman" pitchFamily="18" charset="0"/>
            </a:endParaRPr>
          </a:p>
          <a:p>
            <a:pPr indent="-227013" algn="just">
              <a:buFont typeface="Arial" panose="020B0604020202020204" pitchFamily="34" charset="0"/>
              <a:buChar char="•"/>
            </a:pPr>
            <a:r>
              <a:rPr lang="en-GB" sz="4800" dirty="0" smtClean="0">
                <a:solidFill>
                  <a:schemeClr val="tx2"/>
                </a:solidFill>
                <a:cs typeface="Times New Roman" pitchFamily="18" charset="0"/>
              </a:rPr>
              <a:t>In 2014 GDP growth rate was 4.6% (Nominal GDP USD 16.5 </a:t>
            </a:r>
            <a:r>
              <a:rPr lang="en-GB" sz="4800" dirty="0" err="1" smtClean="0">
                <a:solidFill>
                  <a:schemeClr val="tx2"/>
                </a:solidFill>
                <a:cs typeface="Times New Roman" pitchFamily="18" charset="0"/>
              </a:rPr>
              <a:t>bln</a:t>
            </a:r>
            <a:r>
              <a:rPr lang="en-GB" sz="4800" dirty="0" smtClean="0">
                <a:solidFill>
                  <a:schemeClr val="tx2"/>
                </a:solidFill>
                <a:cs typeface="Times New Roman" pitchFamily="18" charset="0"/>
              </a:rPr>
              <a:t>.). </a:t>
            </a:r>
            <a:endParaRPr lang="en-US" sz="4800" dirty="0" smtClean="0">
              <a:solidFill>
                <a:schemeClr val="tx2"/>
              </a:solidFill>
              <a:cs typeface="Times New Roman" pitchFamily="18" charset="0"/>
            </a:endParaRPr>
          </a:p>
          <a:p>
            <a:pPr indent="-227013" algn="just">
              <a:buFont typeface="Arial" panose="020B0604020202020204" pitchFamily="34" charset="0"/>
              <a:buChar char="•"/>
            </a:pPr>
            <a:r>
              <a:rPr lang="en-GB" sz="4800" dirty="0" smtClean="0">
                <a:solidFill>
                  <a:schemeClr val="tx2"/>
                </a:solidFill>
                <a:cs typeface="Times New Roman" pitchFamily="18" charset="0"/>
              </a:rPr>
              <a:t>GDP Structure:  17.5% - Trade, 16.9% - Industry, 10.4% - Transport and Communication,  9.9% - Public Administration, 9.3% - Agriculture, forestry and fishing, 7.1% - Construction, 6% - Health care and social work, 22.9% - Other Sectors.</a:t>
            </a:r>
            <a:endParaRPr lang="en-US" sz="4800" dirty="0" smtClean="0">
              <a:solidFill>
                <a:schemeClr val="tx2"/>
              </a:solidFill>
              <a:cs typeface="Times New Roman" pitchFamily="18" charset="0"/>
            </a:endParaRPr>
          </a:p>
          <a:p>
            <a:pPr indent="-227013" algn="just">
              <a:buFont typeface="Arial" panose="020B0604020202020204" pitchFamily="34" charset="0"/>
              <a:buChar char="•"/>
            </a:pPr>
            <a:r>
              <a:rPr lang="en-GB" sz="4800" dirty="0" smtClean="0">
                <a:solidFill>
                  <a:schemeClr val="tx2"/>
                </a:solidFill>
                <a:cs typeface="Times New Roman" pitchFamily="18" charset="0"/>
              </a:rPr>
              <a:t>In 2015 the estimated annual growth of real GDP equalled 2.8 percent.</a:t>
            </a:r>
            <a:endParaRPr lang="en-US" sz="4800" dirty="0" smtClean="0">
              <a:solidFill>
                <a:schemeClr val="tx2"/>
              </a:solidFill>
              <a:cs typeface="Times New Roman" pitchFamily="18" charset="0"/>
            </a:endParaRPr>
          </a:p>
          <a:p>
            <a:pPr indent="-227013" algn="just">
              <a:buFont typeface="Arial" panose="020B0604020202020204" pitchFamily="34" charset="0"/>
              <a:buChar char="•"/>
            </a:pPr>
            <a:r>
              <a:rPr lang="en-US" sz="4800" dirty="0" smtClean="0">
                <a:solidFill>
                  <a:schemeClr val="tx2"/>
                </a:solidFill>
                <a:cs typeface="Times New Roman" pitchFamily="18" charset="0"/>
              </a:rPr>
              <a:t>Based on GOG’s forecast, GDP real growth for 2016 is projected at 3%.</a:t>
            </a:r>
          </a:p>
          <a:p>
            <a:pPr indent="-227013" algn="just"/>
            <a:r>
              <a:rPr lang="en-GB" sz="4800" b="1" dirty="0" smtClean="0">
                <a:solidFill>
                  <a:schemeClr val="tx2"/>
                </a:solidFill>
                <a:cs typeface="Times New Roman" pitchFamily="18" charset="0"/>
              </a:rPr>
              <a:t> </a:t>
            </a:r>
            <a:r>
              <a:rPr lang="en-US" sz="6400" b="1" u="sng" dirty="0" smtClean="0">
                <a:solidFill>
                  <a:schemeClr val="tx2"/>
                </a:solidFill>
                <a:cs typeface="Times New Roman" pitchFamily="18" charset="0"/>
              </a:rPr>
              <a:t>FDIs</a:t>
            </a:r>
            <a:endParaRPr lang="ka-GE" sz="6400" b="1" u="sng" dirty="0" smtClean="0">
              <a:solidFill>
                <a:schemeClr val="tx2"/>
              </a:solidFill>
              <a:cs typeface="Times New Roman" pitchFamily="18" charset="0"/>
            </a:endParaRPr>
          </a:p>
          <a:p>
            <a:pPr indent="-227013" algn="just"/>
            <a:endParaRPr lang="en-US" sz="4800" b="1" dirty="0" smtClean="0">
              <a:solidFill>
                <a:schemeClr val="tx2"/>
              </a:solidFill>
              <a:cs typeface="Times New Roman" pitchFamily="18" charset="0"/>
            </a:endParaRPr>
          </a:p>
          <a:p>
            <a:pPr lvl="0" indent="-227013" algn="just">
              <a:buFont typeface="Arial" panose="020B0604020202020204" pitchFamily="34" charset="0"/>
              <a:buChar char="•"/>
            </a:pPr>
            <a:r>
              <a:rPr lang="en-GB" sz="4800" dirty="0" smtClean="0">
                <a:solidFill>
                  <a:schemeClr val="tx2"/>
                </a:solidFill>
                <a:cs typeface="Times New Roman" pitchFamily="18" charset="0"/>
              </a:rPr>
              <a:t>FDI in 2014 amounted to 1.758 bln.USD (87% increase from 2013).</a:t>
            </a:r>
            <a:endParaRPr lang="en-US" sz="4800" dirty="0" smtClean="0">
              <a:solidFill>
                <a:schemeClr val="tx2"/>
              </a:solidFill>
              <a:cs typeface="Times New Roman" pitchFamily="18" charset="0"/>
            </a:endParaRPr>
          </a:p>
          <a:p>
            <a:pPr indent="-227013" algn="just">
              <a:buFont typeface="Arial" panose="020B0604020202020204" pitchFamily="34" charset="0"/>
              <a:buChar char="•"/>
            </a:pPr>
            <a:r>
              <a:rPr lang="en-GB" sz="4800" dirty="0" smtClean="0">
                <a:solidFill>
                  <a:schemeClr val="tx2"/>
                </a:solidFill>
                <a:cs typeface="Times New Roman" pitchFamily="18" charset="0"/>
              </a:rPr>
              <a:t>By origin: EU – 47%, CIS – 26%, other countries – 27%.</a:t>
            </a:r>
            <a:endParaRPr lang="en-US" sz="4800" dirty="0" smtClean="0">
              <a:solidFill>
                <a:schemeClr val="tx2"/>
              </a:solidFill>
              <a:cs typeface="Times New Roman" pitchFamily="18" charset="0"/>
            </a:endParaRPr>
          </a:p>
          <a:p>
            <a:pPr indent="-227013" algn="just">
              <a:buFont typeface="Arial" panose="020B0604020202020204" pitchFamily="34" charset="0"/>
              <a:buChar char="•"/>
            </a:pPr>
            <a:r>
              <a:rPr lang="en-GB" sz="4800" dirty="0" smtClean="0">
                <a:solidFill>
                  <a:schemeClr val="tx2"/>
                </a:solidFill>
                <a:cs typeface="Times New Roman" pitchFamily="18" charset="0"/>
              </a:rPr>
              <a:t>By Sectors: Transport and Communication - 25%, Construction-18%, Manufacturing-12%, Energy-11%, Real estate-8%, Financial sector-6%, Other-20%.</a:t>
            </a:r>
            <a:endParaRPr lang="en-US" sz="4800" dirty="0" smtClean="0">
              <a:solidFill>
                <a:schemeClr val="tx2"/>
              </a:solidFill>
              <a:cs typeface="Times New Roman" pitchFamily="18" charset="0"/>
            </a:endParaRPr>
          </a:p>
          <a:p>
            <a:pPr indent="-227013" algn="just">
              <a:buFont typeface="Arial" panose="020B0604020202020204" pitchFamily="34" charset="0"/>
              <a:buChar char="•"/>
            </a:pPr>
            <a:r>
              <a:rPr lang="en-GB" sz="4800" dirty="0" smtClean="0">
                <a:solidFill>
                  <a:schemeClr val="tx2"/>
                </a:solidFill>
                <a:cs typeface="Times New Roman" pitchFamily="18" charset="0"/>
              </a:rPr>
              <a:t>FDI in 2015 (preliminary data) amounted to 1,351 </a:t>
            </a:r>
            <a:r>
              <a:rPr lang="en-GB" sz="4800" dirty="0" err="1" smtClean="0">
                <a:solidFill>
                  <a:schemeClr val="tx2"/>
                </a:solidFill>
                <a:cs typeface="Times New Roman" pitchFamily="18" charset="0"/>
              </a:rPr>
              <a:t>Mln</a:t>
            </a:r>
            <a:r>
              <a:rPr lang="en-GB" sz="4800" dirty="0" smtClean="0">
                <a:solidFill>
                  <a:schemeClr val="tx2"/>
                </a:solidFill>
                <a:cs typeface="Times New Roman" pitchFamily="18" charset="0"/>
              </a:rPr>
              <a:t>. USD (23% decrease compared to 2014).</a:t>
            </a:r>
            <a:endParaRPr lang="en-US" sz="4800" dirty="0" smtClean="0">
              <a:solidFill>
                <a:schemeClr val="tx2"/>
              </a:solidFill>
              <a:cs typeface="Times New Roman" pitchFamily="18" charset="0"/>
            </a:endParaRPr>
          </a:p>
          <a:p>
            <a:pPr algn="just"/>
            <a:r>
              <a:rPr lang="en-GB" sz="4800" i="1" dirty="0">
                <a:solidFill>
                  <a:schemeClr val="tx2"/>
                </a:solidFill>
                <a:cs typeface="Times New Roman" pitchFamily="18" charset="0"/>
              </a:rPr>
              <a:t> </a:t>
            </a:r>
            <a:endParaRPr lang="en-US" sz="4800" dirty="0">
              <a:solidFill>
                <a:schemeClr val="tx2"/>
              </a:solidFill>
              <a:cs typeface="Times New Roman" pitchFamily="18" charset="0"/>
            </a:endParaRPr>
          </a:p>
          <a:p>
            <a:pPr lvl="0" algn="l"/>
            <a:r>
              <a:rPr lang="en-GB" sz="6400" b="1" u="sng" dirty="0">
                <a:solidFill>
                  <a:schemeClr val="tx2"/>
                </a:solidFill>
                <a:cs typeface="Times New Roman" pitchFamily="18" charset="0"/>
              </a:rPr>
              <a:t>TRADE </a:t>
            </a:r>
            <a:r>
              <a:rPr lang="en-GB" sz="6400" b="1" u="sng" dirty="0" smtClean="0">
                <a:solidFill>
                  <a:schemeClr val="tx2"/>
                </a:solidFill>
                <a:cs typeface="Times New Roman" pitchFamily="18" charset="0"/>
              </a:rPr>
              <a:t>TURNOVER</a:t>
            </a:r>
            <a:endParaRPr lang="en-GB" sz="6400" b="1" u="sng" dirty="0">
              <a:solidFill>
                <a:schemeClr val="tx2"/>
              </a:solidFill>
              <a:cs typeface="Times New Roman" pitchFamily="18" charset="0"/>
            </a:endParaRPr>
          </a:p>
          <a:p>
            <a:pPr marL="227013" lvl="0" indent="-227013" algn="just">
              <a:buFont typeface="Arial" panose="020B0604020202020204" pitchFamily="34" charset="0"/>
              <a:buChar char="•"/>
            </a:pPr>
            <a:r>
              <a:rPr lang="en-GB" sz="4800" b="1" dirty="0" smtClean="0">
                <a:solidFill>
                  <a:schemeClr val="tx2"/>
                </a:solidFill>
                <a:cs typeface="Times New Roman" pitchFamily="18" charset="0"/>
              </a:rPr>
              <a:t>2014</a:t>
            </a:r>
            <a:r>
              <a:rPr lang="en-GB" sz="4800" dirty="0" smtClean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en-GB" sz="4800" dirty="0">
                <a:solidFill>
                  <a:schemeClr val="tx2"/>
                </a:solidFill>
                <a:cs typeface="Times New Roman" pitchFamily="18" charset="0"/>
              </a:rPr>
              <a:t>- 11.454 </a:t>
            </a:r>
            <a:r>
              <a:rPr lang="en-GB" sz="4800" dirty="0" err="1">
                <a:solidFill>
                  <a:schemeClr val="tx2"/>
                </a:solidFill>
                <a:cs typeface="Times New Roman" pitchFamily="18" charset="0"/>
              </a:rPr>
              <a:t>bln</a:t>
            </a:r>
            <a:r>
              <a:rPr lang="en-GB" sz="4800" dirty="0">
                <a:solidFill>
                  <a:schemeClr val="tx2"/>
                </a:solidFill>
                <a:cs typeface="Times New Roman" pitchFamily="18" charset="0"/>
              </a:rPr>
              <a:t>. USD, Growth 5%; Change (y-o-y):  EU- 4% increase, CIS - 5% </a:t>
            </a:r>
            <a:r>
              <a:rPr lang="en-GB" sz="4800" dirty="0" smtClean="0">
                <a:solidFill>
                  <a:schemeClr val="tx2"/>
                </a:solidFill>
                <a:cs typeface="Times New Roman" pitchFamily="18" charset="0"/>
              </a:rPr>
              <a:t>decrease.</a:t>
            </a:r>
            <a:endParaRPr lang="en-US" sz="4800" dirty="0">
              <a:solidFill>
                <a:schemeClr val="tx2"/>
              </a:solidFill>
              <a:cs typeface="Times New Roman" pitchFamily="18" charset="0"/>
            </a:endParaRPr>
          </a:p>
          <a:p>
            <a:pPr marL="227013" lvl="0" indent="-227013" algn="just">
              <a:buFont typeface="Arial" panose="020B0604020202020204" pitchFamily="34" charset="0"/>
              <a:buChar char="•"/>
            </a:pPr>
            <a:r>
              <a:rPr lang="en-GB" sz="4800" b="1" dirty="0" smtClean="0">
                <a:solidFill>
                  <a:schemeClr val="tx2"/>
                </a:solidFill>
                <a:cs typeface="Times New Roman" pitchFamily="18" charset="0"/>
              </a:rPr>
              <a:t>2015</a:t>
            </a:r>
            <a:r>
              <a:rPr lang="en-GB" sz="4800" dirty="0" smtClean="0">
                <a:solidFill>
                  <a:schemeClr val="tx2"/>
                </a:solidFill>
                <a:cs typeface="Times New Roman" pitchFamily="18" charset="0"/>
              </a:rPr>
              <a:t> - trade </a:t>
            </a:r>
            <a:r>
              <a:rPr lang="en-GB" sz="4800" dirty="0">
                <a:solidFill>
                  <a:schemeClr val="tx2"/>
                </a:solidFill>
                <a:cs typeface="Times New Roman" pitchFamily="18" charset="0"/>
              </a:rPr>
              <a:t>turnover decreased by 13% compared to 2014 and amounted to </a:t>
            </a:r>
            <a:r>
              <a:rPr lang="ka-GE" sz="4800" dirty="0">
                <a:solidFill>
                  <a:schemeClr val="tx2"/>
                </a:solidFill>
                <a:cs typeface="Times New Roman" pitchFamily="18" charset="0"/>
              </a:rPr>
              <a:t>9</a:t>
            </a:r>
            <a:r>
              <a:rPr lang="en-GB" sz="4800" dirty="0">
                <a:solidFill>
                  <a:schemeClr val="tx2"/>
                </a:solidFill>
                <a:cs typeface="Times New Roman" pitchFamily="18" charset="0"/>
              </a:rPr>
              <a:t>.</a:t>
            </a:r>
            <a:r>
              <a:rPr lang="ka-GE" sz="4800" dirty="0">
                <a:solidFill>
                  <a:schemeClr val="tx2"/>
                </a:solidFill>
                <a:cs typeface="Times New Roman" pitchFamily="18" charset="0"/>
              </a:rPr>
              <a:t>928</a:t>
            </a:r>
            <a:r>
              <a:rPr lang="en-GB" sz="4800" dirty="0">
                <a:solidFill>
                  <a:schemeClr val="tx2"/>
                </a:solidFill>
                <a:cs typeface="Times New Roman" pitchFamily="18" charset="0"/>
              </a:rPr>
              <a:t> billion USD. EU – 6% increase (32% of total turnover), CIS – 22% decrease (28% of total </a:t>
            </a:r>
            <a:r>
              <a:rPr lang="en-GB" sz="4800" dirty="0" smtClean="0">
                <a:solidFill>
                  <a:schemeClr val="tx2"/>
                </a:solidFill>
                <a:cs typeface="Times New Roman" pitchFamily="18" charset="0"/>
              </a:rPr>
              <a:t>turnover)</a:t>
            </a:r>
          </a:p>
          <a:p>
            <a:pPr marL="227013" lvl="0" indent="-227013" algn="just">
              <a:buFont typeface="Arial" panose="020B0604020202020204" pitchFamily="34" charset="0"/>
              <a:buChar char="•"/>
            </a:pPr>
            <a:r>
              <a:rPr lang="en-GB" sz="4800" b="1" dirty="0" smtClean="0">
                <a:solidFill>
                  <a:schemeClr val="tx2"/>
                </a:solidFill>
              </a:rPr>
              <a:t>Export in 2014</a:t>
            </a:r>
            <a:r>
              <a:rPr lang="en-GB" sz="4800" dirty="0" smtClean="0">
                <a:solidFill>
                  <a:schemeClr val="tx2"/>
                </a:solidFill>
              </a:rPr>
              <a:t> - 2.86 </a:t>
            </a:r>
            <a:r>
              <a:rPr lang="en-GB" sz="4800" dirty="0" err="1" smtClean="0">
                <a:solidFill>
                  <a:schemeClr val="tx2"/>
                </a:solidFill>
              </a:rPr>
              <a:t>bln</a:t>
            </a:r>
            <a:r>
              <a:rPr lang="en-GB" sz="4800" dirty="0" smtClean="0">
                <a:solidFill>
                  <a:schemeClr val="tx2"/>
                </a:solidFill>
              </a:rPr>
              <a:t>. USD, Decrease 2%; Change (y-o-y):  EU- 2% increase, CIS – 10% decrease.</a:t>
            </a:r>
            <a:endParaRPr lang="en-US" sz="4800" dirty="0">
              <a:solidFill>
                <a:schemeClr val="tx2"/>
              </a:solidFill>
            </a:endParaRPr>
          </a:p>
          <a:p>
            <a:pPr marL="227013" lvl="0" indent="-227013" algn="just">
              <a:buFont typeface="Arial" panose="020B0604020202020204" pitchFamily="34" charset="0"/>
              <a:buChar char="•"/>
            </a:pPr>
            <a:r>
              <a:rPr lang="en-GB" sz="4800" b="1" dirty="0" smtClean="0">
                <a:solidFill>
                  <a:schemeClr val="tx2"/>
                </a:solidFill>
              </a:rPr>
              <a:t>In 2015</a:t>
            </a:r>
            <a:r>
              <a:rPr lang="en-GB" sz="4800" dirty="0" smtClean="0">
                <a:solidFill>
                  <a:schemeClr val="tx2"/>
                </a:solidFill>
              </a:rPr>
              <a:t> export decreased by 23% compared to 2014 and amounted to 2.</a:t>
            </a:r>
            <a:r>
              <a:rPr lang="ka-GE" sz="4800" dirty="0" smtClean="0">
                <a:solidFill>
                  <a:schemeClr val="tx2"/>
                </a:solidFill>
              </a:rPr>
              <a:t>204</a:t>
            </a:r>
            <a:r>
              <a:rPr lang="en-GB" sz="4800" dirty="0" smtClean="0">
                <a:solidFill>
                  <a:schemeClr val="tx2"/>
                </a:solidFill>
              </a:rPr>
              <a:t> billion USD. EU – 4% increase (29% of total export), CIS – 43% decrease (38% of total export).</a:t>
            </a:r>
            <a:endParaRPr lang="en-US" sz="4800" dirty="0">
              <a:solidFill>
                <a:schemeClr val="tx2"/>
              </a:solidFill>
            </a:endParaRPr>
          </a:p>
          <a:p>
            <a:pPr marL="227013" lvl="0" indent="-227013" algn="just">
              <a:buFont typeface="Arial" panose="020B0604020202020204" pitchFamily="34" charset="0"/>
              <a:buChar char="•"/>
            </a:pPr>
            <a:r>
              <a:rPr lang="en-GB" sz="4800" b="1" dirty="0" smtClean="0">
                <a:solidFill>
                  <a:schemeClr val="tx2"/>
                </a:solidFill>
              </a:rPr>
              <a:t>Import in 2014</a:t>
            </a:r>
            <a:r>
              <a:rPr lang="en-GB" sz="4800" dirty="0" smtClean="0">
                <a:solidFill>
                  <a:schemeClr val="tx2"/>
                </a:solidFill>
              </a:rPr>
              <a:t> - 8.6 </a:t>
            </a:r>
            <a:r>
              <a:rPr lang="en-GB" sz="4800" dirty="0" err="1" smtClean="0">
                <a:solidFill>
                  <a:schemeClr val="tx2"/>
                </a:solidFill>
              </a:rPr>
              <a:t>bln</a:t>
            </a:r>
            <a:r>
              <a:rPr lang="en-GB" sz="4800" dirty="0" smtClean="0">
                <a:solidFill>
                  <a:schemeClr val="tx2"/>
                </a:solidFill>
              </a:rPr>
              <a:t>. USD, Growth 7%; </a:t>
            </a:r>
            <a:r>
              <a:rPr lang="en-GB" sz="4800" i="1" dirty="0" smtClean="0">
                <a:solidFill>
                  <a:schemeClr val="tx2"/>
                </a:solidFill>
              </a:rPr>
              <a:t>Change (y-o-y):  EU - 4% increase, CIS – 2% decrease</a:t>
            </a:r>
          </a:p>
          <a:p>
            <a:pPr marL="227013" lvl="0" indent="-227013" algn="just">
              <a:buFont typeface="Arial" panose="020B0604020202020204" pitchFamily="34" charset="0"/>
              <a:buChar char="•"/>
            </a:pPr>
            <a:r>
              <a:rPr lang="en-GB" sz="4800" b="1" dirty="0" smtClean="0">
                <a:solidFill>
                  <a:schemeClr val="tx2"/>
                </a:solidFill>
              </a:rPr>
              <a:t>In 2015</a:t>
            </a:r>
            <a:r>
              <a:rPr lang="en-GB" sz="4800" dirty="0" smtClean="0">
                <a:solidFill>
                  <a:schemeClr val="tx2"/>
                </a:solidFill>
              </a:rPr>
              <a:t> import decreased by 1</a:t>
            </a:r>
            <a:r>
              <a:rPr lang="ka-GE" sz="4800" dirty="0" smtClean="0">
                <a:solidFill>
                  <a:schemeClr val="tx2"/>
                </a:solidFill>
              </a:rPr>
              <a:t>0</a:t>
            </a:r>
            <a:r>
              <a:rPr lang="en-GB" sz="4800" dirty="0" smtClean="0">
                <a:solidFill>
                  <a:schemeClr val="tx2"/>
                </a:solidFill>
              </a:rPr>
              <a:t>% compared to 2014 and amounted to </a:t>
            </a:r>
            <a:r>
              <a:rPr lang="ka-GE" sz="4800" dirty="0" smtClean="0">
                <a:solidFill>
                  <a:schemeClr val="tx2"/>
                </a:solidFill>
              </a:rPr>
              <a:t>7</a:t>
            </a:r>
            <a:r>
              <a:rPr lang="en-GB" sz="4800" dirty="0" smtClean="0">
                <a:solidFill>
                  <a:schemeClr val="tx2"/>
                </a:solidFill>
              </a:rPr>
              <a:t>.</a:t>
            </a:r>
            <a:r>
              <a:rPr lang="ka-GE" sz="4800" dirty="0" smtClean="0">
                <a:solidFill>
                  <a:schemeClr val="tx2"/>
                </a:solidFill>
              </a:rPr>
              <a:t>724</a:t>
            </a:r>
            <a:r>
              <a:rPr lang="en-GB" sz="4800" dirty="0" smtClean="0">
                <a:solidFill>
                  <a:schemeClr val="tx2"/>
                </a:solidFill>
              </a:rPr>
              <a:t> billion USD. EU - 6% increase (33% of total import), </a:t>
            </a:r>
            <a:r>
              <a:rPr lang="en-GB" sz="4800" i="1" dirty="0" smtClean="0">
                <a:solidFill>
                  <a:schemeClr val="tx2"/>
                </a:solidFill>
              </a:rPr>
              <a:t>CIS – 7% decrease</a:t>
            </a:r>
            <a:r>
              <a:rPr lang="en-GB" sz="4800" dirty="0" smtClean="0">
                <a:solidFill>
                  <a:schemeClr val="tx2"/>
                </a:solidFill>
              </a:rPr>
              <a:t> (25% of total import).</a:t>
            </a:r>
          </a:p>
          <a:p>
            <a:pPr algn="just"/>
            <a:endParaRPr lang="en-US" sz="49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49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7200" y="533400"/>
            <a:ext cx="8458200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Liberal Trade Regime</a:t>
            </a:r>
          </a:p>
          <a:p>
            <a:endParaRPr lang="en-US" sz="800" b="1" dirty="0" smtClean="0"/>
          </a:p>
          <a:p>
            <a:pPr>
              <a:buFontTx/>
              <a:buChar char="-"/>
            </a:pPr>
            <a:r>
              <a:rPr lang="en-US" sz="1400" b="1" dirty="0" smtClean="0"/>
              <a:t>  </a:t>
            </a:r>
            <a:r>
              <a:rPr lang="en-US" b="1" dirty="0" smtClean="0"/>
              <a:t>Simple and effective tax   administration;</a:t>
            </a:r>
          </a:p>
          <a:p>
            <a:pPr>
              <a:buFontTx/>
              <a:buChar char="-"/>
            </a:pPr>
            <a:endParaRPr lang="en-US" sz="800" b="1" dirty="0" smtClean="0"/>
          </a:p>
          <a:p>
            <a:pPr>
              <a:buFontTx/>
              <a:buChar char="-"/>
            </a:pPr>
            <a:r>
              <a:rPr lang="en-US" b="1" dirty="0" smtClean="0"/>
              <a:t>  Simple and service oriented customs policy;</a:t>
            </a:r>
          </a:p>
          <a:p>
            <a:pPr>
              <a:buFontTx/>
              <a:buChar char="-"/>
            </a:pPr>
            <a:endParaRPr lang="en-US" sz="800" b="1" dirty="0" smtClean="0"/>
          </a:p>
          <a:p>
            <a:pPr>
              <a:buFontTx/>
              <a:buChar char="-"/>
            </a:pPr>
            <a:r>
              <a:rPr lang="en-US" b="1" dirty="0" smtClean="0"/>
              <a:t>  No quantitative restrictions or other non-tariff barriers;</a:t>
            </a:r>
          </a:p>
          <a:p>
            <a:pPr>
              <a:buFontTx/>
              <a:buChar char="-"/>
            </a:pPr>
            <a:endParaRPr lang="en-US" sz="800" b="1" dirty="0" smtClean="0"/>
          </a:p>
          <a:p>
            <a:pPr>
              <a:buFontTx/>
              <a:buChar char="-"/>
            </a:pPr>
            <a:r>
              <a:rPr lang="en-US" b="1" dirty="0" smtClean="0"/>
              <a:t>  0%  Import tax on up to 90% of Imports;</a:t>
            </a:r>
          </a:p>
          <a:p>
            <a:pPr>
              <a:buFontTx/>
              <a:buChar char="-"/>
            </a:pPr>
            <a:endParaRPr lang="en-US" sz="800" b="1" dirty="0" smtClean="0"/>
          </a:p>
          <a:p>
            <a:r>
              <a:rPr lang="en-US" b="1" dirty="0" smtClean="0"/>
              <a:t>-  Average customs clearance – 15 minutes.</a:t>
            </a:r>
            <a:r>
              <a:rPr lang="en-GB" b="1" dirty="0" smtClean="0"/>
              <a:t> </a:t>
            </a:r>
          </a:p>
          <a:p>
            <a:pPr algn="ctr"/>
            <a:endParaRPr lang="en-GB" sz="1400" b="1" dirty="0" smtClean="0"/>
          </a:p>
          <a:p>
            <a:pPr algn="ctr"/>
            <a:endParaRPr lang="en-GB" sz="1400" b="1" dirty="0" smtClean="0"/>
          </a:p>
          <a:p>
            <a:pPr algn="ctr"/>
            <a:r>
              <a:rPr lang="en-GB" sz="2400" b="1" dirty="0" smtClean="0"/>
              <a:t>Existing trade regimes with other countries</a:t>
            </a:r>
          </a:p>
          <a:p>
            <a:endParaRPr lang="en-GB" sz="1400" b="1" dirty="0" smtClean="0"/>
          </a:p>
          <a:p>
            <a:pPr>
              <a:buFont typeface="Arial" pitchFamily="34" charset="0"/>
              <a:buChar char="•"/>
            </a:pPr>
            <a:r>
              <a:rPr lang="en-GB" sz="1400" b="1" dirty="0" smtClean="0"/>
              <a:t>  </a:t>
            </a:r>
            <a:r>
              <a:rPr lang="en-GB" b="1" dirty="0" smtClean="0"/>
              <a:t>Free Trade regimes </a:t>
            </a:r>
            <a:r>
              <a:rPr lang="en-GB" dirty="0" smtClean="0"/>
              <a:t>with CIS countries, Turkey  and EU – 900 million customer market.</a:t>
            </a:r>
          </a:p>
          <a:p>
            <a:endParaRPr lang="en-GB" dirty="0" smtClean="0"/>
          </a:p>
          <a:p>
            <a:pPr>
              <a:buFont typeface="Arial" pitchFamily="34" charset="0"/>
              <a:buChar char="•"/>
            </a:pPr>
            <a:r>
              <a:rPr lang="en-GB" b="1" dirty="0" smtClean="0"/>
              <a:t>  GSP regime </a:t>
            </a:r>
            <a:r>
              <a:rPr lang="en-GB" dirty="0" smtClean="0"/>
              <a:t>with USA, Japan, Norway and Switzerland.</a:t>
            </a:r>
          </a:p>
          <a:p>
            <a:pPr>
              <a:buFont typeface="Arial" pitchFamily="34" charset="0"/>
              <a:buChar char="•"/>
            </a:pPr>
            <a:endParaRPr lang="en-GB" dirty="0" smtClean="0"/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  </a:t>
            </a:r>
            <a:r>
              <a:rPr lang="en-GB" b="1" dirty="0" smtClean="0"/>
              <a:t>Ongoing negotiations  </a:t>
            </a:r>
            <a:r>
              <a:rPr lang="en-GB" dirty="0" smtClean="0"/>
              <a:t>of FTA with EFTA countries and China.</a:t>
            </a:r>
          </a:p>
          <a:p>
            <a:pPr>
              <a:buFontTx/>
              <a:buChar char="-"/>
            </a:pPr>
            <a:endParaRPr lang="en-US" sz="1400" b="1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219200"/>
            <a:ext cx="84201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81000" y="457200"/>
            <a:ext cx="838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Strategic location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5804464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9600"/>
            <a:ext cx="8922633" cy="57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7646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" y="152400"/>
            <a:ext cx="8458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National Infrastructure (Hardware)</a:t>
            </a:r>
          </a:p>
          <a:p>
            <a:pPr algn="ctr"/>
            <a:endParaRPr lang="en-US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609600"/>
            <a:ext cx="4756961" cy="287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5257800" y="609600"/>
            <a:ext cx="358140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600" b="1" dirty="0" smtClean="0">
                <a:latin typeface="+mj-lt"/>
                <a:ea typeface="Open Sans Light" pitchFamily="34" charset="0"/>
                <a:cs typeface="Open Sans Light" pitchFamily="34" charset="0"/>
              </a:rPr>
              <a:t>Rail Road</a:t>
            </a:r>
          </a:p>
          <a:p>
            <a:pPr marL="228594" indent="-228594">
              <a:defRPr/>
            </a:pPr>
            <a:r>
              <a:rPr lang="en-US" sz="1600" dirty="0" smtClean="0">
                <a:latin typeface="+mj-lt"/>
                <a:ea typeface="Open Sans Light" pitchFamily="34" charset="0"/>
                <a:cs typeface="Open Sans Light" pitchFamily="34" charset="0"/>
              </a:rPr>
              <a:t> - 2 344 km (100% electrifies, except dead-end tracks). 7,400 rolling stock, 144 locos.</a:t>
            </a:r>
          </a:p>
          <a:p>
            <a:pPr marL="228594" indent="-228594">
              <a:defRPr/>
            </a:pPr>
            <a:r>
              <a:rPr lang="en-GB" sz="1600" dirty="0" smtClean="0">
                <a:latin typeface="+mj-lt"/>
              </a:rPr>
              <a:t> - Baku-Tbilisi-Kars Railway, which will be new corridor connecting Azerbaijan, Georgian and Turkish railways</a:t>
            </a:r>
          </a:p>
          <a:p>
            <a:pPr marL="228594" indent="-228594">
              <a:defRPr/>
            </a:pPr>
            <a:endParaRPr lang="en-US" sz="1000" dirty="0" smtClean="0">
              <a:latin typeface="+mj-lt"/>
              <a:ea typeface="Open Sans Light" pitchFamily="34" charset="0"/>
              <a:cs typeface="Open Sans Light" pitchFamily="34" charset="0"/>
            </a:endParaRPr>
          </a:p>
          <a:p>
            <a:pPr>
              <a:defRPr/>
            </a:pPr>
            <a:r>
              <a:rPr lang="en-US" sz="1600" b="1" dirty="0" smtClean="0">
                <a:latin typeface="+mj-lt"/>
                <a:ea typeface="Open Sans Light" pitchFamily="34" charset="0"/>
                <a:cs typeface="Open Sans Light" pitchFamily="34" charset="0"/>
              </a:rPr>
              <a:t>Road Infrastructure</a:t>
            </a:r>
          </a:p>
          <a:p>
            <a:pPr>
              <a:defRPr/>
            </a:pPr>
            <a:r>
              <a:rPr lang="en-US" sz="1600" dirty="0" smtClean="0">
                <a:latin typeface="+mj-lt"/>
                <a:ea typeface="Open Sans Light" pitchFamily="34" charset="0"/>
                <a:cs typeface="Open Sans Light" pitchFamily="34" charset="0"/>
              </a:rPr>
              <a:t> - Modernization of East-West </a:t>
            </a:r>
          </a:p>
          <a:p>
            <a:pPr>
              <a:defRPr/>
            </a:pPr>
            <a:r>
              <a:rPr lang="en-US" sz="1600" dirty="0" smtClean="0">
                <a:latin typeface="+mj-lt"/>
                <a:ea typeface="Open Sans Light" pitchFamily="34" charset="0"/>
                <a:cs typeface="Open Sans Light" pitchFamily="34" charset="0"/>
              </a:rPr>
              <a:t>   international highway road with length </a:t>
            </a:r>
          </a:p>
          <a:p>
            <a:pPr>
              <a:defRPr/>
            </a:pPr>
            <a:r>
              <a:rPr lang="en-US" sz="1600" dirty="0" smtClean="0">
                <a:latin typeface="+mj-lt"/>
                <a:ea typeface="Open Sans Light" pitchFamily="34" charset="0"/>
                <a:cs typeface="Open Sans Light" pitchFamily="34" charset="0"/>
              </a:rPr>
              <a:t>   1,500 km; </a:t>
            </a:r>
            <a:r>
              <a:rPr lang="en-GB" sz="1600" dirty="0" smtClean="0"/>
              <a:t>After finalization of works,   </a:t>
            </a:r>
          </a:p>
          <a:p>
            <a:pPr>
              <a:defRPr/>
            </a:pPr>
            <a:r>
              <a:rPr lang="en-GB" sz="1600" dirty="0" smtClean="0"/>
              <a:t>   highway will have four lanes and </a:t>
            </a:r>
          </a:p>
          <a:p>
            <a:pPr>
              <a:defRPr/>
            </a:pPr>
            <a:r>
              <a:rPr lang="en-GB" sz="1600" dirty="0" smtClean="0"/>
              <a:t>   capacity to serve 50 000 vehicles per </a:t>
            </a:r>
          </a:p>
          <a:p>
            <a:pPr>
              <a:defRPr/>
            </a:pPr>
            <a:r>
              <a:rPr lang="en-GB" sz="1600" dirty="0" smtClean="0"/>
              <a:t>   day.</a:t>
            </a:r>
            <a:endParaRPr lang="en-US" sz="1600" dirty="0" smtClean="0">
              <a:latin typeface="+mj-lt"/>
              <a:ea typeface="Open Sans Light" pitchFamily="34" charset="0"/>
              <a:cs typeface="Open Sans Light" pitchFamily="34" charset="0"/>
            </a:endParaRPr>
          </a:p>
          <a:p>
            <a:pPr>
              <a:defRPr/>
            </a:pPr>
            <a:endParaRPr lang="en-US" sz="1000" dirty="0" smtClean="0">
              <a:latin typeface="+mj-lt"/>
              <a:ea typeface="Open Sans Light" pitchFamily="34" charset="0"/>
              <a:cs typeface="Open Sans Light" pitchFamily="34" charset="0"/>
            </a:endParaRPr>
          </a:p>
          <a:p>
            <a:pPr>
              <a:defRPr/>
            </a:pPr>
            <a:r>
              <a:rPr lang="en-US" sz="1600" b="1" dirty="0" smtClean="0">
                <a:latin typeface="+mj-lt"/>
                <a:ea typeface="Open Sans Light" pitchFamily="34" charset="0"/>
                <a:cs typeface="Open Sans Light" pitchFamily="34" charset="0"/>
              </a:rPr>
              <a:t>Port Infrastructure</a:t>
            </a:r>
          </a:p>
          <a:p>
            <a:pPr>
              <a:defRPr/>
            </a:pPr>
            <a:r>
              <a:rPr lang="en-US" sz="1600" dirty="0" smtClean="0">
                <a:latin typeface="+mj-lt"/>
                <a:ea typeface="Open Sans Light" pitchFamily="34" charset="0"/>
                <a:cs typeface="Open Sans Light" pitchFamily="34" charset="0"/>
              </a:rPr>
              <a:t> - </a:t>
            </a:r>
            <a:r>
              <a:rPr lang="ms-MY" sz="1600" dirty="0" smtClean="0">
                <a:latin typeface="+mj-lt"/>
                <a:ea typeface="Open Sans Light" pitchFamily="34" charset="0"/>
                <a:cs typeface="Open Sans Light" pitchFamily="34" charset="0"/>
              </a:rPr>
              <a:t> Poti Sea Port </a:t>
            </a:r>
            <a:r>
              <a:rPr lang="ms-MY" sz="1600" i="1" dirty="0" smtClean="0">
                <a:latin typeface="+mj-lt"/>
                <a:ea typeface="Open Sans Light" pitchFamily="34" charset="0"/>
                <a:cs typeface="Open Sans Light" pitchFamily="34" charset="0"/>
              </a:rPr>
              <a:t>- </a:t>
            </a:r>
            <a:r>
              <a:rPr lang="en-US" sz="1600" i="1" dirty="0" smtClean="0">
                <a:latin typeface="+mj-lt"/>
                <a:ea typeface="Open Sans Light" pitchFamily="34" charset="0"/>
                <a:cs typeface="Open Sans Light" pitchFamily="34" charset="0"/>
              </a:rPr>
              <a:t>capacity  - 10 million </a:t>
            </a:r>
          </a:p>
          <a:p>
            <a:pPr>
              <a:defRPr/>
            </a:pPr>
            <a:r>
              <a:rPr lang="en-US" sz="1600" i="1" dirty="0" smtClean="0">
                <a:latin typeface="+mj-lt"/>
                <a:ea typeface="Open Sans Light" pitchFamily="34" charset="0"/>
                <a:cs typeface="Open Sans Light" pitchFamily="34" charset="0"/>
              </a:rPr>
              <a:t>    tones  annually</a:t>
            </a:r>
          </a:p>
          <a:p>
            <a:pPr>
              <a:defRPr/>
            </a:pPr>
            <a:r>
              <a:rPr lang="ms-MY" sz="1600" i="1" dirty="0" smtClean="0">
                <a:latin typeface="+mj-lt"/>
                <a:ea typeface="Open Sans Light" pitchFamily="34" charset="0"/>
                <a:cs typeface="Open Sans Light" pitchFamily="34" charset="0"/>
              </a:rPr>
              <a:t> -  </a:t>
            </a:r>
            <a:r>
              <a:rPr lang="ms-MY" sz="1600" dirty="0" smtClean="0">
                <a:latin typeface="+mj-lt"/>
                <a:ea typeface="Open Sans Light" pitchFamily="34" charset="0"/>
                <a:cs typeface="Open Sans Light" pitchFamily="34" charset="0"/>
              </a:rPr>
              <a:t>Batumi Sea Port </a:t>
            </a:r>
            <a:r>
              <a:rPr lang="ms-MY" sz="1600" i="1" dirty="0" smtClean="0">
                <a:latin typeface="+mj-lt"/>
                <a:ea typeface="Open Sans Light" pitchFamily="34" charset="0"/>
                <a:cs typeface="Open Sans Light" pitchFamily="34" charset="0"/>
              </a:rPr>
              <a:t>- </a:t>
            </a:r>
            <a:r>
              <a:rPr lang="en-US" sz="1600" i="1" dirty="0" smtClean="0">
                <a:latin typeface="+mj-lt"/>
                <a:ea typeface="Open Sans Light" pitchFamily="34" charset="0"/>
                <a:cs typeface="Open Sans Light" pitchFamily="34" charset="0"/>
              </a:rPr>
              <a:t>capacity 17 million </a:t>
            </a:r>
          </a:p>
          <a:p>
            <a:pPr>
              <a:defRPr/>
            </a:pPr>
            <a:r>
              <a:rPr lang="en-US" sz="1600" i="1" dirty="0" smtClean="0">
                <a:latin typeface="+mj-lt"/>
                <a:ea typeface="Open Sans Light" pitchFamily="34" charset="0"/>
                <a:cs typeface="Open Sans Light" pitchFamily="34" charset="0"/>
              </a:rPr>
              <a:t>    tones annually</a:t>
            </a:r>
          </a:p>
          <a:p>
            <a:pPr>
              <a:defRPr/>
            </a:pPr>
            <a:r>
              <a:rPr lang="ms-MY" sz="1600" i="1" dirty="0" smtClean="0">
                <a:latin typeface="+mj-lt"/>
                <a:ea typeface="Open Sans Light" pitchFamily="34" charset="0"/>
                <a:cs typeface="Open Sans Light" pitchFamily="34" charset="0"/>
              </a:rPr>
              <a:t> -</a:t>
            </a:r>
            <a:r>
              <a:rPr lang="ms-MY" sz="1600" dirty="0" smtClean="0">
                <a:latin typeface="+mj-lt"/>
                <a:ea typeface="Open Sans Light" pitchFamily="34" charset="0"/>
                <a:cs typeface="Open Sans Light" pitchFamily="34" charset="0"/>
              </a:rPr>
              <a:t>  Kulevi Terminal - </a:t>
            </a:r>
            <a:r>
              <a:rPr lang="en-US" sz="1600" i="1" dirty="0" smtClean="0">
                <a:latin typeface="+mj-lt"/>
                <a:ea typeface="Open Sans Light" pitchFamily="34" charset="0"/>
                <a:cs typeface="Open Sans Light" pitchFamily="34" charset="0"/>
              </a:rPr>
              <a:t>capacity 5 million  </a:t>
            </a:r>
          </a:p>
          <a:p>
            <a:pPr>
              <a:defRPr/>
            </a:pPr>
            <a:r>
              <a:rPr lang="en-US" sz="1600" i="1" dirty="0" smtClean="0">
                <a:latin typeface="+mj-lt"/>
                <a:ea typeface="Open Sans Light" pitchFamily="34" charset="0"/>
                <a:cs typeface="Open Sans Light" pitchFamily="34" charset="0"/>
              </a:rPr>
              <a:t>    tones annually</a:t>
            </a:r>
            <a:endParaRPr lang="ms-MY" sz="1600" i="1" dirty="0" smtClean="0">
              <a:latin typeface="+mj-lt"/>
              <a:ea typeface="Open Sans Light" pitchFamily="34" charset="0"/>
              <a:cs typeface="Open Sans Light" pitchFamily="34" charset="0"/>
            </a:endParaRPr>
          </a:p>
          <a:p>
            <a:pPr>
              <a:defRPr/>
            </a:pPr>
            <a:r>
              <a:rPr lang="en-US" sz="1600" dirty="0" smtClean="0">
                <a:latin typeface="+mj-lt"/>
                <a:ea typeface="Open Sans Light" pitchFamily="34" charset="0"/>
                <a:cs typeface="Open Sans Light" pitchFamily="34" charset="0"/>
              </a:rPr>
              <a:t> -  </a:t>
            </a:r>
            <a:r>
              <a:rPr lang="en-US" sz="1600" dirty="0" err="1" smtClean="0">
                <a:latin typeface="+mj-lt"/>
                <a:ea typeface="Open Sans Light" pitchFamily="34" charset="0"/>
                <a:cs typeface="Open Sans Light" pitchFamily="34" charset="0"/>
              </a:rPr>
              <a:t>Supsa</a:t>
            </a:r>
            <a:r>
              <a:rPr lang="en-US" sz="1600" dirty="0" smtClean="0">
                <a:latin typeface="+mj-lt"/>
                <a:ea typeface="Open Sans Light" pitchFamily="34" charset="0"/>
                <a:cs typeface="Open Sans Light" pitchFamily="34" charset="0"/>
              </a:rPr>
              <a:t> Terminal - </a:t>
            </a:r>
            <a:r>
              <a:rPr lang="en-US" sz="1600" i="1" dirty="0" smtClean="0">
                <a:ea typeface="Open Sans Light" pitchFamily="34" charset="0"/>
                <a:cs typeface="Open Sans Light" pitchFamily="34" charset="0"/>
              </a:rPr>
              <a:t>capacity 5 million </a:t>
            </a:r>
          </a:p>
          <a:p>
            <a:pPr>
              <a:defRPr/>
            </a:pPr>
            <a:r>
              <a:rPr lang="en-US" sz="1600" i="1" dirty="0" smtClean="0">
                <a:ea typeface="Open Sans Light" pitchFamily="34" charset="0"/>
                <a:cs typeface="Open Sans Light" pitchFamily="34" charset="0"/>
              </a:rPr>
              <a:t>    tones annually</a:t>
            </a:r>
          </a:p>
          <a:p>
            <a:pPr>
              <a:defRPr/>
            </a:pPr>
            <a:endParaRPr lang="en-US" sz="1200" dirty="0" smtClean="0">
              <a:latin typeface="+mj-lt"/>
              <a:ea typeface="Open Sans Light" pitchFamily="34" charset="0"/>
              <a:cs typeface="Open Sans Light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3657600"/>
            <a:ext cx="4800600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u="sng" dirty="0" smtClean="0"/>
              <a:t>Deep Sea New Port – </a:t>
            </a:r>
            <a:r>
              <a:rPr lang="en-US" sz="1600" b="1" u="sng" dirty="0" err="1" smtClean="0"/>
              <a:t>Anaklia</a:t>
            </a:r>
            <a:endParaRPr lang="en-US" sz="1600" b="1" u="sng" dirty="0" smtClean="0"/>
          </a:p>
          <a:p>
            <a:endParaRPr lang="en-US" sz="1600" b="1" u="sng" dirty="0" smtClean="0"/>
          </a:p>
          <a:p>
            <a:pPr marL="285750" indent="-285750">
              <a:buFontTx/>
              <a:buChar char="-"/>
            </a:pPr>
            <a:r>
              <a:rPr lang="en-US" sz="1600" dirty="0" smtClean="0"/>
              <a:t>First deep sea port on Black Sea shore able to receive </a:t>
            </a:r>
            <a:r>
              <a:rPr lang="en-US" sz="1600" dirty="0" err="1" smtClean="0"/>
              <a:t>Panamax</a:t>
            </a:r>
            <a:r>
              <a:rPr lang="en-US" sz="1600" dirty="0" smtClean="0"/>
              <a:t> and Post-</a:t>
            </a:r>
            <a:r>
              <a:rPr lang="en-US" sz="1600" dirty="0" err="1" smtClean="0"/>
              <a:t>Panamax</a:t>
            </a:r>
            <a:r>
              <a:rPr lang="en-US" sz="1600" dirty="0" smtClean="0"/>
              <a:t> type of vessels;</a:t>
            </a:r>
          </a:p>
          <a:p>
            <a:pPr marL="285750" indent="-285750">
              <a:buFontTx/>
              <a:buChar char="-"/>
            </a:pPr>
            <a:r>
              <a:rPr lang="en-US" sz="1600" dirty="0" smtClean="0"/>
              <a:t>Capacity  up to </a:t>
            </a:r>
            <a:r>
              <a:rPr lang="en-US" sz="1600" b="1" dirty="0" smtClean="0"/>
              <a:t>100 </a:t>
            </a:r>
            <a:r>
              <a:rPr lang="en-US" sz="1600" b="1" dirty="0" err="1" smtClean="0"/>
              <a:t>mln</a:t>
            </a:r>
            <a:r>
              <a:rPr lang="en-US" sz="1600" b="1" dirty="0" smtClean="0"/>
              <a:t>. tons </a:t>
            </a:r>
            <a:r>
              <a:rPr lang="en-US" sz="1600" dirty="0" smtClean="0"/>
              <a:t>annually;</a:t>
            </a:r>
          </a:p>
          <a:p>
            <a:endParaRPr lang="en-US" b="1" u="sng" dirty="0" smtClean="0">
              <a:solidFill>
                <a:srgbClr val="00B050"/>
              </a:solidFill>
            </a:endParaRPr>
          </a:p>
          <a:p>
            <a:endParaRPr lang="en-US" b="1" u="sng" dirty="0" smtClean="0">
              <a:solidFill>
                <a:srgbClr val="00B050"/>
              </a:solidFill>
            </a:endParaRPr>
          </a:p>
          <a:p>
            <a:endParaRPr lang="en-US" b="1" u="sng" dirty="0" smtClean="0">
              <a:solidFill>
                <a:srgbClr val="00B050"/>
              </a:solidFill>
            </a:endParaRPr>
          </a:p>
          <a:p>
            <a:endParaRPr lang="en-US" b="1" u="sng" dirty="0" smtClean="0">
              <a:solidFill>
                <a:srgbClr val="00B050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381000"/>
            <a:ext cx="8686800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International and Regional projects (Software)</a:t>
            </a:r>
          </a:p>
          <a:p>
            <a:pPr algn="ctr"/>
            <a:endParaRPr lang="en-US" b="1" dirty="0" smtClean="0"/>
          </a:p>
          <a:p>
            <a:pPr algn="just"/>
            <a:r>
              <a:rPr lang="en-US" dirty="0" smtClean="0"/>
              <a:t>To attract more freight to the mentioned corridor and </a:t>
            </a:r>
            <a:r>
              <a:rPr lang="en-GB" dirty="0" smtClean="0"/>
              <a:t>facilitation of  smooth movement of goods and passengers through the  territories of the Contracting Parties, </a:t>
            </a:r>
            <a:r>
              <a:rPr lang="en-US" dirty="0" smtClean="0"/>
              <a:t>Government of Georgia participates in several regional and international projects, aiming to reduce tariffs and customs procedures.  </a:t>
            </a:r>
          </a:p>
          <a:p>
            <a:pPr algn="just"/>
            <a:endParaRPr lang="en-US" b="1" dirty="0" smtClean="0"/>
          </a:p>
          <a:p>
            <a:pPr marL="174625" lvl="0" indent="-174625">
              <a:buFontTx/>
              <a:buChar char="-"/>
            </a:pPr>
            <a:r>
              <a:rPr lang="en-GB" dirty="0" smtClean="0"/>
              <a:t>The </a:t>
            </a:r>
            <a:r>
              <a:rPr lang="en-GB" b="1" dirty="0" smtClean="0"/>
              <a:t>Baku-Tbilisi-Kars</a:t>
            </a:r>
            <a:r>
              <a:rPr lang="en-GB" dirty="0" smtClean="0"/>
              <a:t> railway - will directly connect Turkey, Georgia and Azerbaijan and </a:t>
            </a:r>
            <a:r>
              <a:rPr lang="en-US" dirty="0" smtClean="0"/>
              <a:t>through the reduction of tariffs and customs procedures will </a:t>
            </a:r>
            <a:r>
              <a:rPr lang="en-GB" dirty="0" smtClean="0"/>
              <a:t>reduce the shipment period from 35 to 15-17 days.</a:t>
            </a:r>
          </a:p>
          <a:p>
            <a:pPr marL="174625" lvl="0" indent="-174625">
              <a:buFontTx/>
              <a:buChar char="-"/>
            </a:pPr>
            <a:endParaRPr lang="en-GB" dirty="0" smtClean="0"/>
          </a:p>
          <a:p>
            <a:pPr marL="174625" lvl="0" indent="-174625">
              <a:buFontTx/>
              <a:buChar char="-"/>
            </a:pPr>
            <a:r>
              <a:rPr lang="en-US" b="1" dirty="0" smtClean="0"/>
              <a:t>Railroad corridor “Silk railway” - </a:t>
            </a:r>
            <a:r>
              <a:rPr lang="en-US" dirty="0" smtClean="0"/>
              <a:t>The Transport Consortium is being created for the purpose of transportation of freights from China through </a:t>
            </a:r>
            <a:r>
              <a:rPr lang="en-US" dirty="0" err="1" smtClean="0"/>
              <a:t>Transcaspian</a:t>
            </a:r>
            <a:r>
              <a:rPr lang="en-US" dirty="0" smtClean="0"/>
              <a:t> corridor towards Turkey and the Europe.</a:t>
            </a:r>
            <a:endParaRPr lang="en-GB" dirty="0" smtClean="0"/>
          </a:p>
          <a:p>
            <a:pPr marL="174625" lvl="0" indent="-174625"/>
            <a:endParaRPr lang="en-US" dirty="0" smtClean="0"/>
          </a:p>
          <a:p>
            <a:pPr marL="174625" lvl="0" indent="-174625">
              <a:buFontTx/>
              <a:buChar char="-"/>
            </a:pPr>
            <a:r>
              <a:rPr lang="en-GB" dirty="0" smtClean="0"/>
              <a:t>Multi-modal block train (</a:t>
            </a:r>
            <a:r>
              <a:rPr lang="en-GB" b="1" dirty="0" smtClean="0"/>
              <a:t>Silk Wind</a:t>
            </a:r>
            <a:r>
              <a:rPr lang="en-GB" dirty="0" smtClean="0"/>
              <a:t>) – aims to develop railway container transportation corridor from China, through Kazakhstan, Azerbaijan, Georgia and Turkey to Europe.</a:t>
            </a:r>
          </a:p>
          <a:p>
            <a:pPr marL="174625" lvl="0" indent="-174625"/>
            <a:endParaRPr lang="en-GB" b="1" dirty="0" smtClean="0"/>
          </a:p>
          <a:p>
            <a:pPr marL="174625" indent="-174625"/>
            <a:r>
              <a:rPr lang="en-US" dirty="0" smtClean="0"/>
              <a:t>-  Transport corridor</a:t>
            </a:r>
            <a:r>
              <a:rPr lang="en-US" b="1" dirty="0" smtClean="0"/>
              <a:t> “Persian Gulf, Iran – Black Sea, European countries”</a:t>
            </a:r>
            <a:r>
              <a:rPr lang="en-US" dirty="0" smtClean="0"/>
              <a:t> – aims </a:t>
            </a:r>
            <a:r>
              <a:rPr lang="en-GB" dirty="0" smtClean="0"/>
              <a:t>for freight transportation from India through Iran and Azerbaijan toward Georgian Ports (</a:t>
            </a:r>
            <a:r>
              <a:rPr lang="en-GB" dirty="0" err="1" smtClean="0"/>
              <a:t>Poti</a:t>
            </a:r>
            <a:r>
              <a:rPr lang="en-GB" dirty="0" smtClean="0"/>
              <a:t> and Batumi) for further transportation to Europe. </a:t>
            </a:r>
            <a:endParaRPr lang="en-US" dirty="0" smtClean="0"/>
          </a:p>
          <a:p>
            <a:pPr marL="174625" lvl="0" indent="-174625"/>
            <a:endParaRPr lang="en-US" b="1" dirty="0" smtClean="0"/>
          </a:p>
          <a:p>
            <a:pPr algn="ctr"/>
            <a:endParaRPr lang="en-US" b="1" dirty="0" smtClean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304800"/>
            <a:ext cx="6705600" cy="3352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304800" y="3657600"/>
            <a:ext cx="8458200" cy="1800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East-West Middle Corridor</a:t>
            </a:r>
          </a:p>
          <a:p>
            <a:pPr algn="ctr"/>
            <a:endParaRPr lang="en-US" sz="800" b="1" dirty="0" smtClean="0"/>
          </a:p>
          <a:p>
            <a:pPr lvl="0">
              <a:buFont typeface="Arial" pitchFamily="34" charset="0"/>
              <a:buChar char="•"/>
            </a:pPr>
            <a:r>
              <a:rPr lang="en-US" sz="1700" dirty="0" smtClean="0"/>
              <a:t>  Important part of the ancient Silk Road;</a:t>
            </a:r>
          </a:p>
          <a:p>
            <a:pPr lvl="0">
              <a:buFont typeface="Arial" pitchFamily="34" charset="0"/>
              <a:buChar char="•"/>
            </a:pPr>
            <a:r>
              <a:rPr lang="en-US" sz="1700" dirty="0" smtClean="0"/>
              <a:t>  Shortest and most efficient root  for cargo transportation between Europe and Asia. </a:t>
            </a:r>
          </a:p>
          <a:p>
            <a:pPr lvl="0">
              <a:buFont typeface="Arial" pitchFamily="34" charset="0"/>
              <a:buChar char="•"/>
            </a:pPr>
            <a:r>
              <a:rPr lang="en-US" sz="1700" dirty="0" smtClean="0"/>
              <a:t>  9 days are needed for cargo transportation from China to Georgia and 12-14 days from  </a:t>
            </a:r>
          </a:p>
          <a:p>
            <a:pPr lvl="0"/>
            <a:r>
              <a:rPr lang="en-US" sz="1700" dirty="0" smtClean="0"/>
              <a:t>    China to Turkey, through Kazakhstan, Caspian Sea and Azerbaijan;</a:t>
            </a:r>
          </a:p>
          <a:p>
            <a:pPr lvl="0">
              <a:buFont typeface="Arial" pitchFamily="34" charset="0"/>
              <a:buChar char="•"/>
            </a:pPr>
            <a:endParaRPr lang="en-US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304800" y="5562600"/>
            <a:ext cx="8458200" cy="110799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100" i="1" dirty="0" smtClean="0"/>
              <a:t>- In the beginning of 2015 first railway freight transportation from China to Turkey was carried out. Pilot project was implemented with active cooperation of Railways of Georgia, Azerbaijan, Kazakhstan and China – delivery time 9 days; </a:t>
            </a:r>
          </a:p>
          <a:p>
            <a:pPr>
              <a:buFontTx/>
              <a:buChar char="-"/>
            </a:pPr>
            <a:r>
              <a:rPr lang="en-US" sz="1100" i="1" dirty="0" smtClean="0"/>
              <a:t>In February 2015 the first railway freight transportation from China to Turkey was carried out. Pilot project was implemented with close cooperation of Turkey, Georgia, Azerbaijan, Kazakhstan and China – delivery time 12 days;</a:t>
            </a:r>
          </a:p>
          <a:p>
            <a:pPr>
              <a:buFontTx/>
              <a:buChar char="-"/>
            </a:pPr>
            <a:r>
              <a:rPr lang="en-US" sz="1100" i="1" dirty="0" smtClean="0"/>
              <a:t>In January 2015 first freight transportation from Ukraine to China was carried out. Project was implemented with close cooperation of Ukraine, Georgia, Azerbaijan, Kazakhstan and China – delivery time 15 Days</a:t>
            </a:r>
            <a:endParaRPr lang="en-US" sz="1100" i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3419"/>
            <a:ext cx="9144000" cy="519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7451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1072</TotalTime>
  <Words>465</Words>
  <Application>Microsoft Office PowerPoint</Application>
  <PresentationFormat>On-screen Show (4:3)</PresentationFormat>
  <Paragraphs>90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Main Macroeconomic Data of Georgia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Main Macroeconomic Data of Georgia</dc:title>
  <dc:creator>bchkheidze</dc:creator>
  <cp:lastModifiedBy>Joze Gricar</cp:lastModifiedBy>
  <cp:revision>65</cp:revision>
  <dcterms:created xsi:type="dcterms:W3CDTF">2016-02-18T09:09:09Z</dcterms:created>
  <dcterms:modified xsi:type="dcterms:W3CDTF">2016-03-21T10:49:42Z</dcterms:modified>
</cp:coreProperties>
</file>