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1"/>
  </p:notesMasterIdLst>
  <p:sldIdLst>
    <p:sldId id="256" r:id="rId2"/>
    <p:sldId id="270" r:id="rId3"/>
    <p:sldId id="287" r:id="rId4"/>
    <p:sldId id="257" r:id="rId5"/>
    <p:sldId id="258" r:id="rId6"/>
    <p:sldId id="259" r:id="rId7"/>
    <p:sldId id="280" r:id="rId8"/>
    <p:sldId id="281" r:id="rId9"/>
    <p:sldId id="282" r:id="rId10"/>
    <p:sldId id="283" r:id="rId11"/>
    <p:sldId id="272" r:id="rId12"/>
    <p:sldId id="261" r:id="rId13"/>
    <p:sldId id="262" r:id="rId14"/>
    <p:sldId id="264" r:id="rId15"/>
    <p:sldId id="263" r:id="rId16"/>
    <p:sldId id="284" r:id="rId17"/>
    <p:sldId id="285" r:id="rId18"/>
    <p:sldId id="286" r:id="rId19"/>
    <p:sldId id="265" r:id="rId20"/>
    <p:sldId id="294" r:id="rId21"/>
    <p:sldId id="295" r:id="rId22"/>
    <p:sldId id="278" r:id="rId23"/>
    <p:sldId id="269" r:id="rId24"/>
    <p:sldId id="296" r:id="rId25"/>
    <p:sldId id="268" r:id="rId26"/>
    <p:sldId id="297" r:id="rId27"/>
    <p:sldId id="298" r:id="rId28"/>
    <p:sldId id="299" r:id="rId29"/>
    <p:sldId id="271" r:id="rId30"/>
    <p:sldId id="300" r:id="rId31"/>
    <p:sldId id="273" r:id="rId32"/>
    <p:sldId id="301" r:id="rId33"/>
    <p:sldId id="274" r:id="rId34"/>
    <p:sldId id="266" r:id="rId35"/>
    <p:sldId id="275" r:id="rId36"/>
    <p:sldId id="276" r:id="rId37"/>
    <p:sldId id="291" r:id="rId38"/>
    <p:sldId id="267" r:id="rId39"/>
    <p:sldId id="289" r:id="rId40"/>
  </p:sldIdLst>
  <p:sldSz cx="12192000" cy="6858000"/>
  <p:notesSz cx="6858000" cy="9144000"/>
  <p:embeddedFontLst>
    <p:embeddedFont>
      <p:font typeface="DM Sans" pitchFamily="2" charset="0"/>
      <p:regular r:id="rId42"/>
      <p:bold r:id="rId43"/>
      <p:italic r:id="rId44"/>
      <p:boldItalic r:id="rId45"/>
    </p:embeddedFont>
    <p:embeddedFont>
      <p:font typeface="Lato" panose="020F0502020204030203" pitchFamily="34" charset="0"/>
      <p:regular r:id="rId46"/>
      <p:bold r:id="rId47"/>
      <p:italic r:id="rId48"/>
      <p:boldItalic r:id="rId49"/>
    </p:embeddedFont>
    <p:embeddedFont>
      <p:font typeface="Merriweather" panose="000005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1" d="100"/>
          <a:sy n="121" d="100"/>
        </p:scale>
        <p:origin x="162" y="102"/>
      </p:cViewPr>
      <p:guideLst>
        <p:guide orient="horz" pos="2160"/>
        <p:guide pos="2880"/>
      </p:guideLst>
    </p:cSldViewPr>
  </p:slideViewPr>
  <p:notesTextViewPr>
    <p:cViewPr>
      <p:scale>
        <a:sx n="1" d="1"/>
        <a:sy n="1" d="1"/>
      </p:scale>
      <p:origin x="0" y="0"/>
    </p:cViewPr>
  </p:notesTextViewPr>
  <p:sorterViewPr>
    <p:cViewPr>
      <p:scale>
        <a:sx n="136" d="100"/>
        <a:sy n="136" d="100"/>
      </p:scale>
      <p:origin x="0" y="-350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11E3A6-3FAC-4581-A677-FF7931BDA21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0E94C497-CFD0-4211-BEB0-59FB478EC9D6}">
      <dgm:prSet/>
      <dgm:spPr/>
      <dgm:t>
        <a:bodyPr/>
        <a:lstStyle/>
        <a:p>
          <a:pPr>
            <a:lnSpc>
              <a:spcPct val="100000"/>
            </a:lnSpc>
          </a:pPr>
          <a:r>
            <a:rPr lang="en-US" dirty="0"/>
            <a:t>1. A few creation stories</a:t>
          </a:r>
        </a:p>
      </dgm:t>
    </dgm:pt>
    <dgm:pt modelId="{07922114-7D1D-41F2-B6CC-09F1B17FC798}" type="parTrans" cxnId="{9A5A2809-4ED5-4A9F-8FCE-44E8FD4273CD}">
      <dgm:prSet/>
      <dgm:spPr/>
      <dgm:t>
        <a:bodyPr/>
        <a:lstStyle/>
        <a:p>
          <a:endParaRPr lang="en-US"/>
        </a:p>
      </dgm:t>
    </dgm:pt>
    <dgm:pt modelId="{DD31D7E7-72F4-4C1B-989C-0A2E004E25E8}" type="sibTrans" cxnId="{9A5A2809-4ED5-4A9F-8FCE-44E8FD4273CD}">
      <dgm:prSet/>
      <dgm:spPr/>
      <dgm:t>
        <a:bodyPr/>
        <a:lstStyle/>
        <a:p>
          <a:pPr>
            <a:lnSpc>
              <a:spcPct val="100000"/>
            </a:lnSpc>
          </a:pPr>
          <a:endParaRPr lang="en-US"/>
        </a:p>
      </dgm:t>
    </dgm:pt>
    <dgm:pt modelId="{075EDA63-905E-492D-8968-485B9C21BD47}">
      <dgm:prSet/>
      <dgm:spPr/>
      <dgm:t>
        <a:bodyPr/>
        <a:lstStyle/>
        <a:p>
          <a:pPr>
            <a:lnSpc>
              <a:spcPct val="100000"/>
            </a:lnSpc>
          </a:pPr>
          <a:r>
            <a:rPr lang="en-US" dirty="0"/>
            <a:t>2. What exists today</a:t>
          </a:r>
        </a:p>
      </dgm:t>
    </dgm:pt>
    <dgm:pt modelId="{E0BCCB00-ED87-4A5A-A9DE-D478386B56B6}" type="parTrans" cxnId="{9FCEA33C-05EB-4301-BE14-95C550B32CE1}">
      <dgm:prSet/>
      <dgm:spPr/>
      <dgm:t>
        <a:bodyPr/>
        <a:lstStyle/>
        <a:p>
          <a:endParaRPr lang="en-US"/>
        </a:p>
      </dgm:t>
    </dgm:pt>
    <dgm:pt modelId="{DE47E728-1348-4E78-8D72-A094DBAFA290}" type="sibTrans" cxnId="{9FCEA33C-05EB-4301-BE14-95C550B32CE1}">
      <dgm:prSet/>
      <dgm:spPr/>
      <dgm:t>
        <a:bodyPr/>
        <a:lstStyle/>
        <a:p>
          <a:pPr>
            <a:lnSpc>
              <a:spcPct val="100000"/>
            </a:lnSpc>
          </a:pPr>
          <a:endParaRPr lang="en-US"/>
        </a:p>
      </dgm:t>
    </dgm:pt>
    <dgm:pt modelId="{C5B7C391-F612-46D5-95B4-71FAD7DCE9DA}">
      <dgm:prSet/>
      <dgm:spPr/>
      <dgm:t>
        <a:bodyPr/>
        <a:lstStyle/>
        <a:p>
          <a:pPr>
            <a:lnSpc>
              <a:spcPct val="100000"/>
            </a:lnSpc>
          </a:pPr>
          <a:r>
            <a:rPr lang="en-US" dirty="0"/>
            <a:t>3. Key questions, ideas, and proposals</a:t>
          </a:r>
        </a:p>
      </dgm:t>
    </dgm:pt>
    <dgm:pt modelId="{95BF6F4E-2F1E-4A5C-BBDA-0CC4F14F9A63}" type="parTrans" cxnId="{86F14371-6828-48D7-81C0-67B4B1687F89}">
      <dgm:prSet/>
      <dgm:spPr/>
      <dgm:t>
        <a:bodyPr/>
        <a:lstStyle/>
        <a:p>
          <a:endParaRPr lang="en-US"/>
        </a:p>
      </dgm:t>
    </dgm:pt>
    <dgm:pt modelId="{384AB33D-4225-4DA5-ACE9-92AFE255CBFA}" type="sibTrans" cxnId="{86F14371-6828-48D7-81C0-67B4B1687F89}">
      <dgm:prSet/>
      <dgm:spPr/>
      <dgm:t>
        <a:bodyPr/>
        <a:lstStyle/>
        <a:p>
          <a:pPr>
            <a:lnSpc>
              <a:spcPct val="100000"/>
            </a:lnSpc>
          </a:pPr>
          <a:endParaRPr lang="en-US"/>
        </a:p>
      </dgm:t>
    </dgm:pt>
    <dgm:pt modelId="{DDD25477-A00D-4F72-BB7C-E213FF8A5ED3}">
      <dgm:prSet/>
      <dgm:spPr/>
      <dgm:t>
        <a:bodyPr/>
        <a:lstStyle/>
        <a:p>
          <a:pPr>
            <a:lnSpc>
              <a:spcPct val="100000"/>
            </a:lnSpc>
          </a:pPr>
          <a:r>
            <a:rPr lang="en-US" dirty="0"/>
            <a:t>4. Possible directions for us</a:t>
          </a:r>
        </a:p>
      </dgm:t>
    </dgm:pt>
    <dgm:pt modelId="{21A5EB36-6397-4E2B-A362-ACC324152AE9}" type="parTrans" cxnId="{4BF90529-283B-4C42-BD73-36F2383B85D5}">
      <dgm:prSet/>
      <dgm:spPr/>
      <dgm:t>
        <a:bodyPr/>
        <a:lstStyle/>
        <a:p>
          <a:endParaRPr lang="en-US"/>
        </a:p>
      </dgm:t>
    </dgm:pt>
    <dgm:pt modelId="{F3DF55B5-4BBF-4D62-AA44-5139FFD37E2B}" type="sibTrans" cxnId="{4BF90529-283B-4C42-BD73-36F2383B85D5}">
      <dgm:prSet/>
      <dgm:spPr/>
      <dgm:t>
        <a:bodyPr/>
        <a:lstStyle/>
        <a:p>
          <a:pPr>
            <a:lnSpc>
              <a:spcPct val="100000"/>
            </a:lnSpc>
          </a:pPr>
          <a:endParaRPr lang="en-US"/>
        </a:p>
      </dgm:t>
    </dgm:pt>
    <dgm:pt modelId="{A951ADD6-0E75-4A27-8C9C-CEAB486F0199}">
      <dgm:prSet/>
      <dgm:spPr/>
      <dgm:t>
        <a:bodyPr/>
        <a:lstStyle/>
        <a:p>
          <a:pPr>
            <a:lnSpc>
              <a:spcPct val="100000"/>
            </a:lnSpc>
          </a:pPr>
          <a:r>
            <a:rPr lang="en-US" dirty="0"/>
            <a:t>5. Summary and proposed next steps</a:t>
          </a:r>
        </a:p>
      </dgm:t>
    </dgm:pt>
    <dgm:pt modelId="{A7EDBBD8-1E28-483C-BF04-2C413AA7B1B9}" type="parTrans" cxnId="{BB40483B-EA46-417D-B230-17C6A196953F}">
      <dgm:prSet/>
      <dgm:spPr/>
      <dgm:t>
        <a:bodyPr/>
        <a:lstStyle/>
        <a:p>
          <a:endParaRPr lang="en-US"/>
        </a:p>
      </dgm:t>
    </dgm:pt>
    <dgm:pt modelId="{446FE40E-9521-4720-806D-0BD19731B1C7}" type="sibTrans" cxnId="{BB40483B-EA46-417D-B230-17C6A196953F}">
      <dgm:prSet/>
      <dgm:spPr/>
      <dgm:t>
        <a:bodyPr/>
        <a:lstStyle/>
        <a:p>
          <a:endParaRPr lang="en-US"/>
        </a:p>
      </dgm:t>
    </dgm:pt>
    <dgm:pt modelId="{7EE54D66-7E86-4013-8DFD-3F5A1D39AECC}" type="pres">
      <dgm:prSet presAssocID="{3311E3A6-3FAC-4581-A677-FF7931BDA219}" presName="root" presStyleCnt="0">
        <dgm:presLayoutVars>
          <dgm:dir/>
          <dgm:resizeHandles val="exact"/>
        </dgm:presLayoutVars>
      </dgm:prSet>
      <dgm:spPr/>
    </dgm:pt>
    <dgm:pt modelId="{2AD88D0E-DD3C-49E8-BEAC-D9F40D6CC083}" type="pres">
      <dgm:prSet presAssocID="{3311E3A6-3FAC-4581-A677-FF7931BDA219}" presName="container" presStyleCnt="0">
        <dgm:presLayoutVars>
          <dgm:dir/>
          <dgm:resizeHandles val="exact"/>
        </dgm:presLayoutVars>
      </dgm:prSet>
      <dgm:spPr/>
    </dgm:pt>
    <dgm:pt modelId="{97FD2E55-4162-4655-A0C3-26FD3A825228}" type="pres">
      <dgm:prSet presAssocID="{0E94C497-CFD0-4211-BEB0-59FB478EC9D6}" presName="compNode" presStyleCnt="0"/>
      <dgm:spPr/>
    </dgm:pt>
    <dgm:pt modelId="{6A09E9F0-99CB-411D-B156-EBEA888FBF92}" type="pres">
      <dgm:prSet presAssocID="{0E94C497-CFD0-4211-BEB0-59FB478EC9D6}" presName="iconBgRect" presStyleLbl="bgShp" presStyleIdx="0" presStyleCnt="5"/>
      <dgm:spPr/>
    </dgm:pt>
    <dgm:pt modelId="{03DF9D97-9DEE-49FB-8EBA-B5455D02AEA0}" type="pres">
      <dgm:prSet presAssocID="{0E94C497-CFD0-4211-BEB0-59FB478EC9D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rt"/>
        </a:ext>
      </dgm:extLst>
    </dgm:pt>
    <dgm:pt modelId="{056F6C2C-0D7F-4F56-B368-418244D754A5}" type="pres">
      <dgm:prSet presAssocID="{0E94C497-CFD0-4211-BEB0-59FB478EC9D6}" presName="spaceRect" presStyleCnt="0"/>
      <dgm:spPr/>
    </dgm:pt>
    <dgm:pt modelId="{34EDD46F-842E-4E98-9E6B-63B19F7B2D9B}" type="pres">
      <dgm:prSet presAssocID="{0E94C497-CFD0-4211-BEB0-59FB478EC9D6}" presName="textRect" presStyleLbl="revTx" presStyleIdx="0" presStyleCnt="5">
        <dgm:presLayoutVars>
          <dgm:chMax val="1"/>
          <dgm:chPref val="1"/>
        </dgm:presLayoutVars>
      </dgm:prSet>
      <dgm:spPr/>
    </dgm:pt>
    <dgm:pt modelId="{AC6FA577-A28A-4399-85AE-CFD2926910F8}" type="pres">
      <dgm:prSet presAssocID="{DD31D7E7-72F4-4C1B-989C-0A2E004E25E8}" presName="sibTrans" presStyleLbl="sibTrans2D1" presStyleIdx="0" presStyleCnt="0"/>
      <dgm:spPr/>
    </dgm:pt>
    <dgm:pt modelId="{6D4215CC-3E50-40E2-8F84-940659D66CFE}" type="pres">
      <dgm:prSet presAssocID="{075EDA63-905E-492D-8968-485B9C21BD47}" presName="compNode" presStyleCnt="0"/>
      <dgm:spPr/>
    </dgm:pt>
    <dgm:pt modelId="{41C8567E-AC58-4C8E-9F81-27393B148A96}" type="pres">
      <dgm:prSet presAssocID="{075EDA63-905E-492D-8968-485B9C21BD47}" presName="iconBgRect" presStyleLbl="bgShp" presStyleIdx="1" presStyleCnt="5"/>
      <dgm:spPr/>
    </dgm:pt>
    <dgm:pt modelId="{E91A3F48-6C04-4272-91DB-604C6B5D6717}" type="pres">
      <dgm:prSet presAssocID="{075EDA63-905E-492D-8968-485B9C21BD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83B5B13E-4D9F-4B68-A96D-24A78C409717}" type="pres">
      <dgm:prSet presAssocID="{075EDA63-905E-492D-8968-485B9C21BD47}" presName="spaceRect" presStyleCnt="0"/>
      <dgm:spPr/>
    </dgm:pt>
    <dgm:pt modelId="{BC53DE87-7384-4551-B506-A29AD9236351}" type="pres">
      <dgm:prSet presAssocID="{075EDA63-905E-492D-8968-485B9C21BD47}" presName="textRect" presStyleLbl="revTx" presStyleIdx="1" presStyleCnt="5">
        <dgm:presLayoutVars>
          <dgm:chMax val="1"/>
          <dgm:chPref val="1"/>
        </dgm:presLayoutVars>
      </dgm:prSet>
      <dgm:spPr/>
    </dgm:pt>
    <dgm:pt modelId="{DF02BB90-75C3-4895-A8AB-A998E707778A}" type="pres">
      <dgm:prSet presAssocID="{DE47E728-1348-4E78-8D72-A094DBAFA290}" presName="sibTrans" presStyleLbl="sibTrans2D1" presStyleIdx="0" presStyleCnt="0"/>
      <dgm:spPr/>
    </dgm:pt>
    <dgm:pt modelId="{CD21EE35-972E-43E9-9398-C7FA16B2829D}" type="pres">
      <dgm:prSet presAssocID="{C5B7C391-F612-46D5-95B4-71FAD7DCE9DA}" presName="compNode" presStyleCnt="0"/>
      <dgm:spPr/>
    </dgm:pt>
    <dgm:pt modelId="{F412DFA6-8764-42B8-B4C4-E2CCD8EEA4BC}" type="pres">
      <dgm:prSet presAssocID="{C5B7C391-F612-46D5-95B4-71FAD7DCE9DA}" presName="iconBgRect" presStyleLbl="bgShp" presStyleIdx="2" presStyleCnt="5"/>
      <dgm:spPr/>
    </dgm:pt>
    <dgm:pt modelId="{5934CC45-CB31-481C-AE9A-E82C2CDFD48E}" type="pres">
      <dgm:prSet presAssocID="{C5B7C391-F612-46D5-95B4-71FAD7DCE9D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Question mark"/>
        </a:ext>
      </dgm:extLst>
    </dgm:pt>
    <dgm:pt modelId="{6E2FB61B-C7DA-4A68-8B3E-1D3F24C7CD0E}" type="pres">
      <dgm:prSet presAssocID="{C5B7C391-F612-46D5-95B4-71FAD7DCE9DA}" presName="spaceRect" presStyleCnt="0"/>
      <dgm:spPr/>
    </dgm:pt>
    <dgm:pt modelId="{0141437C-568E-48EA-AD3C-A21E30132051}" type="pres">
      <dgm:prSet presAssocID="{C5B7C391-F612-46D5-95B4-71FAD7DCE9DA}" presName="textRect" presStyleLbl="revTx" presStyleIdx="2" presStyleCnt="5">
        <dgm:presLayoutVars>
          <dgm:chMax val="1"/>
          <dgm:chPref val="1"/>
        </dgm:presLayoutVars>
      </dgm:prSet>
      <dgm:spPr/>
    </dgm:pt>
    <dgm:pt modelId="{06167E15-FFC0-466C-A661-A7A7703E625F}" type="pres">
      <dgm:prSet presAssocID="{384AB33D-4225-4DA5-ACE9-92AFE255CBFA}" presName="sibTrans" presStyleLbl="sibTrans2D1" presStyleIdx="0" presStyleCnt="0"/>
      <dgm:spPr/>
    </dgm:pt>
    <dgm:pt modelId="{48B3401A-80D4-4CCC-B64A-E7B3340A8503}" type="pres">
      <dgm:prSet presAssocID="{DDD25477-A00D-4F72-BB7C-E213FF8A5ED3}" presName="compNode" presStyleCnt="0"/>
      <dgm:spPr/>
    </dgm:pt>
    <dgm:pt modelId="{571FEB3C-7CB6-4836-AC4F-E40788F1E21E}" type="pres">
      <dgm:prSet presAssocID="{DDD25477-A00D-4F72-BB7C-E213FF8A5ED3}" presName="iconBgRect" presStyleLbl="bgShp" presStyleIdx="3" presStyleCnt="5"/>
      <dgm:spPr/>
    </dgm:pt>
    <dgm:pt modelId="{858B5D92-1144-47A9-BF38-7A84B1E11265}" type="pres">
      <dgm:prSet presAssocID="{DDD25477-A00D-4F72-BB7C-E213FF8A5ED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rker"/>
        </a:ext>
      </dgm:extLst>
    </dgm:pt>
    <dgm:pt modelId="{FE2886A1-BF3A-46CB-871D-C41B9813DE1F}" type="pres">
      <dgm:prSet presAssocID="{DDD25477-A00D-4F72-BB7C-E213FF8A5ED3}" presName="spaceRect" presStyleCnt="0"/>
      <dgm:spPr/>
    </dgm:pt>
    <dgm:pt modelId="{C722DA9E-6B70-4106-B0D6-844C113DCA5D}" type="pres">
      <dgm:prSet presAssocID="{DDD25477-A00D-4F72-BB7C-E213FF8A5ED3}" presName="textRect" presStyleLbl="revTx" presStyleIdx="3" presStyleCnt="5">
        <dgm:presLayoutVars>
          <dgm:chMax val="1"/>
          <dgm:chPref val="1"/>
        </dgm:presLayoutVars>
      </dgm:prSet>
      <dgm:spPr/>
    </dgm:pt>
    <dgm:pt modelId="{5AE8B12D-671F-4EB6-891F-65E01681F39C}" type="pres">
      <dgm:prSet presAssocID="{F3DF55B5-4BBF-4D62-AA44-5139FFD37E2B}" presName="sibTrans" presStyleLbl="sibTrans2D1" presStyleIdx="0" presStyleCnt="0"/>
      <dgm:spPr/>
    </dgm:pt>
    <dgm:pt modelId="{AF26C2F3-A3FE-49FD-AF48-C85D092DF73E}" type="pres">
      <dgm:prSet presAssocID="{A951ADD6-0E75-4A27-8C9C-CEAB486F0199}" presName="compNode" presStyleCnt="0"/>
      <dgm:spPr/>
    </dgm:pt>
    <dgm:pt modelId="{8E76FB9F-5B0C-4473-8EB2-B99A403944D1}" type="pres">
      <dgm:prSet presAssocID="{A951ADD6-0E75-4A27-8C9C-CEAB486F0199}" presName="iconBgRect" presStyleLbl="bgShp" presStyleIdx="4" presStyleCnt="5"/>
      <dgm:spPr/>
    </dgm:pt>
    <dgm:pt modelId="{28023F69-F8C3-4D75-83A6-45E27612D383}" type="pres">
      <dgm:prSet presAssocID="{A951ADD6-0E75-4A27-8C9C-CEAB486F019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 List"/>
        </a:ext>
      </dgm:extLst>
    </dgm:pt>
    <dgm:pt modelId="{F36EBA7B-9D1E-45AA-B53F-8621CB8FA75C}" type="pres">
      <dgm:prSet presAssocID="{A951ADD6-0E75-4A27-8C9C-CEAB486F0199}" presName="spaceRect" presStyleCnt="0"/>
      <dgm:spPr/>
    </dgm:pt>
    <dgm:pt modelId="{8FCA5B77-2ACC-49FE-AE08-472F9F0B55E8}" type="pres">
      <dgm:prSet presAssocID="{A951ADD6-0E75-4A27-8C9C-CEAB486F0199}" presName="textRect" presStyleLbl="revTx" presStyleIdx="4" presStyleCnt="5">
        <dgm:presLayoutVars>
          <dgm:chMax val="1"/>
          <dgm:chPref val="1"/>
        </dgm:presLayoutVars>
      </dgm:prSet>
      <dgm:spPr/>
    </dgm:pt>
  </dgm:ptLst>
  <dgm:cxnLst>
    <dgm:cxn modelId="{9A5A2809-4ED5-4A9F-8FCE-44E8FD4273CD}" srcId="{3311E3A6-3FAC-4581-A677-FF7931BDA219}" destId="{0E94C497-CFD0-4211-BEB0-59FB478EC9D6}" srcOrd="0" destOrd="0" parTransId="{07922114-7D1D-41F2-B6CC-09F1B17FC798}" sibTransId="{DD31D7E7-72F4-4C1B-989C-0A2E004E25E8}"/>
    <dgm:cxn modelId="{4BF90529-283B-4C42-BD73-36F2383B85D5}" srcId="{3311E3A6-3FAC-4581-A677-FF7931BDA219}" destId="{DDD25477-A00D-4F72-BB7C-E213FF8A5ED3}" srcOrd="3" destOrd="0" parTransId="{21A5EB36-6397-4E2B-A362-ACC324152AE9}" sibTransId="{F3DF55B5-4BBF-4D62-AA44-5139FFD37E2B}"/>
    <dgm:cxn modelId="{BB40483B-EA46-417D-B230-17C6A196953F}" srcId="{3311E3A6-3FAC-4581-A677-FF7931BDA219}" destId="{A951ADD6-0E75-4A27-8C9C-CEAB486F0199}" srcOrd="4" destOrd="0" parTransId="{A7EDBBD8-1E28-483C-BF04-2C413AA7B1B9}" sibTransId="{446FE40E-9521-4720-806D-0BD19731B1C7}"/>
    <dgm:cxn modelId="{9FCEA33C-05EB-4301-BE14-95C550B32CE1}" srcId="{3311E3A6-3FAC-4581-A677-FF7931BDA219}" destId="{075EDA63-905E-492D-8968-485B9C21BD47}" srcOrd="1" destOrd="0" parTransId="{E0BCCB00-ED87-4A5A-A9DE-D478386B56B6}" sibTransId="{DE47E728-1348-4E78-8D72-A094DBAFA290}"/>
    <dgm:cxn modelId="{F455D769-8CF6-494D-AB50-0B0C5E396A6F}" type="presOf" srcId="{DD31D7E7-72F4-4C1B-989C-0A2E004E25E8}" destId="{AC6FA577-A28A-4399-85AE-CFD2926910F8}" srcOrd="0" destOrd="0" presId="urn:microsoft.com/office/officeart/2018/2/layout/IconCircleList"/>
    <dgm:cxn modelId="{86F14371-6828-48D7-81C0-67B4B1687F89}" srcId="{3311E3A6-3FAC-4581-A677-FF7931BDA219}" destId="{C5B7C391-F612-46D5-95B4-71FAD7DCE9DA}" srcOrd="2" destOrd="0" parTransId="{95BF6F4E-2F1E-4A5C-BBDA-0CC4F14F9A63}" sibTransId="{384AB33D-4225-4DA5-ACE9-92AFE255CBFA}"/>
    <dgm:cxn modelId="{BFD35073-EF31-4568-91B6-10AC59AB509A}" type="presOf" srcId="{A951ADD6-0E75-4A27-8C9C-CEAB486F0199}" destId="{8FCA5B77-2ACC-49FE-AE08-472F9F0B55E8}" srcOrd="0" destOrd="0" presId="urn:microsoft.com/office/officeart/2018/2/layout/IconCircleList"/>
    <dgm:cxn modelId="{621E547A-2AF4-463B-8165-FF99503ED530}" type="presOf" srcId="{DDD25477-A00D-4F72-BB7C-E213FF8A5ED3}" destId="{C722DA9E-6B70-4106-B0D6-844C113DCA5D}" srcOrd="0" destOrd="0" presId="urn:microsoft.com/office/officeart/2018/2/layout/IconCircleList"/>
    <dgm:cxn modelId="{F08F938F-6C1E-4439-A2F4-3A52AD4F7C7B}" type="presOf" srcId="{F3DF55B5-4BBF-4D62-AA44-5139FFD37E2B}" destId="{5AE8B12D-671F-4EB6-891F-65E01681F39C}" srcOrd="0" destOrd="0" presId="urn:microsoft.com/office/officeart/2018/2/layout/IconCircleList"/>
    <dgm:cxn modelId="{ACB264B5-F6A1-416C-A85B-1A8A4A57B301}" type="presOf" srcId="{3311E3A6-3FAC-4581-A677-FF7931BDA219}" destId="{7EE54D66-7E86-4013-8DFD-3F5A1D39AECC}" srcOrd="0" destOrd="0" presId="urn:microsoft.com/office/officeart/2018/2/layout/IconCircleList"/>
    <dgm:cxn modelId="{0F6279BC-9710-471C-B54B-12C937D7A091}" type="presOf" srcId="{0E94C497-CFD0-4211-BEB0-59FB478EC9D6}" destId="{34EDD46F-842E-4E98-9E6B-63B19F7B2D9B}" srcOrd="0" destOrd="0" presId="urn:microsoft.com/office/officeart/2018/2/layout/IconCircleList"/>
    <dgm:cxn modelId="{BED5CDBE-8D89-427B-B0B0-D9698CAC5078}" type="presOf" srcId="{C5B7C391-F612-46D5-95B4-71FAD7DCE9DA}" destId="{0141437C-568E-48EA-AD3C-A21E30132051}" srcOrd="0" destOrd="0" presId="urn:microsoft.com/office/officeart/2018/2/layout/IconCircleList"/>
    <dgm:cxn modelId="{7806C3CA-DD35-4F9B-9B27-0ADB3B7FCD1F}" type="presOf" srcId="{075EDA63-905E-492D-8968-485B9C21BD47}" destId="{BC53DE87-7384-4551-B506-A29AD9236351}" srcOrd="0" destOrd="0" presId="urn:microsoft.com/office/officeart/2018/2/layout/IconCircleList"/>
    <dgm:cxn modelId="{A4B89BE4-49D1-4E5D-80C7-9BD44ACB93DD}" type="presOf" srcId="{DE47E728-1348-4E78-8D72-A094DBAFA290}" destId="{DF02BB90-75C3-4895-A8AB-A998E707778A}" srcOrd="0" destOrd="0" presId="urn:microsoft.com/office/officeart/2018/2/layout/IconCircleList"/>
    <dgm:cxn modelId="{1557FBFE-5D6D-431B-91C9-1EEA825923D3}" type="presOf" srcId="{384AB33D-4225-4DA5-ACE9-92AFE255CBFA}" destId="{06167E15-FFC0-466C-A661-A7A7703E625F}" srcOrd="0" destOrd="0" presId="urn:microsoft.com/office/officeart/2018/2/layout/IconCircleList"/>
    <dgm:cxn modelId="{450763EA-C1D4-4243-8A23-21B3BFE0F33B}" type="presParOf" srcId="{7EE54D66-7E86-4013-8DFD-3F5A1D39AECC}" destId="{2AD88D0E-DD3C-49E8-BEAC-D9F40D6CC083}" srcOrd="0" destOrd="0" presId="urn:microsoft.com/office/officeart/2018/2/layout/IconCircleList"/>
    <dgm:cxn modelId="{EEAE9E1A-A188-4209-B5E3-EC48B5CD3120}" type="presParOf" srcId="{2AD88D0E-DD3C-49E8-BEAC-D9F40D6CC083}" destId="{97FD2E55-4162-4655-A0C3-26FD3A825228}" srcOrd="0" destOrd="0" presId="urn:microsoft.com/office/officeart/2018/2/layout/IconCircleList"/>
    <dgm:cxn modelId="{89855F54-DC09-43DE-9A96-05D3D6DD2FF5}" type="presParOf" srcId="{97FD2E55-4162-4655-A0C3-26FD3A825228}" destId="{6A09E9F0-99CB-411D-B156-EBEA888FBF92}" srcOrd="0" destOrd="0" presId="urn:microsoft.com/office/officeart/2018/2/layout/IconCircleList"/>
    <dgm:cxn modelId="{8399538B-1202-42AA-8207-7F2A82AACF85}" type="presParOf" srcId="{97FD2E55-4162-4655-A0C3-26FD3A825228}" destId="{03DF9D97-9DEE-49FB-8EBA-B5455D02AEA0}" srcOrd="1" destOrd="0" presId="urn:microsoft.com/office/officeart/2018/2/layout/IconCircleList"/>
    <dgm:cxn modelId="{EE8DF88F-5B5D-4845-BFE2-8704C05A3CA2}" type="presParOf" srcId="{97FD2E55-4162-4655-A0C3-26FD3A825228}" destId="{056F6C2C-0D7F-4F56-B368-418244D754A5}" srcOrd="2" destOrd="0" presId="urn:microsoft.com/office/officeart/2018/2/layout/IconCircleList"/>
    <dgm:cxn modelId="{49FF9FD7-F09D-4C66-8206-A187240E9712}" type="presParOf" srcId="{97FD2E55-4162-4655-A0C3-26FD3A825228}" destId="{34EDD46F-842E-4E98-9E6B-63B19F7B2D9B}" srcOrd="3" destOrd="0" presId="urn:microsoft.com/office/officeart/2018/2/layout/IconCircleList"/>
    <dgm:cxn modelId="{91ED7F33-C532-4475-831E-2B1F68A033CC}" type="presParOf" srcId="{2AD88D0E-DD3C-49E8-BEAC-D9F40D6CC083}" destId="{AC6FA577-A28A-4399-85AE-CFD2926910F8}" srcOrd="1" destOrd="0" presId="urn:microsoft.com/office/officeart/2018/2/layout/IconCircleList"/>
    <dgm:cxn modelId="{3AD1C55B-5164-4B96-9B41-C72C647533DD}" type="presParOf" srcId="{2AD88D0E-DD3C-49E8-BEAC-D9F40D6CC083}" destId="{6D4215CC-3E50-40E2-8F84-940659D66CFE}" srcOrd="2" destOrd="0" presId="urn:microsoft.com/office/officeart/2018/2/layout/IconCircleList"/>
    <dgm:cxn modelId="{6C13F0CB-4F5D-466F-AF36-9B36BBCB235F}" type="presParOf" srcId="{6D4215CC-3E50-40E2-8F84-940659D66CFE}" destId="{41C8567E-AC58-4C8E-9F81-27393B148A96}" srcOrd="0" destOrd="0" presId="urn:microsoft.com/office/officeart/2018/2/layout/IconCircleList"/>
    <dgm:cxn modelId="{C1AE486E-B60C-42C1-93C6-D64B1C01799F}" type="presParOf" srcId="{6D4215CC-3E50-40E2-8F84-940659D66CFE}" destId="{E91A3F48-6C04-4272-91DB-604C6B5D6717}" srcOrd="1" destOrd="0" presId="urn:microsoft.com/office/officeart/2018/2/layout/IconCircleList"/>
    <dgm:cxn modelId="{F2FF732F-19FF-4FFF-8442-774D5DCEBB1E}" type="presParOf" srcId="{6D4215CC-3E50-40E2-8F84-940659D66CFE}" destId="{83B5B13E-4D9F-4B68-A96D-24A78C409717}" srcOrd="2" destOrd="0" presId="urn:microsoft.com/office/officeart/2018/2/layout/IconCircleList"/>
    <dgm:cxn modelId="{30BF6150-8770-429B-A050-A0661135B00C}" type="presParOf" srcId="{6D4215CC-3E50-40E2-8F84-940659D66CFE}" destId="{BC53DE87-7384-4551-B506-A29AD9236351}" srcOrd="3" destOrd="0" presId="urn:microsoft.com/office/officeart/2018/2/layout/IconCircleList"/>
    <dgm:cxn modelId="{C7F42913-796F-4E29-8531-68C007AAA2EA}" type="presParOf" srcId="{2AD88D0E-DD3C-49E8-BEAC-D9F40D6CC083}" destId="{DF02BB90-75C3-4895-A8AB-A998E707778A}" srcOrd="3" destOrd="0" presId="urn:microsoft.com/office/officeart/2018/2/layout/IconCircleList"/>
    <dgm:cxn modelId="{9C91C2B7-9D16-4EFB-A80A-9A3C925967FB}" type="presParOf" srcId="{2AD88D0E-DD3C-49E8-BEAC-D9F40D6CC083}" destId="{CD21EE35-972E-43E9-9398-C7FA16B2829D}" srcOrd="4" destOrd="0" presId="urn:microsoft.com/office/officeart/2018/2/layout/IconCircleList"/>
    <dgm:cxn modelId="{88554E3E-7C3A-47A7-AB0C-9552605C41C6}" type="presParOf" srcId="{CD21EE35-972E-43E9-9398-C7FA16B2829D}" destId="{F412DFA6-8764-42B8-B4C4-E2CCD8EEA4BC}" srcOrd="0" destOrd="0" presId="urn:microsoft.com/office/officeart/2018/2/layout/IconCircleList"/>
    <dgm:cxn modelId="{517A0D9A-E054-46D0-8B93-E2A2F564C557}" type="presParOf" srcId="{CD21EE35-972E-43E9-9398-C7FA16B2829D}" destId="{5934CC45-CB31-481C-AE9A-E82C2CDFD48E}" srcOrd="1" destOrd="0" presId="urn:microsoft.com/office/officeart/2018/2/layout/IconCircleList"/>
    <dgm:cxn modelId="{2FD2FB9A-6F60-427F-89BE-B810C5E75293}" type="presParOf" srcId="{CD21EE35-972E-43E9-9398-C7FA16B2829D}" destId="{6E2FB61B-C7DA-4A68-8B3E-1D3F24C7CD0E}" srcOrd="2" destOrd="0" presId="urn:microsoft.com/office/officeart/2018/2/layout/IconCircleList"/>
    <dgm:cxn modelId="{3FDBB0A1-C380-4BFB-9E07-6DD179014E22}" type="presParOf" srcId="{CD21EE35-972E-43E9-9398-C7FA16B2829D}" destId="{0141437C-568E-48EA-AD3C-A21E30132051}" srcOrd="3" destOrd="0" presId="urn:microsoft.com/office/officeart/2018/2/layout/IconCircleList"/>
    <dgm:cxn modelId="{AD502BCB-CEBB-4852-9398-A176F076B892}" type="presParOf" srcId="{2AD88D0E-DD3C-49E8-BEAC-D9F40D6CC083}" destId="{06167E15-FFC0-466C-A661-A7A7703E625F}" srcOrd="5" destOrd="0" presId="urn:microsoft.com/office/officeart/2018/2/layout/IconCircleList"/>
    <dgm:cxn modelId="{F86B624E-5116-49AC-ABCF-EFA52DF2421C}" type="presParOf" srcId="{2AD88D0E-DD3C-49E8-BEAC-D9F40D6CC083}" destId="{48B3401A-80D4-4CCC-B64A-E7B3340A8503}" srcOrd="6" destOrd="0" presId="urn:microsoft.com/office/officeart/2018/2/layout/IconCircleList"/>
    <dgm:cxn modelId="{45FCDC90-3A81-4D1F-9608-BB43621E548A}" type="presParOf" srcId="{48B3401A-80D4-4CCC-B64A-E7B3340A8503}" destId="{571FEB3C-7CB6-4836-AC4F-E40788F1E21E}" srcOrd="0" destOrd="0" presId="urn:microsoft.com/office/officeart/2018/2/layout/IconCircleList"/>
    <dgm:cxn modelId="{54356D7D-AF92-4F87-B350-5B809558D708}" type="presParOf" srcId="{48B3401A-80D4-4CCC-B64A-E7B3340A8503}" destId="{858B5D92-1144-47A9-BF38-7A84B1E11265}" srcOrd="1" destOrd="0" presId="urn:microsoft.com/office/officeart/2018/2/layout/IconCircleList"/>
    <dgm:cxn modelId="{48A538DB-71C8-4920-820A-992275ADC9CF}" type="presParOf" srcId="{48B3401A-80D4-4CCC-B64A-E7B3340A8503}" destId="{FE2886A1-BF3A-46CB-871D-C41B9813DE1F}" srcOrd="2" destOrd="0" presId="urn:microsoft.com/office/officeart/2018/2/layout/IconCircleList"/>
    <dgm:cxn modelId="{E01C01D0-D04B-4D6F-AD95-5D6D32FABEAB}" type="presParOf" srcId="{48B3401A-80D4-4CCC-B64A-E7B3340A8503}" destId="{C722DA9E-6B70-4106-B0D6-844C113DCA5D}" srcOrd="3" destOrd="0" presId="urn:microsoft.com/office/officeart/2018/2/layout/IconCircleList"/>
    <dgm:cxn modelId="{C93E9BC9-BF74-4AAE-A645-A76070A1A136}" type="presParOf" srcId="{2AD88D0E-DD3C-49E8-BEAC-D9F40D6CC083}" destId="{5AE8B12D-671F-4EB6-891F-65E01681F39C}" srcOrd="7" destOrd="0" presId="urn:microsoft.com/office/officeart/2018/2/layout/IconCircleList"/>
    <dgm:cxn modelId="{AF456BAB-2BFB-4420-9896-31829C1D664D}" type="presParOf" srcId="{2AD88D0E-DD3C-49E8-BEAC-D9F40D6CC083}" destId="{AF26C2F3-A3FE-49FD-AF48-C85D092DF73E}" srcOrd="8" destOrd="0" presId="urn:microsoft.com/office/officeart/2018/2/layout/IconCircleList"/>
    <dgm:cxn modelId="{DEBFD1F9-9C67-42C6-AAE6-17B26A5E4A30}" type="presParOf" srcId="{AF26C2F3-A3FE-49FD-AF48-C85D092DF73E}" destId="{8E76FB9F-5B0C-4473-8EB2-B99A403944D1}" srcOrd="0" destOrd="0" presId="urn:microsoft.com/office/officeart/2018/2/layout/IconCircleList"/>
    <dgm:cxn modelId="{44E5BCEC-2BB6-436F-B15E-1B17682AC514}" type="presParOf" srcId="{AF26C2F3-A3FE-49FD-AF48-C85D092DF73E}" destId="{28023F69-F8C3-4D75-83A6-45E27612D383}" srcOrd="1" destOrd="0" presId="urn:microsoft.com/office/officeart/2018/2/layout/IconCircleList"/>
    <dgm:cxn modelId="{ED73BA1B-FC6A-48BC-BCDE-A8E70E1F83B4}" type="presParOf" srcId="{AF26C2F3-A3FE-49FD-AF48-C85D092DF73E}" destId="{F36EBA7B-9D1E-45AA-B53F-8621CB8FA75C}" srcOrd="2" destOrd="0" presId="urn:microsoft.com/office/officeart/2018/2/layout/IconCircleList"/>
    <dgm:cxn modelId="{3E9A2B29-F3C4-4FDA-B300-C906CA85438C}" type="presParOf" srcId="{AF26C2F3-A3FE-49FD-AF48-C85D092DF73E}" destId="{8FCA5B77-2ACC-49FE-AE08-472F9F0B55E8}" srcOrd="3" destOrd="0" presId="urn:microsoft.com/office/officeart/2018/2/layout/IconCircle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9E9F0-99CB-411D-B156-EBEA888FBF92}">
      <dsp:nvSpPr>
        <dsp:cNvPr id="0" name=""/>
        <dsp:cNvSpPr/>
      </dsp:nvSpPr>
      <dsp:spPr>
        <a:xfrm>
          <a:off x="641212" y="17380"/>
          <a:ext cx="1153039" cy="115303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F9D97-9DEE-49FB-8EBA-B5455D02AEA0}">
      <dsp:nvSpPr>
        <dsp:cNvPr id="0" name=""/>
        <dsp:cNvSpPr/>
      </dsp:nvSpPr>
      <dsp:spPr>
        <a:xfrm>
          <a:off x="883351" y="259519"/>
          <a:ext cx="668762" cy="6687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EDD46F-842E-4E98-9E6B-63B19F7B2D9B}">
      <dsp:nvSpPr>
        <dsp:cNvPr id="0" name=""/>
        <dsp:cNvSpPr/>
      </dsp:nvSpPr>
      <dsp:spPr>
        <a:xfrm>
          <a:off x="2041332" y="17380"/>
          <a:ext cx="2717878" cy="1153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1. A few creation stories</a:t>
          </a:r>
        </a:p>
      </dsp:txBody>
      <dsp:txXfrm>
        <a:off x="2041332" y="17380"/>
        <a:ext cx="2717878" cy="1153039"/>
      </dsp:txXfrm>
    </dsp:sp>
    <dsp:sp modelId="{41C8567E-AC58-4C8E-9F81-27393B148A96}">
      <dsp:nvSpPr>
        <dsp:cNvPr id="0" name=""/>
        <dsp:cNvSpPr/>
      </dsp:nvSpPr>
      <dsp:spPr>
        <a:xfrm>
          <a:off x="5232780" y="17380"/>
          <a:ext cx="1153039" cy="115303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1A3F48-6C04-4272-91DB-604C6B5D6717}">
      <dsp:nvSpPr>
        <dsp:cNvPr id="0" name=""/>
        <dsp:cNvSpPr/>
      </dsp:nvSpPr>
      <dsp:spPr>
        <a:xfrm>
          <a:off x="5474918" y="259519"/>
          <a:ext cx="668762" cy="6687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53DE87-7384-4551-B506-A29AD9236351}">
      <dsp:nvSpPr>
        <dsp:cNvPr id="0" name=""/>
        <dsp:cNvSpPr/>
      </dsp:nvSpPr>
      <dsp:spPr>
        <a:xfrm>
          <a:off x="6632899" y="17380"/>
          <a:ext cx="2717878" cy="1153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2. What exists today</a:t>
          </a:r>
        </a:p>
      </dsp:txBody>
      <dsp:txXfrm>
        <a:off x="6632899" y="17380"/>
        <a:ext cx="2717878" cy="1153039"/>
      </dsp:txXfrm>
    </dsp:sp>
    <dsp:sp modelId="{F412DFA6-8764-42B8-B4C4-E2CCD8EEA4BC}">
      <dsp:nvSpPr>
        <dsp:cNvPr id="0" name=""/>
        <dsp:cNvSpPr/>
      </dsp:nvSpPr>
      <dsp:spPr>
        <a:xfrm>
          <a:off x="641212" y="2070358"/>
          <a:ext cx="1153039" cy="115303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34CC45-CB31-481C-AE9A-E82C2CDFD48E}">
      <dsp:nvSpPr>
        <dsp:cNvPr id="0" name=""/>
        <dsp:cNvSpPr/>
      </dsp:nvSpPr>
      <dsp:spPr>
        <a:xfrm>
          <a:off x="883351" y="2312497"/>
          <a:ext cx="668762" cy="6687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1437C-568E-48EA-AD3C-A21E30132051}">
      <dsp:nvSpPr>
        <dsp:cNvPr id="0" name=""/>
        <dsp:cNvSpPr/>
      </dsp:nvSpPr>
      <dsp:spPr>
        <a:xfrm>
          <a:off x="2041332" y="2070358"/>
          <a:ext cx="2717878" cy="1153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3. Key questions, ideas, and proposals</a:t>
          </a:r>
        </a:p>
      </dsp:txBody>
      <dsp:txXfrm>
        <a:off x="2041332" y="2070358"/>
        <a:ext cx="2717878" cy="1153039"/>
      </dsp:txXfrm>
    </dsp:sp>
    <dsp:sp modelId="{571FEB3C-7CB6-4836-AC4F-E40788F1E21E}">
      <dsp:nvSpPr>
        <dsp:cNvPr id="0" name=""/>
        <dsp:cNvSpPr/>
      </dsp:nvSpPr>
      <dsp:spPr>
        <a:xfrm>
          <a:off x="5232780" y="2070358"/>
          <a:ext cx="1153039" cy="115303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8B5D92-1144-47A9-BF38-7A84B1E11265}">
      <dsp:nvSpPr>
        <dsp:cNvPr id="0" name=""/>
        <dsp:cNvSpPr/>
      </dsp:nvSpPr>
      <dsp:spPr>
        <a:xfrm>
          <a:off x="5474918" y="2312497"/>
          <a:ext cx="668762" cy="6687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22DA9E-6B70-4106-B0D6-844C113DCA5D}">
      <dsp:nvSpPr>
        <dsp:cNvPr id="0" name=""/>
        <dsp:cNvSpPr/>
      </dsp:nvSpPr>
      <dsp:spPr>
        <a:xfrm>
          <a:off x="6632899" y="2070358"/>
          <a:ext cx="2717878" cy="1153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4. Possible directions for us</a:t>
          </a:r>
        </a:p>
      </dsp:txBody>
      <dsp:txXfrm>
        <a:off x="6632899" y="2070358"/>
        <a:ext cx="2717878" cy="1153039"/>
      </dsp:txXfrm>
    </dsp:sp>
    <dsp:sp modelId="{8E76FB9F-5B0C-4473-8EB2-B99A403944D1}">
      <dsp:nvSpPr>
        <dsp:cNvPr id="0" name=""/>
        <dsp:cNvSpPr/>
      </dsp:nvSpPr>
      <dsp:spPr>
        <a:xfrm>
          <a:off x="641212" y="4123336"/>
          <a:ext cx="1153039" cy="115303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023F69-F8C3-4D75-83A6-45E27612D383}">
      <dsp:nvSpPr>
        <dsp:cNvPr id="0" name=""/>
        <dsp:cNvSpPr/>
      </dsp:nvSpPr>
      <dsp:spPr>
        <a:xfrm>
          <a:off x="883351" y="4365475"/>
          <a:ext cx="668762" cy="66876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CA5B77-2ACC-49FE-AE08-472F9F0B55E8}">
      <dsp:nvSpPr>
        <dsp:cNvPr id="0" name=""/>
        <dsp:cNvSpPr/>
      </dsp:nvSpPr>
      <dsp:spPr>
        <a:xfrm>
          <a:off x="2041332" y="4123336"/>
          <a:ext cx="2717878" cy="1153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5. Summary and proposed next steps</a:t>
          </a:r>
        </a:p>
      </dsp:txBody>
      <dsp:txXfrm>
        <a:off x="2041332" y="4123336"/>
        <a:ext cx="2717878" cy="115303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16A73385-FF7E-3C7C-08D4-459B9CA40834}"/>
            </a:ext>
          </a:extLst>
        </p:cNvPr>
        <p:cNvGrpSpPr/>
        <p:nvPr/>
      </p:nvGrpSpPr>
      <p:grpSpPr>
        <a:xfrm>
          <a:off x="0" y="0"/>
          <a:ext cx="0" cy="0"/>
          <a:chOff x="0" y="0"/>
          <a:chExt cx="0" cy="0"/>
        </a:xfrm>
      </p:grpSpPr>
      <p:sp>
        <p:nvSpPr>
          <p:cNvPr id="92" name="Google Shape;92;p2:notes">
            <a:extLst>
              <a:ext uri="{FF2B5EF4-FFF2-40B4-BE49-F238E27FC236}">
                <a16:creationId xmlns:a16="http://schemas.microsoft.com/office/drawing/2014/main" id="{FE52C535-7A4E-D46A-6B30-DD1E109CDE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a:extLst>
              <a:ext uri="{FF2B5EF4-FFF2-40B4-BE49-F238E27FC236}">
                <a16:creationId xmlns:a16="http://schemas.microsoft.com/office/drawing/2014/main" id="{4006B420-F7C6-977A-2DDE-FDB7C7D542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0387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a:extLst>
            <a:ext uri="{FF2B5EF4-FFF2-40B4-BE49-F238E27FC236}">
              <a16:creationId xmlns:a16="http://schemas.microsoft.com/office/drawing/2014/main" id="{82924BAF-B441-4180-89DF-884B72D0C0A6}"/>
            </a:ext>
          </a:extLst>
        </p:cNvPr>
        <p:cNvGrpSpPr/>
        <p:nvPr/>
      </p:nvGrpSpPr>
      <p:grpSpPr>
        <a:xfrm>
          <a:off x="0" y="0"/>
          <a:ext cx="0" cy="0"/>
          <a:chOff x="0" y="0"/>
          <a:chExt cx="0" cy="0"/>
        </a:xfrm>
      </p:grpSpPr>
      <p:sp>
        <p:nvSpPr>
          <p:cNvPr id="92" name="Google Shape;92;p2:notes">
            <a:extLst>
              <a:ext uri="{FF2B5EF4-FFF2-40B4-BE49-F238E27FC236}">
                <a16:creationId xmlns:a16="http://schemas.microsoft.com/office/drawing/2014/main" id="{C1BD8024-3E82-222D-674F-B17CF8FDCFA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a:extLst>
              <a:ext uri="{FF2B5EF4-FFF2-40B4-BE49-F238E27FC236}">
                <a16:creationId xmlns:a16="http://schemas.microsoft.com/office/drawing/2014/main" id="{85D22C41-8D1E-92F2-C48B-52F341706DE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516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a:extLst>
            <a:ext uri="{FF2B5EF4-FFF2-40B4-BE49-F238E27FC236}">
              <a16:creationId xmlns:a16="http://schemas.microsoft.com/office/drawing/2014/main" id="{E2842681-910E-C30F-39FE-2B01F4AA6433}"/>
            </a:ext>
          </a:extLst>
        </p:cNvPr>
        <p:cNvGrpSpPr/>
        <p:nvPr/>
      </p:nvGrpSpPr>
      <p:grpSpPr>
        <a:xfrm>
          <a:off x="0" y="0"/>
          <a:ext cx="0" cy="0"/>
          <a:chOff x="0" y="0"/>
          <a:chExt cx="0" cy="0"/>
        </a:xfrm>
      </p:grpSpPr>
      <p:sp>
        <p:nvSpPr>
          <p:cNvPr id="260" name="Google Shape;260;p12:notes">
            <a:extLst>
              <a:ext uri="{FF2B5EF4-FFF2-40B4-BE49-F238E27FC236}">
                <a16:creationId xmlns:a16="http://schemas.microsoft.com/office/drawing/2014/main" id="{45F738EC-FA3A-0CC3-6787-036E44105F4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https://eregion.eu/retired-professors-associations-network/</a:t>
            </a:r>
            <a:endParaRPr dirty="0"/>
          </a:p>
        </p:txBody>
      </p:sp>
      <p:sp>
        <p:nvSpPr>
          <p:cNvPr id="261" name="Google Shape;261;p12:notes">
            <a:extLst>
              <a:ext uri="{FF2B5EF4-FFF2-40B4-BE49-F238E27FC236}">
                <a16:creationId xmlns:a16="http://schemas.microsoft.com/office/drawing/2014/main" id="{623AB7E2-D969-7F47-13C0-7ECFF2D70E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116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2" name="Google Shape;1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3CB1E-B9E1-3702-6051-B59365076A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01A002-4842-0077-D5C7-FA368E58C8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03DCF8-02AC-2E27-558F-8AB3D70B514D}"/>
              </a:ext>
            </a:extLst>
          </p:cNvPr>
          <p:cNvSpPr>
            <a:spLocks noGrp="1"/>
          </p:cNvSpPr>
          <p:nvPr>
            <p:ph type="dt" sz="half" idx="10"/>
          </p:nvPr>
        </p:nvSpPr>
        <p:spPr/>
        <p:txBody>
          <a:bodyPr/>
          <a:lstStyle/>
          <a:p>
            <a:fld id="{D7704409-DAB2-47A2-9FF8-2CFC43C3A485}" type="datetime1">
              <a:rPr lang="en-US" smtClean="0"/>
              <a:t>2/9/2026</a:t>
            </a:fld>
            <a:endParaRPr lang="en-US"/>
          </a:p>
        </p:txBody>
      </p:sp>
      <p:sp>
        <p:nvSpPr>
          <p:cNvPr id="5" name="Footer Placeholder 4">
            <a:extLst>
              <a:ext uri="{FF2B5EF4-FFF2-40B4-BE49-F238E27FC236}">
                <a16:creationId xmlns:a16="http://schemas.microsoft.com/office/drawing/2014/main" id="{DDF4431A-A3A3-8200-B909-C84BC94CC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6E032-8B7B-6D21-1E30-1C05ED033C24}"/>
              </a:ext>
            </a:extLst>
          </p:cNvPr>
          <p:cNvSpPr>
            <a:spLocks noGrp="1"/>
          </p:cNvSpPr>
          <p:nvPr>
            <p:ph type="sldNum" sz="quarter" idx="12"/>
          </p:nvPr>
        </p:nvSpPr>
        <p:spPr/>
        <p:txBody>
          <a:bodyPr/>
          <a:lstStyle/>
          <a:p>
            <a:fld id="{9F6C50B8-1968-4062-8611-45CAA9721BAE}" type="slidenum">
              <a:rPr lang="en-US" smtClean="0"/>
              <a:t>‹#›</a:t>
            </a:fld>
            <a:endParaRPr lang="en-US"/>
          </a:p>
        </p:txBody>
      </p:sp>
    </p:spTree>
    <p:extLst>
      <p:ext uri="{BB962C8B-B14F-4D97-AF65-F5344CB8AC3E}">
        <p14:creationId xmlns:p14="http://schemas.microsoft.com/office/powerpoint/2010/main" val="2346122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4.png"/><Relationship Id="rId7"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52.png"/><Relationship Id="rId4" Type="http://schemas.openxmlformats.org/officeDocument/2006/relationships/image" Target="../media/image28.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4.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3"/>
        <p:cNvGrpSpPr/>
        <p:nvPr/>
      </p:nvGrpSpPr>
      <p:grpSpPr>
        <a:xfrm>
          <a:off x="0" y="0"/>
          <a:ext cx="0" cy="0"/>
          <a:chOff x="0" y="0"/>
          <a:chExt cx="0" cy="0"/>
        </a:xfrm>
      </p:grpSpPr>
      <p:pic>
        <p:nvPicPr>
          <p:cNvPr id="84" name="Google Shape;84;p13" descr="image.png"/>
          <p:cNvPicPr preferRelativeResize="0"/>
          <p:nvPr/>
        </p:nvPicPr>
        <p:blipFill rotWithShape="1">
          <a:blip r:embed="rId3">
            <a:alphaModFix/>
          </a:blip>
          <a:srcRect/>
          <a:stretch/>
        </p:blipFill>
        <p:spPr>
          <a:xfrm>
            <a:off x="0" y="-68759"/>
            <a:ext cx="12192000" cy="6858000"/>
          </a:xfrm>
          <a:prstGeom prst="rect">
            <a:avLst/>
          </a:prstGeom>
          <a:noFill/>
          <a:ln>
            <a:noFill/>
          </a:ln>
        </p:spPr>
      </p:pic>
      <p:pic>
        <p:nvPicPr>
          <p:cNvPr id="85" name="Google Shape;85;p13" descr="image.png"/>
          <p:cNvPicPr preferRelativeResize="0"/>
          <p:nvPr/>
        </p:nvPicPr>
        <p:blipFill rotWithShape="1">
          <a:blip r:embed="rId4">
            <a:alphaModFix/>
          </a:blip>
          <a:srcRect/>
          <a:stretch/>
        </p:blipFill>
        <p:spPr>
          <a:xfrm>
            <a:off x="762000" y="4255591"/>
            <a:ext cx="10668000" cy="2030908"/>
          </a:xfrm>
          <a:prstGeom prst="rect">
            <a:avLst/>
          </a:prstGeom>
          <a:noFill/>
          <a:ln>
            <a:noFill/>
          </a:ln>
        </p:spPr>
      </p:pic>
      <p:sp>
        <p:nvSpPr>
          <p:cNvPr id="86" name="Google Shape;86;p13"/>
          <p:cNvSpPr/>
          <p:nvPr/>
        </p:nvSpPr>
        <p:spPr>
          <a:xfrm>
            <a:off x="0" y="0"/>
            <a:ext cx="12192000" cy="114300"/>
          </a:xfrm>
          <a:prstGeom prst="rect">
            <a:avLst/>
          </a:prstGeom>
          <a:solidFill>
            <a:srgbClr val="00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87" name="Google Shape;87;p13"/>
          <p:cNvSpPr txBox="1"/>
          <p:nvPr/>
        </p:nvSpPr>
        <p:spPr>
          <a:xfrm>
            <a:off x="495300" y="685800"/>
            <a:ext cx="11201400" cy="1340941"/>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4800" b="1" i="0" u="none" strike="noStrike" cap="none">
                <a:solidFill>
                  <a:srgbClr val="003366"/>
                </a:solidFill>
                <a:latin typeface="Merriweather"/>
                <a:ea typeface="Merriweather"/>
                <a:cs typeface="Merriweather"/>
                <a:sym typeface="Merriweather"/>
              </a:rPr>
              <a:t>Linking Retired Academics</a:t>
            </a:r>
            <a:br>
              <a:rPr lang="en-US" sz="1800" b="0" i="0" u="none" strike="noStrike" cap="none">
                <a:solidFill>
                  <a:schemeClr val="dk1"/>
                </a:solidFill>
                <a:latin typeface="Calibri"/>
                <a:ea typeface="Calibri"/>
                <a:cs typeface="Calibri"/>
                <a:sym typeface="Calibri"/>
              </a:rPr>
            </a:br>
            <a:r>
              <a:rPr lang="en-US" sz="4800" b="1" i="0" u="none" strike="noStrike" cap="none">
                <a:solidFill>
                  <a:srgbClr val="003366"/>
                </a:solidFill>
                <a:latin typeface="Merriweather"/>
                <a:ea typeface="Merriweather"/>
                <a:cs typeface="Merriweather"/>
                <a:sym typeface="Merriweather"/>
              </a:rPr>
              <a:t> Across Nations and Beyond</a:t>
            </a:r>
            <a:endParaRPr/>
          </a:p>
        </p:txBody>
      </p:sp>
      <p:sp>
        <p:nvSpPr>
          <p:cNvPr id="88" name="Google Shape;88;p13"/>
          <p:cNvSpPr txBox="1"/>
          <p:nvPr/>
        </p:nvSpPr>
        <p:spPr>
          <a:xfrm>
            <a:off x="762000" y="2312491"/>
            <a:ext cx="10668000" cy="40005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2100" b="0" i="0" u="none" strike="noStrike" cap="none">
                <a:solidFill>
                  <a:srgbClr val="666666"/>
                </a:solidFill>
                <a:latin typeface="Lato"/>
                <a:ea typeface="Lato"/>
                <a:cs typeface="Lato"/>
                <a:sym typeface="Lato"/>
              </a:rPr>
              <a:t>Preserving Knowledge and Fostering Global Collaboration</a:t>
            </a:r>
            <a:endParaRPr/>
          </a:p>
        </p:txBody>
      </p:sp>
      <p:sp>
        <p:nvSpPr>
          <p:cNvPr id="89" name="Google Shape;89;p13"/>
          <p:cNvSpPr txBox="1"/>
          <p:nvPr/>
        </p:nvSpPr>
        <p:spPr>
          <a:xfrm>
            <a:off x="762000" y="4141471"/>
            <a:ext cx="6517441" cy="51435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650" b="1" i="0" u="none" strike="noStrike" cap="none" dirty="0">
                <a:solidFill>
                  <a:srgbClr val="003366"/>
                </a:solidFill>
                <a:latin typeface="Lato"/>
                <a:ea typeface="Lato"/>
                <a:cs typeface="Lato"/>
                <a:sym typeface="Lato"/>
              </a:rPr>
              <a:t>Eric Hockert (Minnesota, USA) &amp; Walter Archer (Alberta, Canada)</a:t>
            </a:r>
            <a:br>
              <a:rPr lang="en-US" sz="1800" b="0" i="0" u="none" strike="noStrike" cap="none" dirty="0">
                <a:solidFill>
                  <a:schemeClr val="dk1"/>
                </a:solidFill>
                <a:latin typeface="Calibri"/>
                <a:ea typeface="Calibri"/>
                <a:cs typeface="Calibri"/>
                <a:sym typeface="Calibri"/>
              </a:rPr>
            </a:br>
            <a:r>
              <a:rPr lang="en-US" sz="1650" b="0" i="0" u="none" strike="noStrike" cap="none" dirty="0">
                <a:solidFill>
                  <a:srgbClr val="666666"/>
                </a:solidFill>
                <a:latin typeface="Lato"/>
                <a:ea typeface="Lato"/>
                <a:cs typeface="Lato"/>
                <a:sym typeface="Lato"/>
              </a:rPr>
              <a:t>President AROHE | President CURAC</a:t>
            </a:r>
            <a:endParaRPr dirty="0"/>
          </a:p>
        </p:txBody>
      </p:sp>
      <p:pic>
        <p:nvPicPr>
          <p:cNvPr id="3" name="Picture 2">
            <a:extLst>
              <a:ext uri="{FF2B5EF4-FFF2-40B4-BE49-F238E27FC236}">
                <a16:creationId xmlns:a16="http://schemas.microsoft.com/office/drawing/2014/main" id="{C2551C10-0B7F-D270-B0BA-D2FB4817370B}"/>
              </a:ext>
            </a:extLst>
          </p:cNvPr>
          <p:cNvPicPr>
            <a:picLocks noChangeAspect="1"/>
          </p:cNvPicPr>
          <p:nvPr/>
        </p:nvPicPr>
        <p:blipFill>
          <a:blip r:embed="rId5"/>
          <a:stretch>
            <a:fillRect/>
          </a:stretch>
        </p:blipFill>
        <p:spPr>
          <a:xfrm>
            <a:off x="7279441" y="3360241"/>
            <a:ext cx="4577401" cy="25911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18" descr="image.pn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51" name="Google Shape;151;p18"/>
          <p:cNvSpPr txBox="1"/>
          <p:nvPr/>
        </p:nvSpPr>
        <p:spPr>
          <a:xfrm>
            <a:off x="762000" y="571500"/>
            <a:ext cx="11401425" cy="571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i="0" u="none" strike="noStrike" cap="none">
                <a:solidFill>
                  <a:srgbClr val="F3F0DF"/>
                </a:solidFill>
                <a:latin typeface="Merriweather"/>
                <a:ea typeface="Merriweather"/>
                <a:cs typeface="Merriweather"/>
                <a:sym typeface="Merriweather"/>
              </a:rPr>
              <a:t>North American Synergy</a:t>
            </a:r>
            <a:endParaRPr/>
          </a:p>
        </p:txBody>
      </p:sp>
      <p:sp>
        <p:nvSpPr>
          <p:cNvPr id="152" name="Google Shape;152;p18"/>
          <p:cNvSpPr/>
          <p:nvPr/>
        </p:nvSpPr>
        <p:spPr>
          <a:xfrm>
            <a:off x="571500" y="571500"/>
            <a:ext cx="47625" cy="571500"/>
          </a:xfrm>
          <a:prstGeom prst="rect">
            <a:avLst/>
          </a:prstGeom>
          <a:solidFill>
            <a:srgbClr val="11CA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53" name="Google Shape;153;p18"/>
          <p:cNvSpPr txBox="1"/>
          <p:nvPr/>
        </p:nvSpPr>
        <p:spPr>
          <a:xfrm>
            <a:off x="571500" y="2990850"/>
            <a:ext cx="5286375" cy="1143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9000" b="1" i="0" u="none" strike="noStrike" cap="none">
                <a:solidFill>
                  <a:srgbClr val="11CAA0"/>
                </a:solidFill>
                <a:latin typeface="DM Sans"/>
                <a:ea typeface="DM Sans"/>
                <a:cs typeface="DM Sans"/>
                <a:sym typeface="DM Sans"/>
              </a:rPr>
              <a:t>Linked</a:t>
            </a:r>
            <a:endParaRPr/>
          </a:p>
        </p:txBody>
      </p:sp>
      <p:sp>
        <p:nvSpPr>
          <p:cNvPr id="154" name="Google Shape;154;p18"/>
          <p:cNvSpPr txBox="1"/>
          <p:nvPr/>
        </p:nvSpPr>
        <p:spPr>
          <a:xfrm>
            <a:off x="571500" y="4324350"/>
            <a:ext cx="5286375" cy="304800"/>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a:solidFill>
                  <a:srgbClr val="F3F0DF"/>
                </a:solidFill>
                <a:latin typeface="Merriweather"/>
                <a:ea typeface="Merriweather"/>
                <a:cs typeface="Merriweather"/>
                <a:sym typeface="Merriweather"/>
              </a:rPr>
              <a:t>Bilateral Partnership</a:t>
            </a:r>
            <a:endParaRPr/>
          </a:p>
        </p:txBody>
      </p:sp>
      <p:sp>
        <p:nvSpPr>
          <p:cNvPr id="155" name="Google Shape;155;p18"/>
          <p:cNvSpPr txBox="1"/>
          <p:nvPr/>
        </p:nvSpPr>
        <p:spPr>
          <a:xfrm>
            <a:off x="6334125" y="2995612"/>
            <a:ext cx="5550693" cy="2190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4" b="1" i="0" u="none" strike="noStrike" cap="none">
                <a:solidFill>
                  <a:srgbClr val="F3F0DF"/>
                </a:solidFill>
                <a:latin typeface="Merriweather"/>
                <a:ea typeface="Merriweather"/>
                <a:cs typeface="Merriweather"/>
                <a:sym typeface="Merriweather"/>
              </a:rPr>
              <a:t>Bridging Borders</a:t>
            </a:r>
            <a:endParaRPr/>
          </a:p>
        </p:txBody>
      </p:sp>
      <p:sp>
        <p:nvSpPr>
          <p:cNvPr id="156" name="Google Shape;156;p18"/>
          <p:cNvSpPr txBox="1"/>
          <p:nvPr/>
        </p:nvSpPr>
        <p:spPr>
          <a:xfrm>
            <a:off x="6334125" y="3405187"/>
            <a:ext cx="5286375" cy="1477328"/>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F3F0DF"/>
                </a:solidFill>
                <a:latin typeface="DM Sans"/>
                <a:ea typeface="DM Sans"/>
                <a:cs typeface="DM Sans"/>
                <a:sym typeface="DM Sans"/>
              </a:rPr>
              <a:t>CURAC and AROHE </a:t>
            </a:r>
            <a:r>
              <a:rPr lang="en-US" sz="1500" dirty="0">
                <a:solidFill>
                  <a:srgbClr val="F3F0DF"/>
                </a:solidFill>
                <a:latin typeface="DM Sans"/>
                <a:ea typeface="DM Sans"/>
                <a:cs typeface="DM Sans"/>
                <a:sym typeface="DM Sans"/>
              </a:rPr>
              <a:t>are</a:t>
            </a:r>
            <a:r>
              <a:rPr lang="en-US" sz="1500" b="0" i="0" u="none" strike="noStrike" cap="none" dirty="0">
                <a:solidFill>
                  <a:srgbClr val="F3F0DF"/>
                </a:solidFill>
                <a:latin typeface="DM Sans"/>
                <a:ea typeface="DM Sans"/>
                <a:cs typeface="DM Sans"/>
                <a:sym typeface="DM Sans"/>
              </a:rPr>
              <a:t> strategically linked to each other. This cross-border collaboration allows for the sharing of research, advocacy strategies, and institutional best practices across the entire North American continent.</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4">
          <a:extLst>
            <a:ext uri="{FF2B5EF4-FFF2-40B4-BE49-F238E27FC236}">
              <a16:creationId xmlns:a16="http://schemas.microsoft.com/office/drawing/2014/main" id="{C50CEE2D-6331-12B4-8E3B-52F85502A9E1}"/>
            </a:ext>
          </a:extLst>
        </p:cNvPr>
        <p:cNvGrpSpPr/>
        <p:nvPr/>
      </p:nvGrpSpPr>
      <p:grpSpPr>
        <a:xfrm>
          <a:off x="0" y="0"/>
          <a:ext cx="0" cy="0"/>
          <a:chOff x="0" y="0"/>
          <a:chExt cx="0" cy="0"/>
        </a:xfrm>
      </p:grpSpPr>
      <p:pic>
        <p:nvPicPr>
          <p:cNvPr id="95" name="Google Shape;95;p14" descr="image.png">
            <a:extLst>
              <a:ext uri="{FF2B5EF4-FFF2-40B4-BE49-F238E27FC236}">
                <a16:creationId xmlns:a16="http://schemas.microsoft.com/office/drawing/2014/main" id="{59C05E5A-9262-458B-E0EF-7233C6CD6DE4}"/>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6" name="Google Shape;96;p14">
            <a:extLst>
              <a:ext uri="{FF2B5EF4-FFF2-40B4-BE49-F238E27FC236}">
                <a16:creationId xmlns:a16="http://schemas.microsoft.com/office/drawing/2014/main" id="{5870E22A-783E-168D-422F-101EE7DBBA8F}"/>
              </a:ext>
            </a:extLst>
          </p:cNvPr>
          <p:cNvSpPr/>
          <p:nvPr/>
        </p:nvSpPr>
        <p:spPr>
          <a:xfrm>
            <a:off x="0" y="0"/>
            <a:ext cx="12192000" cy="114300"/>
          </a:xfrm>
          <a:prstGeom prst="rect">
            <a:avLst/>
          </a:prstGeom>
          <a:solidFill>
            <a:srgbClr val="00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97" name="Google Shape;97;p14" descr="image.png">
            <a:extLst>
              <a:ext uri="{FF2B5EF4-FFF2-40B4-BE49-F238E27FC236}">
                <a16:creationId xmlns:a16="http://schemas.microsoft.com/office/drawing/2014/main" id="{88A427D1-9CFF-B93F-AEC7-13D1648D0558}"/>
              </a:ext>
            </a:extLst>
          </p:cNvPr>
          <p:cNvPicPr preferRelativeResize="0"/>
          <p:nvPr/>
        </p:nvPicPr>
        <p:blipFill rotWithShape="1">
          <a:blip r:embed="rId4">
            <a:alphaModFix/>
          </a:blip>
          <a:srcRect/>
          <a:stretch/>
        </p:blipFill>
        <p:spPr>
          <a:xfrm>
            <a:off x="762000" y="2000250"/>
            <a:ext cx="10668000" cy="952500"/>
          </a:xfrm>
          <a:prstGeom prst="rect">
            <a:avLst/>
          </a:prstGeom>
          <a:noFill/>
          <a:ln>
            <a:noFill/>
          </a:ln>
        </p:spPr>
      </p:pic>
      <p:sp>
        <p:nvSpPr>
          <p:cNvPr id="98" name="Google Shape;98;p14">
            <a:extLst>
              <a:ext uri="{FF2B5EF4-FFF2-40B4-BE49-F238E27FC236}">
                <a16:creationId xmlns:a16="http://schemas.microsoft.com/office/drawing/2014/main" id="{D855FCEC-CB29-D7BD-6FA0-68340EC3591A}"/>
              </a:ext>
            </a:extLst>
          </p:cNvPr>
          <p:cNvSpPr txBox="1"/>
          <p:nvPr/>
        </p:nvSpPr>
        <p:spPr>
          <a:xfrm>
            <a:off x="495300" y="3238500"/>
            <a:ext cx="11201400" cy="66675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200" b="1" i="0" u="none" strike="noStrike" cap="none" dirty="0">
                <a:solidFill>
                  <a:srgbClr val="003366"/>
                </a:solidFill>
                <a:latin typeface="Merriweather"/>
                <a:ea typeface="Merriweather"/>
                <a:cs typeface="Merriweather"/>
                <a:sym typeface="Merriweather"/>
              </a:rPr>
              <a:t>Section 2: What exists today</a:t>
            </a:r>
            <a:endParaRPr dirty="0"/>
          </a:p>
        </p:txBody>
      </p:sp>
      <p:sp>
        <p:nvSpPr>
          <p:cNvPr id="99" name="Google Shape;99;p14">
            <a:extLst>
              <a:ext uri="{FF2B5EF4-FFF2-40B4-BE49-F238E27FC236}">
                <a16:creationId xmlns:a16="http://schemas.microsoft.com/office/drawing/2014/main" id="{5FC07F53-CA1F-1027-A75F-034CD14775C0}"/>
              </a:ext>
            </a:extLst>
          </p:cNvPr>
          <p:cNvSpPr txBox="1"/>
          <p:nvPr/>
        </p:nvSpPr>
        <p:spPr>
          <a:xfrm>
            <a:off x="2286000" y="4095750"/>
            <a:ext cx="7620000" cy="6858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800" b="0" i="0" u="none" strike="noStrike" cap="none">
                <a:solidFill>
                  <a:srgbClr val="444444"/>
                </a:solidFill>
                <a:latin typeface="Lato"/>
                <a:ea typeface="Lato"/>
                <a:cs typeface="Lato"/>
                <a:sym typeface="Lato"/>
              </a:rPr>
              <a:t>How local associations evolved into national and international networks to serve the interests of faculty emeriti.</a:t>
            </a:r>
            <a:endParaRPr/>
          </a:p>
        </p:txBody>
      </p:sp>
    </p:spTree>
    <p:extLst>
      <p:ext uri="{BB962C8B-B14F-4D97-AF65-F5344CB8AC3E}">
        <p14:creationId xmlns:p14="http://schemas.microsoft.com/office/powerpoint/2010/main" val="200701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3"/>
        <p:cNvGrpSpPr/>
        <p:nvPr/>
      </p:nvGrpSpPr>
      <p:grpSpPr>
        <a:xfrm>
          <a:off x="0" y="0"/>
          <a:ext cx="0" cy="0"/>
          <a:chOff x="0" y="0"/>
          <a:chExt cx="0" cy="0"/>
        </a:xfrm>
      </p:grpSpPr>
      <p:pic>
        <p:nvPicPr>
          <p:cNvPr id="154" name="Google Shape;154;p18" descr="image.png"/>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55" name="Google Shape;155;p18" descr="image.png"/>
          <p:cNvPicPr preferRelativeResize="0"/>
          <p:nvPr/>
        </p:nvPicPr>
        <p:blipFill rotWithShape="1">
          <a:blip r:embed="rId4">
            <a:alphaModFix/>
          </a:blip>
          <a:srcRect/>
          <a:stretch/>
        </p:blipFill>
        <p:spPr>
          <a:xfrm>
            <a:off x="762000" y="2133600"/>
            <a:ext cx="5214937" cy="2886075"/>
          </a:xfrm>
          <a:prstGeom prst="rect">
            <a:avLst/>
          </a:prstGeom>
          <a:noFill/>
          <a:ln>
            <a:noFill/>
          </a:ln>
        </p:spPr>
      </p:pic>
      <p:pic>
        <p:nvPicPr>
          <p:cNvPr id="156" name="Google Shape;156;p18" descr="image.png"/>
          <p:cNvPicPr preferRelativeResize="0"/>
          <p:nvPr/>
        </p:nvPicPr>
        <p:blipFill rotWithShape="1">
          <a:blip r:embed="rId5">
            <a:alphaModFix/>
          </a:blip>
          <a:srcRect/>
          <a:stretch/>
        </p:blipFill>
        <p:spPr>
          <a:xfrm>
            <a:off x="6215062" y="2133600"/>
            <a:ext cx="5214937" cy="2886075"/>
          </a:xfrm>
          <a:prstGeom prst="rect">
            <a:avLst/>
          </a:prstGeom>
          <a:noFill/>
          <a:ln>
            <a:noFill/>
          </a:ln>
        </p:spPr>
      </p:pic>
      <p:sp>
        <p:nvSpPr>
          <p:cNvPr id="157" name="Google Shape;157;p18"/>
          <p:cNvSpPr/>
          <p:nvPr/>
        </p:nvSpPr>
        <p:spPr>
          <a:xfrm>
            <a:off x="0" y="0"/>
            <a:ext cx="12192000" cy="114300"/>
          </a:xfrm>
          <a:prstGeom prst="rect">
            <a:avLst/>
          </a:prstGeom>
          <a:solidFill>
            <a:srgbClr val="00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58" name="Google Shape;158;p18"/>
          <p:cNvSpPr txBox="1"/>
          <p:nvPr/>
        </p:nvSpPr>
        <p:spPr>
          <a:xfrm>
            <a:off x="762000" y="5305425"/>
            <a:ext cx="10668000" cy="28575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500" b="0" i="1" u="none" strike="noStrike" cap="none">
                <a:solidFill>
                  <a:srgbClr val="444444"/>
                </a:solidFill>
                <a:latin typeface="Lato"/>
                <a:ea typeface="Lato"/>
                <a:cs typeface="Lato"/>
                <a:sym typeface="Lato"/>
              </a:rPr>
              <a:t>Both models serve members through advocacy and benefit negotiation, though their "centers of gravity" differ significantly.</a:t>
            </a:r>
            <a:endParaRPr/>
          </a:p>
        </p:txBody>
      </p:sp>
      <p:sp>
        <p:nvSpPr>
          <p:cNvPr id="159" name="Google Shape;159;p18"/>
          <p:cNvSpPr txBox="1"/>
          <p:nvPr/>
        </p:nvSpPr>
        <p:spPr>
          <a:xfrm>
            <a:off x="1057275" y="2428875"/>
            <a:ext cx="4855606" cy="27699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i="0" u="none" strike="noStrike" cap="none" dirty="0">
                <a:solidFill>
                  <a:srgbClr val="003366"/>
                </a:solidFill>
                <a:latin typeface="Merriweather"/>
                <a:ea typeface="Merriweather"/>
                <a:cs typeface="Merriweather"/>
                <a:sym typeface="Merriweather"/>
              </a:rPr>
              <a:t>Emeriti-Only</a:t>
            </a:r>
            <a:endParaRPr dirty="0"/>
          </a:p>
        </p:txBody>
      </p:sp>
      <p:sp>
        <p:nvSpPr>
          <p:cNvPr id="160" name="Google Shape;160;p18"/>
          <p:cNvSpPr txBox="1"/>
          <p:nvPr/>
        </p:nvSpPr>
        <p:spPr>
          <a:xfrm>
            <a:off x="1057275" y="2914650"/>
            <a:ext cx="4624387" cy="8572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500" b="0" i="0" u="none" strike="noStrike" cap="none">
                <a:solidFill>
                  <a:srgbClr val="444444"/>
                </a:solidFill>
                <a:latin typeface="Lato"/>
                <a:ea typeface="Lato"/>
                <a:cs typeface="Lato"/>
                <a:sym typeface="Lato"/>
              </a:rPr>
              <a:t>Focuses on maintaining high-level research, scholarly publication, and academic prestige. Often separate from general staff initiatives.</a:t>
            </a:r>
            <a:endParaRPr/>
          </a:p>
        </p:txBody>
      </p:sp>
      <p:sp>
        <p:nvSpPr>
          <p:cNvPr id="161" name="Google Shape;161;p18"/>
          <p:cNvSpPr txBox="1"/>
          <p:nvPr/>
        </p:nvSpPr>
        <p:spPr>
          <a:xfrm>
            <a:off x="1057275" y="3962400"/>
            <a:ext cx="4624387"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500" b="1" i="0" u="none" strike="noStrike" cap="none">
                <a:solidFill>
                  <a:srgbClr val="444444"/>
                </a:solidFill>
                <a:latin typeface="Lato"/>
                <a:ea typeface="Lato"/>
                <a:cs typeface="Lato"/>
                <a:sym typeface="Lato"/>
              </a:rPr>
              <a:t>Strength:</a:t>
            </a:r>
            <a:r>
              <a:rPr lang="en-US" sz="1500" b="0" i="0" u="none" strike="noStrike" cap="none">
                <a:solidFill>
                  <a:srgbClr val="444444"/>
                </a:solidFill>
                <a:latin typeface="Lato"/>
                <a:ea typeface="Lato"/>
                <a:cs typeface="Lato"/>
                <a:sym typeface="Lato"/>
              </a:rPr>
              <a:t> Knowledge preservation and professional continuity.</a:t>
            </a:r>
            <a:endParaRPr/>
          </a:p>
        </p:txBody>
      </p:sp>
      <p:sp>
        <p:nvSpPr>
          <p:cNvPr id="162" name="Google Shape;162;p18"/>
          <p:cNvSpPr txBox="1"/>
          <p:nvPr/>
        </p:nvSpPr>
        <p:spPr>
          <a:xfrm>
            <a:off x="6510337" y="2428875"/>
            <a:ext cx="4855606" cy="2952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800" b="1" i="0" u="none" strike="noStrike" cap="none">
                <a:solidFill>
                  <a:srgbClr val="003366"/>
                </a:solidFill>
                <a:latin typeface="Merriweather"/>
                <a:ea typeface="Merriweather"/>
                <a:cs typeface="Merriweather"/>
                <a:sym typeface="Merriweather"/>
              </a:rPr>
              <a:t>Faculty &amp; Staff Inclusive</a:t>
            </a:r>
            <a:endParaRPr/>
          </a:p>
        </p:txBody>
      </p:sp>
      <p:sp>
        <p:nvSpPr>
          <p:cNvPr id="163" name="Google Shape;163;p18"/>
          <p:cNvSpPr txBox="1"/>
          <p:nvPr/>
        </p:nvSpPr>
        <p:spPr>
          <a:xfrm>
            <a:off x="6510337" y="2914650"/>
            <a:ext cx="4624387" cy="8572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500" b="0" i="0" u="none" strike="noStrike" cap="none">
                <a:solidFill>
                  <a:srgbClr val="444444"/>
                </a:solidFill>
                <a:latin typeface="Lato"/>
                <a:ea typeface="Lato"/>
                <a:cs typeface="Lato"/>
                <a:sym typeface="Lato"/>
              </a:rPr>
              <a:t>Creates a broad community of all retired university employees. Focuses on institutional loyalty and social connectivity.</a:t>
            </a:r>
            <a:endParaRPr/>
          </a:p>
        </p:txBody>
      </p:sp>
      <p:sp>
        <p:nvSpPr>
          <p:cNvPr id="164" name="Google Shape;164;p18"/>
          <p:cNvSpPr txBox="1"/>
          <p:nvPr/>
        </p:nvSpPr>
        <p:spPr>
          <a:xfrm>
            <a:off x="6510337" y="3962400"/>
            <a:ext cx="4624387" cy="2857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500" b="1" i="0" u="none" strike="noStrike" cap="none">
                <a:solidFill>
                  <a:srgbClr val="444444"/>
                </a:solidFill>
                <a:latin typeface="Lato"/>
                <a:ea typeface="Lato"/>
                <a:cs typeface="Lato"/>
                <a:sym typeface="Lato"/>
              </a:rPr>
              <a:t>Strength:</a:t>
            </a:r>
            <a:r>
              <a:rPr lang="en-US" sz="1500" b="0" i="0" u="none" strike="noStrike" cap="none">
                <a:solidFill>
                  <a:srgbClr val="444444"/>
                </a:solidFill>
                <a:latin typeface="Lato"/>
                <a:ea typeface="Lato"/>
                <a:cs typeface="Lato"/>
                <a:sym typeface="Lato"/>
              </a:rPr>
              <a:t> Scale, inclusivity, and operational diversity.</a:t>
            </a:r>
            <a:endParaRPr/>
          </a:p>
        </p:txBody>
      </p:sp>
      <p:sp>
        <p:nvSpPr>
          <p:cNvPr id="165" name="Google Shape;165;p18"/>
          <p:cNvSpPr txBox="1"/>
          <p:nvPr/>
        </p:nvSpPr>
        <p:spPr>
          <a:xfrm>
            <a:off x="762000" y="685800"/>
            <a:ext cx="11201400" cy="5143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150" b="1" i="0" u="none" strike="noStrike" cap="none">
                <a:solidFill>
                  <a:srgbClr val="003366"/>
                </a:solidFill>
                <a:latin typeface="Merriweather"/>
                <a:ea typeface="Merriweather"/>
                <a:cs typeface="Merriweather"/>
                <a:sym typeface="Merriweather"/>
              </a:rPr>
              <a:t>Two Models of Engagement</a:t>
            </a:r>
            <a:endParaRPr/>
          </a:p>
        </p:txBody>
      </p:sp>
      <p:sp>
        <p:nvSpPr>
          <p:cNvPr id="166" name="Google Shape;166;p18"/>
          <p:cNvSpPr/>
          <p:nvPr/>
        </p:nvSpPr>
        <p:spPr>
          <a:xfrm>
            <a:off x="762000" y="1323975"/>
            <a:ext cx="10668000" cy="19050"/>
          </a:xfrm>
          <a:prstGeom prst="rect">
            <a:avLst/>
          </a:prstGeom>
          <a:solidFill>
            <a:srgbClr val="E6F0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0"/>
        <p:cNvGrpSpPr/>
        <p:nvPr/>
      </p:nvGrpSpPr>
      <p:grpSpPr>
        <a:xfrm>
          <a:off x="0" y="0"/>
          <a:ext cx="0" cy="0"/>
          <a:chOff x="0" y="0"/>
          <a:chExt cx="0" cy="0"/>
        </a:xfrm>
      </p:grpSpPr>
      <p:pic>
        <p:nvPicPr>
          <p:cNvPr id="171" name="Google Shape;171;p19" descr="image.png"/>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72" name="Google Shape;172;p19" descr="image.png"/>
          <p:cNvPicPr preferRelativeResize="0"/>
          <p:nvPr/>
        </p:nvPicPr>
        <p:blipFill rotWithShape="1">
          <a:blip r:embed="rId4">
            <a:alphaModFix/>
          </a:blip>
          <a:srcRect/>
          <a:stretch/>
        </p:blipFill>
        <p:spPr>
          <a:xfrm>
            <a:off x="6381750" y="2052637"/>
            <a:ext cx="5048250" cy="3810000"/>
          </a:xfrm>
          <a:prstGeom prst="rect">
            <a:avLst/>
          </a:prstGeom>
          <a:noFill/>
          <a:ln>
            <a:noFill/>
          </a:ln>
        </p:spPr>
      </p:pic>
      <p:sp>
        <p:nvSpPr>
          <p:cNvPr id="173" name="Google Shape;173;p19"/>
          <p:cNvSpPr/>
          <p:nvPr/>
        </p:nvSpPr>
        <p:spPr>
          <a:xfrm>
            <a:off x="0" y="0"/>
            <a:ext cx="12192000" cy="114300"/>
          </a:xfrm>
          <a:prstGeom prst="rect">
            <a:avLst/>
          </a:prstGeom>
          <a:solidFill>
            <a:srgbClr val="00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74" name="Google Shape;174;p19"/>
          <p:cNvSpPr txBox="1"/>
          <p:nvPr/>
        </p:nvSpPr>
        <p:spPr>
          <a:xfrm>
            <a:off x="762000" y="2052637"/>
            <a:ext cx="5300662" cy="2190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4" b="1" i="0" u="none" strike="noStrike" cap="none" dirty="0">
                <a:solidFill>
                  <a:srgbClr val="003366"/>
                </a:solidFill>
                <a:latin typeface="Merriweather"/>
                <a:ea typeface="Merriweather"/>
                <a:cs typeface="Merriweather"/>
                <a:sym typeface="Merriweather"/>
              </a:rPr>
              <a:t>Berkeley, UCLA, UBC (British Columbia)</a:t>
            </a:r>
            <a:endParaRPr dirty="0"/>
          </a:p>
        </p:txBody>
      </p:sp>
      <p:sp>
        <p:nvSpPr>
          <p:cNvPr id="175" name="Google Shape;175;p19"/>
          <p:cNvSpPr txBox="1"/>
          <p:nvPr/>
        </p:nvSpPr>
        <p:spPr>
          <a:xfrm>
            <a:off x="762000" y="2462212"/>
            <a:ext cx="5048250" cy="1038746"/>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500" b="0" i="0" u="none" strike="noStrike" cap="none" dirty="0">
                <a:solidFill>
                  <a:srgbClr val="444444"/>
                </a:solidFill>
                <a:latin typeface="Lato"/>
                <a:ea typeface="Lato"/>
                <a:cs typeface="Lato"/>
                <a:sym typeface="Lato"/>
              </a:rPr>
              <a:t>Institutionalized centers provide physical and organizational homes for some retirees, bridging the gap between campus and the post-retirement life.</a:t>
            </a:r>
            <a:endParaRPr dirty="0"/>
          </a:p>
        </p:txBody>
      </p:sp>
      <p:pic>
        <p:nvPicPr>
          <p:cNvPr id="176" name="Google Shape;176;p19" descr="image.png"/>
          <p:cNvPicPr preferRelativeResize="0"/>
          <p:nvPr/>
        </p:nvPicPr>
        <p:blipFill rotWithShape="1">
          <a:blip r:embed="rId5">
            <a:alphaModFix/>
          </a:blip>
          <a:srcRect/>
          <a:stretch/>
        </p:blipFill>
        <p:spPr>
          <a:xfrm>
            <a:off x="6381750" y="2052637"/>
            <a:ext cx="5048250" cy="3810000"/>
          </a:xfrm>
          <a:prstGeom prst="rect">
            <a:avLst/>
          </a:prstGeom>
          <a:noFill/>
          <a:ln>
            <a:noFill/>
          </a:ln>
        </p:spPr>
      </p:pic>
      <p:sp>
        <p:nvSpPr>
          <p:cNvPr id="177" name="Google Shape;177;p19"/>
          <p:cNvSpPr txBox="1"/>
          <p:nvPr/>
        </p:nvSpPr>
        <p:spPr>
          <a:xfrm>
            <a:off x="1143000" y="3509962"/>
            <a:ext cx="4667250" cy="2857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500" b="0" i="0" u="none" strike="noStrike" cap="none">
                <a:solidFill>
                  <a:srgbClr val="444444"/>
                </a:solidFill>
                <a:latin typeface="Lato"/>
                <a:ea typeface="Lato"/>
                <a:cs typeface="Lato"/>
                <a:sym typeface="Lato"/>
              </a:rPr>
              <a:t>Dedicated staff to coordinate retiree resources.</a:t>
            </a:r>
            <a:endParaRPr/>
          </a:p>
        </p:txBody>
      </p:sp>
      <p:sp>
        <p:nvSpPr>
          <p:cNvPr id="178" name="Google Shape;178;p19"/>
          <p:cNvSpPr txBox="1"/>
          <p:nvPr/>
        </p:nvSpPr>
        <p:spPr>
          <a:xfrm>
            <a:off x="1143000" y="3986212"/>
            <a:ext cx="4667250"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500" b="0" i="0" u="none" strike="noStrike" cap="none">
                <a:solidFill>
                  <a:srgbClr val="444444"/>
                </a:solidFill>
                <a:latin typeface="Lato"/>
                <a:ea typeface="Lato"/>
                <a:cs typeface="Lato"/>
                <a:sym typeface="Lato"/>
              </a:rPr>
              <a:t>Robust programming: Lectures, mentoring, and social events.</a:t>
            </a:r>
            <a:endParaRPr/>
          </a:p>
        </p:txBody>
      </p:sp>
      <p:sp>
        <p:nvSpPr>
          <p:cNvPr id="179" name="Google Shape;179;p19"/>
          <p:cNvSpPr txBox="1"/>
          <p:nvPr/>
        </p:nvSpPr>
        <p:spPr>
          <a:xfrm>
            <a:off x="1143000" y="4748212"/>
            <a:ext cx="4667250" cy="2857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500" b="0" i="0" u="none" strike="noStrike" cap="none" dirty="0">
                <a:solidFill>
                  <a:srgbClr val="444444"/>
                </a:solidFill>
                <a:latin typeface="Lato"/>
                <a:ea typeface="Lato"/>
                <a:cs typeface="Lato"/>
                <a:sym typeface="Lato"/>
              </a:rPr>
              <a:t>Maintaining the "University Family" connection.</a:t>
            </a:r>
            <a:endParaRPr dirty="0"/>
          </a:p>
        </p:txBody>
      </p:sp>
      <p:pic>
        <p:nvPicPr>
          <p:cNvPr id="180" name="Google Shape;180;p19" descr="image.png"/>
          <p:cNvPicPr preferRelativeResize="0"/>
          <p:nvPr/>
        </p:nvPicPr>
        <p:blipFill rotWithShape="1">
          <a:blip r:embed="rId6">
            <a:alphaModFix/>
          </a:blip>
          <a:srcRect/>
          <a:stretch/>
        </p:blipFill>
        <p:spPr>
          <a:xfrm>
            <a:off x="762000" y="3548062"/>
            <a:ext cx="285750" cy="247650"/>
          </a:xfrm>
          <a:prstGeom prst="rect">
            <a:avLst/>
          </a:prstGeom>
          <a:noFill/>
          <a:ln>
            <a:noFill/>
          </a:ln>
        </p:spPr>
      </p:pic>
      <p:pic>
        <p:nvPicPr>
          <p:cNvPr id="181" name="Google Shape;181;p19" descr="image.png"/>
          <p:cNvPicPr preferRelativeResize="0"/>
          <p:nvPr/>
        </p:nvPicPr>
        <p:blipFill rotWithShape="1">
          <a:blip r:embed="rId7">
            <a:alphaModFix/>
          </a:blip>
          <a:srcRect/>
          <a:stretch/>
        </p:blipFill>
        <p:spPr>
          <a:xfrm>
            <a:off x="762000" y="4024312"/>
            <a:ext cx="200025" cy="247650"/>
          </a:xfrm>
          <a:prstGeom prst="rect">
            <a:avLst/>
          </a:prstGeom>
          <a:noFill/>
          <a:ln>
            <a:noFill/>
          </a:ln>
        </p:spPr>
      </p:pic>
      <p:pic>
        <p:nvPicPr>
          <p:cNvPr id="182" name="Google Shape;182;p19" descr="image.png"/>
          <p:cNvPicPr preferRelativeResize="0"/>
          <p:nvPr/>
        </p:nvPicPr>
        <p:blipFill rotWithShape="1">
          <a:blip r:embed="rId8">
            <a:alphaModFix/>
          </a:blip>
          <a:srcRect/>
          <a:stretch/>
        </p:blipFill>
        <p:spPr>
          <a:xfrm>
            <a:off x="762000" y="4786312"/>
            <a:ext cx="285750" cy="247650"/>
          </a:xfrm>
          <a:prstGeom prst="rect">
            <a:avLst/>
          </a:prstGeom>
          <a:noFill/>
          <a:ln>
            <a:noFill/>
          </a:ln>
        </p:spPr>
      </p:pic>
      <p:sp>
        <p:nvSpPr>
          <p:cNvPr id="183" name="Google Shape;183;p19"/>
          <p:cNvSpPr txBox="1"/>
          <p:nvPr/>
        </p:nvSpPr>
        <p:spPr>
          <a:xfrm>
            <a:off x="762000" y="685800"/>
            <a:ext cx="11201400" cy="5143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150" b="1" i="0" u="none" strike="noStrike" cap="none">
                <a:solidFill>
                  <a:srgbClr val="003366"/>
                </a:solidFill>
                <a:latin typeface="Merriweather"/>
                <a:ea typeface="Merriweather"/>
                <a:cs typeface="Merriweather"/>
                <a:sym typeface="Merriweather"/>
              </a:rPr>
              <a:t>Dedicated Retirement Centers</a:t>
            </a:r>
            <a:endParaRPr/>
          </a:p>
        </p:txBody>
      </p:sp>
      <p:sp>
        <p:nvSpPr>
          <p:cNvPr id="184" name="Google Shape;184;p19"/>
          <p:cNvSpPr/>
          <p:nvPr/>
        </p:nvSpPr>
        <p:spPr>
          <a:xfrm>
            <a:off x="762000" y="1323975"/>
            <a:ext cx="10668000" cy="19050"/>
          </a:xfrm>
          <a:prstGeom prst="rect">
            <a:avLst/>
          </a:prstGeom>
          <a:solidFill>
            <a:srgbClr val="E6F0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6"/>
        <p:cNvGrpSpPr/>
        <p:nvPr/>
      </p:nvGrpSpPr>
      <p:grpSpPr>
        <a:xfrm>
          <a:off x="0" y="0"/>
          <a:ext cx="0" cy="0"/>
          <a:chOff x="0" y="0"/>
          <a:chExt cx="0" cy="0"/>
        </a:xfrm>
      </p:grpSpPr>
      <p:pic>
        <p:nvPicPr>
          <p:cNvPr id="207" name="Google Shape;207;p21" descr="image.png"/>
          <p:cNvPicPr preferRelativeResize="0"/>
          <p:nvPr/>
        </p:nvPicPr>
        <p:blipFill rotWithShape="1">
          <a:blip r:embed="rId3">
            <a:alphaModFix/>
          </a:blip>
          <a:srcRect/>
          <a:stretch/>
        </p:blipFill>
        <p:spPr>
          <a:xfrm>
            <a:off x="0" y="-66675"/>
            <a:ext cx="12192000" cy="6858000"/>
          </a:xfrm>
          <a:prstGeom prst="rect">
            <a:avLst/>
          </a:prstGeom>
          <a:noFill/>
          <a:ln>
            <a:noFill/>
          </a:ln>
        </p:spPr>
      </p:pic>
      <p:pic>
        <p:nvPicPr>
          <p:cNvPr id="208" name="Google Shape;208;p21" descr="image.png"/>
          <p:cNvPicPr preferRelativeResize="0"/>
          <p:nvPr/>
        </p:nvPicPr>
        <p:blipFill rotWithShape="1">
          <a:blip r:embed="rId4">
            <a:alphaModFix/>
          </a:blip>
          <a:srcRect/>
          <a:stretch/>
        </p:blipFill>
        <p:spPr>
          <a:xfrm>
            <a:off x="762000" y="2609850"/>
            <a:ext cx="3365450" cy="2695575"/>
          </a:xfrm>
          <a:prstGeom prst="rect">
            <a:avLst/>
          </a:prstGeom>
          <a:noFill/>
          <a:ln>
            <a:noFill/>
          </a:ln>
        </p:spPr>
      </p:pic>
      <p:pic>
        <p:nvPicPr>
          <p:cNvPr id="209" name="Google Shape;209;p21" descr="image.png"/>
          <p:cNvPicPr preferRelativeResize="0"/>
          <p:nvPr/>
        </p:nvPicPr>
        <p:blipFill rotWithShape="1">
          <a:blip r:embed="rId5">
            <a:alphaModFix/>
          </a:blip>
          <a:srcRect/>
          <a:stretch/>
        </p:blipFill>
        <p:spPr>
          <a:xfrm>
            <a:off x="4413200" y="2609850"/>
            <a:ext cx="3365450" cy="2695575"/>
          </a:xfrm>
          <a:prstGeom prst="rect">
            <a:avLst/>
          </a:prstGeom>
          <a:noFill/>
          <a:ln>
            <a:noFill/>
          </a:ln>
        </p:spPr>
      </p:pic>
      <p:pic>
        <p:nvPicPr>
          <p:cNvPr id="210" name="Google Shape;210;p21" descr="image.png"/>
          <p:cNvPicPr preferRelativeResize="0"/>
          <p:nvPr/>
        </p:nvPicPr>
        <p:blipFill rotWithShape="1">
          <a:blip r:embed="rId6">
            <a:alphaModFix/>
          </a:blip>
          <a:srcRect/>
          <a:stretch/>
        </p:blipFill>
        <p:spPr>
          <a:xfrm>
            <a:off x="8064400" y="2609850"/>
            <a:ext cx="3365450" cy="2695575"/>
          </a:xfrm>
          <a:prstGeom prst="rect">
            <a:avLst/>
          </a:prstGeom>
          <a:noFill/>
          <a:ln>
            <a:noFill/>
          </a:ln>
        </p:spPr>
      </p:pic>
      <p:sp>
        <p:nvSpPr>
          <p:cNvPr id="211" name="Google Shape;211;p21"/>
          <p:cNvSpPr/>
          <p:nvPr/>
        </p:nvSpPr>
        <p:spPr>
          <a:xfrm>
            <a:off x="0" y="0"/>
            <a:ext cx="12192000" cy="114300"/>
          </a:xfrm>
          <a:prstGeom prst="rect">
            <a:avLst/>
          </a:prstGeom>
          <a:solidFill>
            <a:srgbClr val="00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212" name="Google Shape;212;p21" descr="image.png"/>
          <p:cNvPicPr preferRelativeResize="0"/>
          <p:nvPr/>
        </p:nvPicPr>
        <p:blipFill rotWithShape="1">
          <a:blip r:embed="rId7">
            <a:alphaModFix/>
          </a:blip>
          <a:srcRect/>
          <a:stretch/>
        </p:blipFill>
        <p:spPr>
          <a:xfrm>
            <a:off x="2158900" y="2905125"/>
            <a:ext cx="571500" cy="457200"/>
          </a:xfrm>
          <a:prstGeom prst="rect">
            <a:avLst/>
          </a:prstGeom>
          <a:noFill/>
          <a:ln>
            <a:noFill/>
          </a:ln>
        </p:spPr>
      </p:pic>
      <p:sp>
        <p:nvSpPr>
          <p:cNvPr id="213" name="Google Shape;213;p21"/>
          <p:cNvSpPr txBox="1"/>
          <p:nvPr/>
        </p:nvSpPr>
        <p:spPr>
          <a:xfrm>
            <a:off x="987902" y="3552825"/>
            <a:ext cx="2913645" cy="21907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404" b="1" i="0" u="none" strike="noStrike" cap="none">
                <a:solidFill>
                  <a:srgbClr val="003366"/>
                </a:solidFill>
                <a:latin typeface="Merriweather"/>
                <a:ea typeface="Merriweather"/>
                <a:cs typeface="Merriweather"/>
                <a:sym typeface="Merriweather"/>
              </a:rPr>
              <a:t>U3A</a:t>
            </a:r>
            <a:endParaRPr/>
          </a:p>
        </p:txBody>
      </p:sp>
      <p:sp>
        <p:nvSpPr>
          <p:cNvPr id="214" name="Google Shape;214;p21"/>
          <p:cNvSpPr txBox="1"/>
          <p:nvPr/>
        </p:nvSpPr>
        <p:spPr>
          <a:xfrm>
            <a:off x="1057275" y="3962400"/>
            <a:ext cx="2774900" cy="85725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500" b="0" i="0" u="none" strike="noStrike" cap="none">
                <a:solidFill>
                  <a:srgbClr val="444444"/>
                </a:solidFill>
                <a:latin typeface="Lato"/>
                <a:ea typeface="Lato"/>
                <a:cs typeface="Lato"/>
                <a:sym typeface="Lato"/>
              </a:rPr>
              <a:t>University of the Third Age provides lifelong learning opportunities for all retirees.</a:t>
            </a:r>
            <a:endParaRPr/>
          </a:p>
        </p:txBody>
      </p:sp>
      <p:pic>
        <p:nvPicPr>
          <p:cNvPr id="215" name="Google Shape;215;p21" descr="image.png"/>
          <p:cNvPicPr preferRelativeResize="0"/>
          <p:nvPr/>
        </p:nvPicPr>
        <p:blipFill rotWithShape="1">
          <a:blip r:embed="rId8">
            <a:alphaModFix/>
          </a:blip>
          <a:srcRect/>
          <a:stretch/>
        </p:blipFill>
        <p:spPr>
          <a:xfrm>
            <a:off x="5810101" y="2905125"/>
            <a:ext cx="571500" cy="457200"/>
          </a:xfrm>
          <a:prstGeom prst="rect">
            <a:avLst/>
          </a:prstGeom>
          <a:noFill/>
          <a:ln>
            <a:noFill/>
          </a:ln>
        </p:spPr>
      </p:pic>
      <p:sp>
        <p:nvSpPr>
          <p:cNvPr id="216" name="Google Shape;216;p21"/>
          <p:cNvSpPr txBox="1"/>
          <p:nvPr/>
        </p:nvSpPr>
        <p:spPr>
          <a:xfrm>
            <a:off x="4639102" y="3552825"/>
            <a:ext cx="2913645" cy="21907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404" b="1" i="0" u="none" strike="noStrike" cap="none">
                <a:solidFill>
                  <a:srgbClr val="003366"/>
                </a:solidFill>
                <a:latin typeface="Merriweather"/>
                <a:ea typeface="Merriweather"/>
                <a:cs typeface="Merriweather"/>
                <a:sym typeface="Merriweather"/>
              </a:rPr>
              <a:t>AFU GN</a:t>
            </a:r>
            <a:endParaRPr/>
          </a:p>
        </p:txBody>
      </p:sp>
      <p:sp>
        <p:nvSpPr>
          <p:cNvPr id="217" name="Google Shape;217;p21"/>
          <p:cNvSpPr txBox="1"/>
          <p:nvPr/>
        </p:nvSpPr>
        <p:spPr>
          <a:xfrm>
            <a:off x="4708475" y="3962400"/>
            <a:ext cx="2774900" cy="85725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500" b="0" i="0" u="none" strike="noStrike" cap="none">
                <a:solidFill>
                  <a:srgbClr val="444444"/>
                </a:solidFill>
                <a:latin typeface="Lato"/>
                <a:ea typeface="Lato"/>
                <a:cs typeface="Lato"/>
                <a:sym typeface="Lato"/>
              </a:rPr>
              <a:t>Age-Friendly University Global Network fosters inclusive learning and action.</a:t>
            </a:r>
            <a:endParaRPr/>
          </a:p>
        </p:txBody>
      </p:sp>
      <p:pic>
        <p:nvPicPr>
          <p:cNvPr id="218" name="Google Shape;218;p21" descr="image.png"/>
          <p:cNvPicPr preferRelativeResize="0"/>
          <p:nvPr/>
        </p:nvPicPr>
        <p:blipFill rotWithShape="1">
          <a:blip r:embed="rId9">
            <a:alphaModFix/>
          </a:blip>
          <a:srcRect/>
          <a:stretch/>
        </p:blipFill>
        <p:spPr>
          <a:xfrm>
            <a:off x="9518451" y="2905125"/>
            <a:ext cx="457200" cy="457200"/>
          </a:xfrm>
          <a:prstGeom prst="rect">
            <a:avLst/>
          </a:prstGeom>
          <a:noFill/>
          <a:ln>
            <a:noFill/>
          </a:ln>
        </p:spPr>
      </p:pic>
      <p:sp>
        <p:nvSpPr>
          <p:cNvPr id="219" name="Google Shape;219;p21"/>
          <p:cNvSpPr txBox="1"/>
          <p:nvPr/>
        </p:nvSpPr>
        <p:spPr>
          <a:xfrm>
            <a:off x="8290303" y="3552825"/>
            <a:ext cx="2913645" cy="21907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404" b="1" i="0" u="none" strike="noStrike" cap="none">
                <a:solidFill>
                  <a:srgbClr val="003366"/>
                </a:solidFill>
                <a:latin typeface="Merriweather"/>
                <a:ea typeface="Merriweather"/>
                <a:cs typeface="Merriweather"/>
                <a:sym typeface="Merriweather"/>
              </a:rPr>
              <a:t>UNESCO</a:t>
            </a:r>
            <a:endParaRPr/>
          </a:p>
        </p:txBody>
      </p:sp>
      <p:sp>
        <p:nvSpPr>
          <p:cNvPr id="220" name="Google Shape;220;p21"/>
          <p:cNvSpPr txBox="1"/>
          <p:nvPr/>
        </p:nvSpPr>
        <p:spPr>
          <a:xfrm>
            <a:off x="8359675" y="3962400"/>
            <a:ext cx="2774900" cy="85725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500" b="0" i="0" u="none" strike="noStrike" cap="none">
                <a:solidFill>
                  <a:srgbClr val="444444"/>
                </a:solidFill>
                <a:latin typeface="Lato"/>
                <a:ea typeface="Lato"/>
                <a:cs typeface="Lato"/>
                <a:sym typeface="Lato"/>
              </a:rPr>
              <a:t>Potential for high-level global policy integration in education and legacy.</a:t>
            </a:r>
            <a:endParaRPr/>
          </a:p>
        </p:txBody>
      </p:sp>
      <p:sp>
        <p:nvSpPr>
          <p:cNvPr id="221" name="Google Shape;221;p21"/>
          <p:cNvSpPr txBox="1"/>
          <p:nvPr/>
        </p:nvSpPr>
        <p:spPr>
          <a:xfrm>
            <a:off x="762000" y="685800"/>
            <a:ext cx="11201400" cy="48474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150" b="1" i="0" u="none" strike="noStrike" cap="none" dirty="0">
                <a:solidFill>
                  <a:srgbClr val="003366"/>
                </a:solidFill>
                <a:latin typeface="Merriweather"/>
                <a:ea typeface="Merriweather"/>
                <a:cs typeface="Merriweather"/>
                <a:sym typeface="Merriweather"/>
              </a:rPr>
              <a:t>Existing global networks to inform our discussions</a:t>
            </a:r>
            <a:endParaRPr dirty="0"/>
          </a:p>
        </p:txBody>
      </p:sp>
      <p:sp>
        <p:nvSpPr>
          <p:cNvPr id="222" name="Google Shape;222;p21"/>
          <p:cNvSpPr/>
          <p:nvPr/>
        </p:nvSpPr>
        <p:spPr>
          <a:xfrm>
            <a:off x="762000" y="1323975"/>
            <a:ext cx="10668000" cy="19050"/>
          </a:xfrm>
          <a:prstGeom prst="rect">
            <a:avLst/>
          </a:prstGeom>
          <a:solidFill>
            <a:srgbClr val="E6F0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8"/>
        <p:cNvGrpSpPr/>
        <p:nvPr/>
      </p:nvGrpSpPr>
      <p:grpSpPr>
        <a:xfrm>
          <a:off x="0" y="0"/>
          <a:ext cx="0" cy="0"/>
          <a:chOff x="0" y="0"/>
          <a:chExt cx="0" cy="0"/>
        </a:xfrm>
      </p:grpSpPr>
      <p:sp>
        <p:nvSpPr>
          <p:cNvPr id="191" name="Google Shape;191;p20"/>
          <p:cNvSpPr/>
          <p:nvPr/>
        </p:nvSpPr>
        <p:spPr>
          <a:xfrm>
            <a:off x="0" y="0"/>
            <a:ext cx="12192000" cy="114300"/>
          </a:xfrm>
          <a:prstGeom prst="rect">
            <a:avLst/>
          </a:prstGeom>
          <a:solidFill>
            <a:srgbClr val="00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93" name="Google Shape;193;p20"/>
          <p:cNvSpPr txBox="1"/>
          <p:nvPr/>
        </p:nvSpPr>
        <p:spPr>
          <a:xfrm>
            <a:off x="6381750" y="2514600"/>
            <a:ext cx="5300662" cy="2190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4" b="1" i="0" u="none" strike="noStrike" cap="none" dirty="0">
                <a:solidFill>
                  <a:srgbClr val="003366"/>
                </a:solidFill>
                <a:latin typeface="Merriweather"/>
                <a:ea typeface="Merriweather"/>
                <a:cs typeface="Merriweather"/>
                <a:sym typeface="Merriweather"/>
              </a:rPr>
              <a:t>Professors Emerit</a:t>
            </a:r>
            <a:r>
              <a:rPr lang="en-US" sz="1404" b="1" dirty="0">
                <a:solidFill>
                  <a:srgbClr val="003366"/>
                </a:solidFill>
                <a:latin typeface="Merriweather"/>
                <a:ea typeface="Merriweather"/>
                <a:cs typeface="Merriweather"/>
                <a:sym typeface="Merriweather"/>
              </a:rPr>
              <a:t>i Network</a:t>
            </a:r>
            <a:endParaRPr dirty="0"/>
          </a:p>
        </p:txBody>
      </p:sp>
      <p:sp>
        <p:nvSpPr>
          <p:cNvPr id="194" name="Google Shape;194;p20"/>
          <p:cNvSpPr txBox="1"/>
          <p:nvPr/>
        </p:nvSpPr>
        <p:spPr>
          <a:xfrm>
            <a:off x="6381750" y="2924175"/>
            <a:ext cx="5048250" cy="415498"/>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800" b="0" i="0" u="none" strike="noStrike" cap="none" dirty="0">
                <a:solidFill>
                  <a:srgbClr val="444444"/>
                </a:solidFill>
                <a:latin typeface="Lato"/>
                <a:ea typeface="Lato"/>
                <a:cs typeface="Lato"/>
                <a:sym typeface="Lato"/>
              </a:rPr>
              <a:t>🏠</a:t>
            </a:r>
            <a:r>
              <a:rPr lang="en-US" sz="1500" b="0" i="0" u="none" strike="noStrike" cap="none" dirty="0">
                <a:solidFill>
                  <a:srgbClr val="444444"/>
                </a:solidFill>
                <a:latin typeface="Lato"/>
                <a:ea typeface="Lato"/>
                <a:cs typeface="Lato"/>
                <a:sym typeface="Lato"/>
              </a:rPr>
              <a:t>  Represents a potential "home" for faculty emeriti.</a:t>
            </a:r>
            <a:endParaRPr dirty="0"/>
          </a:p>
        </p:txBody>
      </p:sp>
      <p:sp>
        <p:nvSpPr>
          <p:cNvPr id="195" name="Google Shape;195;p20"/>
          <p:cNvSpPr txBox="1"/>
          <p:nvPr/>
        </p:nvSpPr>
        <p:spPr>
          <a:xfrm>
            <a:off x="6762750" y="3686175"/>
            <a:ext cx="4667250" cy="2857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500" b="0" i="0" u="none" strike="noStrike" cap="none">
                <a:solidFill>
                  <a:srgbClr val="444444"/>
                </a:solidFill>
                <a:latin typeface="Lato"/>
                <a:ea typeface="Lato"/>
                <a:cs typeface="Lato"/>
                <a:sym typeface="Lato"/>
              </a:rPr>
              <a:t>Individual-based membership model.</a:t>
            </a:r>
            <a:endParaRPr/>
          </a:p>
        </p:txBody>
      </p:sp>
      <p:sp>
        <p:nvSpPr>
          <p:cNvPr id="196" name="Google Shape;196;p20"/>
          <p:cNvSpPr txBox="1"/>
          <p:nvPr/>
        </p:nvSpPr>
        <p:spPr>
          <a:xfrm>
            <a:off x="6762750" y="4162425"/>
            <a:ext cx="4667250"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500" b="0" i="0" u="none" strike="noStrike" cap="none">
                <a:solidFill>
                  <a:srgbClr val="444444"/>
                </a:solidFill>
                <a:latin typeface="Lato"/>
                <a:ea typeface="Lato"/>
                <a:cs typeface="Lato"/>
                <a:sym typeface="Lato"/>
              </a:rPr>
              <a:t>Connected to EU eRegions and Danube Region strategies.</a:t>
            </a:r>
            <a:endParaRPr/>
          </a:p>
        </p:txBody>
      </p:sp>
      <p:sp>
        <p:nvSpPr>
          <p:cNvPr id="197" name="Google Shape;197;p20"/>
          <p:cNvSpPr txBox="1"/>
          <p:nvPr/>
        </p:nvSpPr>
        <p:spPr>
          <a:xfrm>
            <a:off x="6762750" y="4924425"/>
            <a:ext cx="4667250" cy="2857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500" b="0" i="0" u="none" strike="noStrike" cap="none">
                <a:solidFill>
                  <a:srgbClr val="444444"/>
                </a:solidFill>
                <a:latin typeface="Lato"/>
                <a:ea typeface="Lato"/>
                <a:cs typeface="Lato"/>
                <a:sym typeface="Lato"/>
              </a:rPr>
              <a:t>Focus on active aging and intercultural dialogue.</a:t>
            </a:r>
            <a:endParaRPr/>
          </a:p>
        </p:txBody>
      </p:sp>
      <p:pic>
        <p:nvPicPr>
          <p:cNvPr id="198" name="Google Shape;198;p20" descr="image.png"/>
          <p:cNvPicPr preferRelativeResize="0"/>
          <p:nvPr/>
        </p:nvPicPr>
        <p:blipFill rotWithShape="1">
          <a:blip r:embed="rId3">
            <a:alphaModFix/>
          </a:blip>
          <a:srcRect/>
          <a:stretch/>
        </p:blipFill>
        <p:spPr>
          <a:xfrm>
            <a:off x="6381750" y="3724275"/>
            <a:ext cx="285750" cy="247650"/>
          </a:xfrm>
          <a:prstGeom prst="rect">
            <a:avLst/>
          </a:prstGeom>
          <a:noFill/>
          <a:ln>
            <a:noFill/>
          </a:ln>
        </p:spPr>
      </p:pic>
      <p:pic>
        <p:nvPicPr>
          <p:cNvPr id="199" name="Google Shape;199;p20" descr="image.png"/>
          <p:cNvPicPr preferRelativeResize="0"/>
          <p:nvPr/>
        </p:nvPicPr>
        <p:blipFill rotWithShape="1">
          <a:blip r:embed="rId4">
            <a:alphaModFix/>
          </a:blip>
          <a:srcRect/>
          <a:stretch/>
        </p:blipFill>
        <p:spPr>
          <a:xfrm>
            <a:off x="6381750" y="4200525"/>
            <a:ext cx="142875" cy="247650"/>
          </a:xfrm>
          <a:prstGeom prst="rect">
            <a:avLst/>
          </a:prstGeom>
          <a:noFill/>
          <a:ln>
            <a:noFill/>
          </a:ln>
        </p:spPr>
      </p:pic>
      <p:pic>
        <p:nvPicPr>
          <p:cNvPr id="200" name="Google Shape;200;p20" descr="image.png"/>
          <p:cNvPicPr preferRelativeResize="0"/>
          <p:nvPr/>
        </p:nvPicPr>
        <p:blipFill rotWithShape="1">
          <a:blip r:embed="rId5">
            <a:alphaModFix/>
          </a:blip>
          <a:srcRect/>
          <a:stretch/>
        </p:blipFill>
        <p:spPr>
          <a:xfrm>
            <a:off x="6381750" y="4962525"/>
            <a:ext cx="285750" cy="247650"/>
          </a:xfrm>
          <a:prstGeom prst="rect">
            <a:avLst/>
          </a:prstGeom>
          <a:noFill/>
          <a:ln>
            <a:noFill/>
          </a:ln>
        </p:spPr>
      </p:pic>
      <p:sp>
        <p:nvSpPr>
          <p:cNvPr id="201" name="Google Shape;201;p20"/>
          <p:cNvSpPr txBox="1"/>
          <p:nvPr/>
        </p:nvSpPr>
        <p:spPr>
          <a:xfrm>
            <a:off x="762000" y="685800"/>
            <a:ext cx="11201400" cy="48474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150" b="1" i="0" u="none" strike="noStrike" cap="none" dirty="0">
                <a:solidFill>
                  <a:srgbClr val="003366"/>
                </a:solidFill>
                <a:latin typeface="Merriweather"/>
                <a:ea typeface="Merriweather"/>
                <a:cs typeface="Merriweather"/>
                <a:sym typeface="Merriweather"/>
              </a:rPr>
              <a:t>The Professors Emeriti Network Perspective</a:t>
            </a:r>
            <a:endParaRPr dirty="0"/>
          </a:p>
        </p:txBody>
      </p:sp>
      <p:sp>
        <p:nvSpPr>
          <p:cNvPr id="202" name="Google Shape;202;p20"/>
          <p:cNvSpPr/>
          <p:nvPr/>
        </p:nvSpPr>
        <p:spPr>
          <a:xfrm>
            <a:off x="762000" y="1323975"/>
            <a:ext cx="10668000" cy="19050"/>
          </a:xfrm>
          <a:prstGeom prst="rect">
            <a:avLst/>
          </a:prstGeom>
          <a:solidFill>
            <a:srgbClr val="E6F0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 name="AutoShape 2">
            <a:extLst>
              <a:ext uri="{FF2B5EF4-FFF2-40B4-BE49-F238E27FC236}">
                <a16:creationId xmlns:a16="http://schemas.microsoft.com/office/drawing/2014/main" id="{535F6215-8144-3C64-DEE2-20FCB784487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a:extLst>
              <a:ext uri="{FF2B5EF4-FFF2-40B4-BE49-F238E27FC236}">
                <a16:creationId xmlns:a16="http://schemas.microsoft.com/office/drawing/2014/main" id="{04D245B6-73CA-4588-D16E-8706397562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1278" y="2514600"/>
            <a:ext cx="2828925" cy="2762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9" descr="image.pn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2" name="Google Shape;162;p19"/>
          <p:cNvSpPr txBox="1"/>
          <p:nvPr/>
        </p:nvSpPr>
        <p:spPr>
          <a:xfrm>
            <a:off x="762000" y="1243012"/>
            <a:ext cx="5000625" cy="129266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b="1" dirty="0">
                <a:solidFill>
                  <a:srgbClr val="F3F0DF"/>
                </a:solidFill>
                <a:latin typeface="Merriweather"/>
                <a:ea typeface="Merriweather"/>
                <a:cs typeface="Merriweather"/>
                <a:sym typeface="Merriweather"/>
              </a:rPr>
              <a:t>European Association of Professors Emeriti (</a:t>
            </a:r>
            <a:r>
              <a:rPr lang="en-US" sz="2800" b="1" i="0" u="none" strike="noStrike" cap="none" dirty="0">
                <a:solidFill>
                  <a:srgbClr val="F3F0DF"/>
                </a:solidFill>
                <a:latin typeface="Merriweather"/>
                <a:ea typeface="Merriweather"/>
                <a:cs typeface="Merriweather"/>
                <a:sym typeface="Merriweather"/>
              </a:rPr>
              <a:t>EAPE): European Connections</a:t>
            </a:r>
            <a:endParaRPr sz="1100" dirty="0"/>
          </a:p>
        </p:txBody>
      </p:sp>
      <p:sp>
        <p:nvSpPr>
          <p:cNvPr id="163" name="Google Shape;163;p19"/>
          <p:cNvSpPr/>
          <p:nvPr/>
        </p:nvSpPr>
        <p:spPr>
          <a:xfrm>
            <a:off x="571500" y="1243012"/>
            <a:ext cx="47625" cy="1143000"/>
          </a:xfrm>
          <a:prstGeom prst="rect">
            <a:avLst/>
          </a:prstGeom>
          <a:solidFill>
            <a:srgbClr val="11CA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64" name="Google Shape;164;p19"/>
          <p:cNvSpPr txBox="1"/>
          <p:nvPr/>
        </p:nvSpPr>
        <p:spPr>
          <a:xfrm>
            <a:off x="571500" y="2957512"/>
            <a:ext cx="4953000" cy="1107996"/>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dirty="0">
                <a:solidFill>
                  <a:schemeClr val="bg1"/>
                </a:solidFill>
                <a:latin typeface="DM Sans" pitchFamily="2" charset="0"/>
              </a:rPr>
              <a:t>Aims to connect retired academics across Europe to foster continued scientific contribution, mentorship, and interdisciplinary collaboration</a:t>
            </a:r>
            <a:r>
              <a:rPr lang="en-US" dirty="0">
                <a:solidFill>
                  <a:schemeClr val="bg1"/>
                </a:solidFill>
              </a:rPr>
              <a:t>.</a:t>
            </a:r>
            <a:endParaRPr dirty="0">
              <a:solidFill>
                <a:schemeClr val="bg1"/>
              </a:solidFill>
            </a:endParaRPr>
          </a:p>
        </p:txBody>
      </p:sp>
      <p:sp>
        <p:nvSpPr>
          <p:cNvPr id="165" name="Google Shape;165;p19"/>
          <p:cNvSpPr txBox="1"/>
          <p:nvPr/>
        </p:nvSpPr>
        <p:spPr>
          <a:xfrm>
            <a:off x="571500" y="4252912"/>
            <a:ext cx="4953000" cy="12192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F3F0DF"/>
                </a:solidFill>
                <a:latin typeface="DM Sans"/>
                <a:ea typeface="DM Sans"/>
                <a:cs typeface="DM Sans"/>
                <a:sym typeface="DM Sans"/>
              </a:rPr>
              <a:t>EAPE fosters a continent-wide network that allows retired professors to maintain their scientific activity and contribute to European higher education through mentorship and policy influence.</a:t>
            </a:r>
            <a:endParaRPr dirty="0"/>
          </a:p>
        </p:txBody>
      </p:sp>
      <p:pic>
        <p:nvPicPr>
          <p:cNvPr id="4100" name="Picture 4" descr="logo">
            <a:extLst>
              <a:ext uri="{FF2B5EF4-FFF2-40B4-BE49-F238E27FC236}">
                <a16:creationId xmlns:a16="http://schemas.microsoft.com/office/drawing/2014/main" id="{56C25060-CABC-97DA-814F-E859C999E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7745" y="2078004"/>
            <a:ext cx="2624123" cy="28209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0" descr="image.png"/>
          <p:cNvPicPr preferRelativeResize="0"/>
          <p:nvPr/>
        </p:nvPicPr>
        <p:blipFill rotWithShape="1">
          <a:blip r:embed="rId3">
            <a:alphaModFix/>
          </a:blip>
          <a:srcRect/>
          <a:stretch/>
        </p:blipFill>
        <p:spPr>
          <a:xfrm>
            <a:off x="-28575" y="-71518"/>
            <a:ext cx="12192000" cy="6858000"/>
          </a:xfrm>
          <a:prstGeom prst="rect">
            <a:avLst/>
          </a:prstGeom>
          <a:noFill/>
          <a:ln>
            <a:noFill/>
          </a:ln>
        </p:spPr>
      </p:pic>
      <p:pic>
        <p:nvPicPr>
          <p:cNvPr id="172" name="Google Shape;172;p20" descr="image.png"/>
          <p:cNvPicPr preferRelativeResize="0"/>
          <p:nvPr/>
        </p:nvPicPr>
        <p:blipFill rotWithShape="1">
          <a:blip r:embed="rId4">
            <a:alphaModFix/>
          </a:blip>
          <a:srcRect/>
          <a:stretch/>
        </p:blipFill>
        <p:spPr>
          <a:xfrm>
            <a:off x="571500" y="2566987"/>
            <a:ext cx="3555950" cy="2676525"/>
          </a:xfrm>
          <a:prstGeom prst="rect">
            <a:avLst/>
          </a:prstGeom>
          <a:noFill/>
          <a:ln>
            <a:noFill/>
          </a:ln>
        </p:spPr>
      </p:pic>
      <p:pic>
        <p:nvPicPr>
          <p:cNvPr id="173" name="Google Shape;173;p20" descr="image.png"/>
          <p:cNvPicPr preferRelativeResize="0"/>
          <p:nvPr/>
        </p:nvPicPr>
        <p:blipFill rotWithShape="1">
          <a:blip r:embed="rId5">
            <a:alphaModFix/>
          </a:blip>
          <a:srcRect/>
          <a:stretch/>
        </p:blipFill>
        <p:spPr>
          <a:xfrm>
            <a:off x="4317950" y="2566987"/>
            <a:ext cx="3555950" cy="2676525"/>
          </a:xfrm>
          <a:prstGeom prst="rect">
            <a:avLst/>
          </a:prstGeom>
          <a:noFill/>
          <a:ln>
            <a:noFill/>
          </a:ln>
        </p:spPr>
      </p:pic>
      <p:pic>
        <p:nvPicPr>
          <p:cNvPr id="174" name="Google Shape;174;p20" descr="image.png"/>
          <p:cNvPicPr preferRelativeResize="0"/>
          <p:nvPr/>
        </p:nvPicPr>
        <p:blipFill rotWithShape="1">
          <a:blip r:embed="rId6">
            <a:alphaModFix/>
          </a:blip>
          <a:srcRect/>
          <a:stretch/>
        </p:blipFill>
        <p:spPr>
          <a:xfrm>
            <a:off x="8064400" y="2566987"/>
            <a:ext cx="3556099" cy="2676525"/>
          </a:xfrm>
          <a:prstGeom prst="rect">
            <a:avLst/>
          </a:prstGeom>
          <a:noFill/>
          <a:ln>
            <a:noFill/>
          </a:ln>
        </p:spPr>
      </p:pic>
      <p:sp>
        <p:nvSpPr>
          <p:cNvPr id="175" name="Google Shape;175;p20"/>
          <p:cNvSpPr txBox="1"/>
          <p:nvPr/>
        </p:nvSpPr>
        <p:spPr>
          <a:xfrm>
            <a:off x="762000" y="571500"/>
            <a:ext cx="11401425" cy="571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i="0" u="none" strike="noStrike" cap="none" dirty="0">
                <a:solidFill>
                  <a:srgbClr val="F3F0DF"/>
                </a:solidFill>
                <a:latin typeface="Merriweather"/>
                <a:ea typeface="Merriweather"/>
                <a:cs typeface="Merriweather"/>
                <a:sym typeface="Merriweather"/>
              </a:rPr>
              <a:t>Strategic Goals</a:t>
            </a:r>
            <a:endParaRPr dirty="0"/>
          </a:p>
        </p:txBody>
      </p:sp>
      <p:sp>
        <p:nvSpPr>
          <p:cNvPr id="176" name="Google Shape;176;p20"/>
          <p:cNvSpPr/>
          <p:nvPr/>
        </p:nvSpPr>
        <p:spPr>
          <a:xfrm>
            <a:off x="571500" y="571500"/>
            <a:ext cx="47625" cy="571500"/>
          </a:xfrm>
          <a:prstGeom prst="rect">
            <a:avLst/>
          </a:prstGeom>
          <a:solidFill>
            <a:srgbClr val="11CA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177" name="Google Shape;177;p20" descr="image.png"/>
          <p:cNvPicPr preferRelativeResize="0"/>
          <p:nvPr/>
        </p:nvPicPr>
        <p:blipFill rotWithShape="1">
          <a:blip r:embed="rId7">
            <a:alphaModFix/>
          </a:blip>
          <a:srcRect/>
          <a:stretch/>
        </p:blipFill>
        <p:spPr>
          <a:xfrm>
            <a:off x="2158900" y="2862262"/>
            <a:ext cx="381000" cy="381000"/>
          </a:xfrm>
          <a:prstGeom prst="rect">
            <a:avLst/>
          </a:prstGeom>
          <a:noFill/>
          <a:ln>
            <a:noFill/>
          </a:ln>
        </p:spPr>
      </p:pic>
      <p:sp>
        <p:nvSpPr>
          <p:cNvPr id="178" name="Google Shape;178;p20"/>
          <p:cNvSpPr txBox="1"/>
          <p:nvPr/>
        </p:nvSpPr>
        <p:spPr>
          <a:xfrm>
            <a:off x="792639" y="3433762"/>
            <a:ext cx="3113670" cy="21907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404" b="1" i="0" u="none" strike="noStrike" cap="none">
                <a:solidFill>
                  <a:srgbClr val="F3F0DF"/>
                </a:solidFill>
                <a:latin typeface="Merriweather"/>
                <a:ea typeface="Merriweather"/>
                <a:cs typeface="Merriweather"/>
                <a:sym typeface="Merriweather"/>
              </a:rPr>
              <a:t>Institutional Value</a:t>
            </a:r>
            <a:endParaRPr/>
          </a:p>
        </p:txBody>
      </p:sp>
      <p:sp>
        <p:nvSpPr>
          <p:cNvPr id="179" name="Google Shape;179;p20"/>
          <p:cNvSpPr txBox="1"/>
          <p:nvPr/>
        </p:nvSpPr>
        <p:spPr>
          <a:xfrm>
            <a:off x="866775" y="3843337"/>
            <a:ext cx="2965400" cy="609600"/>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a:solidFill>
                  <a:srgbClr val="F3F0DF"/>
                </a:solidFill>
                <a:latin typeface="DM Sans"/>
                <a:ea typeface="DM Sans"/>
                <a:cs typeface="DM Sans"/>
                <a:sym typeface="DM Sans"/>
              </a:rPr>
              <a:t>Increasing retirees' value to their colleges and universities.</a:t>
            </a:r>
            <a:endParaRPr/>
          </a:p>
        </p:txBody>
      </p:sp>
      <p:pic>
        <p:nvPicPr>
          <p:cNvPr id="180" name="Google Shape;180;p20" descr="image.png"/>
          <p:cNvPicPr preferRelativeResize="0"/>
          <p:nvPr/>
        </p:nvPicPr>
        <p:blipFill rotWithShape="1">
          <a:blip r:embed="rId8">
            <a:alphaModFix/>
          </a:blip>
          <a:srcRect/>
          <a:stretch/>
        </p:blipFill>
        <p:spPr>
          <a:xfrm>
            <a:off x="5857726" y="2862262"/>
            <a:ext cx="476250" cy="381000"/>
          </a:xfrm>
          <a:prstGeom prst="rect">
            <a:avLst/>
          </a:prstGeom>
          <a:noFill/>
          <a:ln>
            <a:noFill/>
          </a:ln>
        </p:spPr>
      </p:pic>
      <p:sp>
        <p:nvSpPr>
          <p:cNvPr id="181" name="Google Shape;181;p20"/>
          <p:cNvSpPr txBox="1"/>
          <p:nvPr/>
        </p:nvSpPr>
        <p:spPr>
          <a:xfrm>
            <a:off x="4539090" y="3433762"/>
            <a:ext cx="3113670" cy="21907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404" b="1" i="0" u="none" strike="noStrike" cap="none">
                <a:solidFill>
                  <a:srgbClr val="F3F0DF"/>
                </a:solidFill>
                <a:latin typeface="Merriweather"/>
                <a:ea typeface="Merriweather"/>
                <a:cs typeface="Merriweather"/>
                <a:sym typeface="Merriweather"/>
              </a:rPr>
              <a:t>Legacy Management</a:t>
            </a:r>
            <a:endParaRPr/>
          </a:p>
        </p:txBody>
      </p:sp>
      <p:sp>
        <p:nvSpPr>
          <p:cNvPr id="182" name="Google Shape;182;p20"/>
          <p:cNvSpPr txBox="1"/>
          <p:nvPr/>
        </p:nvSpPr>
        <p:spPr>
          <a:xfrm>
            <a:off x="4613225" y="3843337"/>
            <a:ext cx="2965400" cy="914400"/>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a:solidFill>
                  <a:srgbClr val="F3F0DF"/>
                </a:solidFill>
                <a:latin typeface="DM Sans"/>
                <a:ea typeface="DM Sans"/>
                <a:cs typeface="DM Sans"/>
                <a:sym typeface="DM Sans"/>
              </a:rPr>
              <a:t>Preserving institutional knowledge for future faculty generations.</a:t>
            </a:r>
            <a:endParaRPr/>
          </a:p>
        </p:txBody>
      </p:sp>
      <p:pic>
        <p:nvPicPr>
          <p:cNvPr id="183" name="Google Shape;183;p20" descr="image.png"/>
          <p:cNvPicPr preferRelativeResize="0"/>
          <p:nvPr/>
        </p:nvPicPr>
        <p:blipFill rotWithShape="1">
          <a:blip r:embed="rId9">
            <a:alphaModFix/>
          </a:blip>
          <a:srcRect/>
          <a:stretch/>
        </p:blipFill>
        <p:spPr>
          <a:xfrm>
            <a:off x="9651950" y="2862262"/>
            <a:ext cx="381000" cy="381000"/>
          </a:xfrm>
          <a:prstGeom prst="rect">
            <a:avLst/>
          </a:prstGeom>
          <a:noFill/>
          <a:ln>
            <a:noFill/>
          </a:ln>
        </p:spPr>
      </p:pic>
      <p:sp>
        <p:nvSpPr>
          <p:cNvPr id="184" name="Google Shape;184;p20"/>
          <p:cNvSpPr txBox="1"/>
          <p:nvPr/>
        </p:nvSpPr>
        <p:spPr>
          <a:xfrm>
            <a:off x="8285537" y="3433762"/>
            <a:ext cx="3113826" cy="21907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404" b="1" i="0" u="none" strike="noStrike" cap="none">
                <a:solidFill>
                  <a:srgbClr val="F3F0DF"/>
                </a:solidFill>
                <a:latin typeface="Merriweather"/>
                <a:ea typeface="Merriweather"/>
                <a:cs typeface="Merriweather"/>
                <a:sym typeface="Merriweather"/>
              </a:rPr>
              <a:t>Global Dialogue</a:t>
            </a:r>
            <a:endParaRPr/>
          </a:p>
        </p:txBody>
      </p:sp>
      <p:sp>
        <p:nvSpPr>
          <p:cNvPr id="185" name="Google Shape;185;p20"/>
          <p:cNvSpPr txBox="1"/>
          <p:nvPr/>
        </p:nvSpPr>
        <p:spPr>
          <a:xfrm>
            <a:off x="8359675" y="3843337"/>
            <a:ext cx="2965549" cy="609600"/>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a:solidFill>
                  <a:srgbClr val="F3F0DF"/>
                </a:solidFill>
                <a:latin typeface="DM Sans"/>
                <a:ea typeface="DM Sans"/>
                <a:cs typeface="DM Sans"/>
                <a:sym typeface="DM Sans"/>
              </a:rPr>
              <a:t>Fostering intercultural exchange between academic networks.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1" descr="image.pn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91" name="Google Shape;191;p21"/>
          <p:cNvSpPr txBox="1"/>
          <p:nvPr/>
        </p:nvSpPr>
        <p:spPr>
          <a:xfrm>
            <a:off x="762000" y="571500"/>
            <a:ext cx="11401425" cy="571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i="0" u="none" strike="noStrike" cap="none">
                <a:solidFill>
                  <a:srgbClr val="F3F0DF"/>
                </a:solidFill>
                <a:latin typeface="Merriweather"/>
                <a:ea typeface="Merriweather"/>
                <a:cs typeface="Merriweather"/>
                <a:sym typeface="Merriweather"/>
              </a:rPr>
              <a:t>Strategic Missions &amp; Areas of Impact</a:t>
            </a:r>
            <a:endParaRPr/>
          </a:p>
        </p:txBody>
      </p:sp>
      <p:sp>
        <p:nvSpPr>
          <p:cNvPr id="192" name="Google Shape;192;p21"/>
          <p:cNvSpPr/>
          <p:nvPr/>
        </p:nvSpPr>
        <p:spPr>
          <a:xfrm>
            <a:off x="571500" y="571500"/>
            <a:ext cx="47625" cy="571500"/>
          </a:xfrm>
          <a:prstGeom prst="rect">
            <a:avLst/>
          </a:prstGeom>
          <a:solidFill>
            <a:srgbClr val="11CA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93" name="Google Shape;193;p21"/>
          <p:cNvSpPr txBox="1"/>
          <p:nvPr/>
        </p:nvSpPr>
        <p:spPr>
          <a:xfrm>
            <a:off x="2143125" y="2705100"/>
            <a:ext cx="8239125" cy="6096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1" i="0" u="none" strike="noStrike" cap="none">
                <a:solidFill>
                  <a:srgbClr val="F3F0DF"/>
                </a:solidFill>
                <a:latin typeface="DM Sans"/>
                <a:ea typeface="DM Sans"/>
                <a:cs typeface="DM Sans"/>
                <a:sym typeface="DM Sans"/>
              </a:rPr>
              <a:t>Philanthropic Engagement:</a:t>
            </a:r>
            <a:r>
              <a:rPr lang="en-US" sz="1500" b="0" i="0" u="none" strike="noStrike" cap="none">
                <a:solidFill>
                  <a:srgbClr val="F3F0DF"/>
                </a:solidFill>
                <a:latin typeface="DM Sans"/>
                <a:ea typeface="DM Sans"/>
                <a:cs typeface="DM Sans"/>
                <a:sym typeface="DM Sans"/>
              </a:rPr>
              <a:t> Creating structured avenues for retirees to contribute to institutional development.</a:t>
            </a:r>
            <a:endParaRPr/>
          </a:p>
        </p:txBody>
      </p:sp>
      <p:sp>
        <p:nvSpPr>
          <p:cNvPr id="194" name="Google Shape;194;p21"/>
          <p:cNvSpPr txBox="1"/>
          <p:nvPr/>
        </p:nvSpPr>
        <p:spPr>
          <a:xfrm>
            <a:off x="2143125" y="3457575"/>
            <a:ext cx="8239125" cy="3048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1" i="0" u="none" strike="noStrike" cap="none">
                <a:solidFill>
                  <a:srgbClr val="F3F0DF"/>
                </a:solidFill>
                <a:latin typeface="DM Sans"/>
                <a:ea typeface="DM Sans"/>
                <a:cs typeface="DM Sans"/>
                <a:sym typeface="DM Sans"/>
              </a:rPr>
              <a:t>Resource Center:</a:t>
            </a:r>
            <a:r>
              <a:rPr lang="en-US" sz="1500" b="0" i="0" u="none" strike="noStrike" cap="none">
                <a:solidFill>
                  <a:srgbClr val="F3F0DF"/>
                </a:solidFill>
                <a:latin typeface="DM Sans"/>
                <a:ea typeface="DM Sans"/>
                <a:cs typeface="DM Sans"/>
                <a:sym typeface="DM Sans"/>
              </a:rPr>
              <a:t> Serving as the "first stop" for administrators to engage retired faculty.</a:t>
            </a:r>
            <a:endParaRPr/>
          </a:p>
        </p:txBody>
      </p:sp>
      <p:sp>
        <p:nvSpPr>
          <p:cNvPr id="195" name="Google Shape;195;p21"/>
          <p:cNvSpPr txBox="1"/>
          <p:nvPr/>
        </p:nvSpPr>
        <p:spPr>
          <a:xfrm>
            <a:off x="2143125" y="3905250"/>
            <a:ext cx="8239125" cy="3048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1" i="0" u="none" strike="noStrike" cap="none">
                <a:solidFill>
                  <a:srgbClr val="F3F0DF"/>
                </a:solidFill>
                <a:latin typeface="DM Sans"/>
                <a:ea typeface="DM Sans"/>
                <a:cs typeface="DM Sans"/>
                <a:sym typeface="DM Sans"/>
              </a:rPr>
              <a:t>Advocacy &amp; Policy:</a:t>
            </a:r>
            <a:r>
              <a:rPr lang="en-US" sz="1500" b="0" i="0" u="none" strike="noStrike" cap="none">
                <a:solidFill>
                  <a:srgbClr val="F3F0DF"/>
                </a:solidFill>
                <a:latin typeface="DM Sans"/>
                <a:ea typeface="DM Sans"/>
                <a:cs typeface="DM Sans"/>
                <a:sym typeface="DM Sans"/>
              </a:rPr>
              <a:t> Standing on behalf of retirees in community and professional sectors.</a:t>
            </a:r>
            <a:endParaRPr/>
          </a:p>
        </p:txBody>
      </p:sp>
      <p:sp>
        <p:nvSpPr>
          <p:cNvPr id="196" name="Google Shape;196;p21"/>
          <p:cNvSpPr txBox="1"/>
          <p:nvPr/>
        </p:nvSpPr>
        <p:spPr>
          <a:xfrm>
            <a:off x="2143125" y="4352925"/>
            <a:ext cx="8239125" cy="73866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1" i="0" u="none" strike="noStrike" cap="none" dirty="0">
                <a:solidFill>
                  <a:srgbClr val="F3F0DF"/>
                </a:solidFill>
                <a:latin typeface="DM Sans"/>
                <a:ea typeface="DM Sans"/>
                <a:cs typeface="DM Sans"/>
                <a:sym typeface="DM Sans"/>
              </a:rPr>
              <a:t>Digital Networking:</a:t>
            </a:r>
            <a:r>
              <a:rPr lang="en-US" sz="1500" b="0" i="0" u="none" strike="noStrike" cap="none" dirty="0">
                <a:solidFill>
                  <a:srgbClr val="F3F0DF"/>
                </a:solidFill>
                <a:latin typeface="DM Sans"/>
                <a:ea typeface="DM Sans"/>
                <a:cs typeface="DM Sans"/>
                <a:sym typeface="DM Sans"/>
              </a:rPr>
              <a:t> Utilizing web resources such as LinkedIn </a:t>
            </a:r>
            <a:r>
              <a:rPr lang="en-US" sz="1500" dirty="0">
                <a:solidFill>
                  <a:srgbClr val="F3F0DF"/>
                </a:solidFill>
                <a:latin typeface="DM Sans"/>
                <a:ea typeface="DM Sans"/>
                <a:cs typeface="DM Sans"/>
                <a:sym typeface="DM Sans"/>
              </a:rPr>
              <a:t>and others </a:t>
            </a:r>
            <a:r>
              <a:rPr lang="en-US" sz="1500" b="0" i="0" u="none" strike="noStrike" cap="none" dirty="0">
                <a:solidFill>
                  <a:srgbClr val="F3F0DF"/>
                </a:solidFill>
                <a:latin typeface="DM Sans"/>
                <a:ea typeface="DM Sans"/>
                <a:cs typeface="DM Sans"/>
                <a:sym typeface="DM Sans"/>
              </a:rPr>
              <a:t>to maintain lifelong professional connections.</a:t>
            </a:r>
            <a:endParaRPr dirty="0"/>
          </a:p>
        </p:txBody>
      </p:sp>
      <p:pic>
        <p:nvPicPr>
          <p:cNvPr id="197" name="Google Shape;197;p21" descr="image.png"/>
          <p:cNvPicPr preferRelativeResize="0"/>
          <p:nvPr/>
        </p:nvPicPr>
        <p:blipFill rotWithShape="1">
          <a:blip r:embed="rId4">
            <a:alphaModFix/>
          </a:blip>
          <a:srcRect/>
          <a:stretch/>
        </p:blipFill>
        <p:spPr>
          <a:xfrm>
            <a:off x="1809750" y="2705100"/>
            <a:ext cx="190500" cy="200025"/>
          </a:xfrm>
          <a:prstGeom prst="rect">
            <a:avLst/>
          </a:prstGeom>
          <a:noFill/>
          <a:ln>
            <a:noFill/>
          </a:ln>
        </p:spPr>
      </p:pic>
      <p:pic>
        <p:nvPicPr>
          <p:cNvPr id="198" name="Google Shape;198;p21" descr="image.png"/>
          <p:cNvPicPr preferRelativeResize="0"/>
          <p:nvPr/>
        </p:nvPicPr>
        <p:blipFill rotWithShape="1">
          <a:blip r:embed="rId4">
            <a:alphaModFix/>
          </a:blip>
          <a:srcRect/>
          <a:stretch/>
        </p:blipFill>
        <p:spPr>
          <a:xfrm>
            <a:off x="1809750" y="3457575"/>
            <a:ext cx="190500" cy="200025"/>
          </a:xfrm>
          <a:prstGeom prst="rect">
            <a:avLst/>
          </a:prstGeom>
          <a:noFill/>
          <a:ln>
            <a:noFill/>
          </a:ln>
        </p:spPr>
      </p:pic>
      <p:pic>
        <p:nvPicPr>
          <p:cNvPr id="199" name="Google Shape;199;p21" descr="image.png"/>
          <p:cNvPicPr preferRelativeResize="0"/>
          <p:nvPr/>
        </p:nvPicPr>
        <p:blipFill rotWithShape="1">
          <a:blip r:embed="rId4">
            <a:alphaModFix/>
          </a:blip>
          <a:srcRect/>
          <a:stretch/>
        </p:blipFill>
        <p:spPr>
          <a:xfrm>
            <a:off x="1809750" y="3905250"/>
            <a:ext cx="190500" cy="200025"/>
          </a:xfrm>
          <a:prstGeom prst="rect">
            <a:avLst/>
          </a:prstGeom>
          <a:noFill/>
          <a:ln>
            <a:noFill/>
          </a:ln>
        </p:spPr>
      </p:pic>
      <p:pic>
        <p:nvPicPr>
          <p:cNvPr id="200" name="Google Shape;200;p21" descr="image.png"/>
          <p:cNvPicPr preferRelativeResize="0"/>
          <p:nvPr/>
        </p:nvPicPr>
        <p:blipFill rotWithShape="1">
          <a:blip r:embed="rId4">
            <a:alphaModFix/>
          </a:blip>
          <a:srcRect/>
          <a:stretch/>
        </p:blipFill>
        <p:spPr>
          <a:xfrm>
            <a:off x="1809750" y="4352925"/>
            <a:ext cx="190500" cy="200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6"/>
        <p:cNvGrpSpPr/>
        <p:nvPr/>
      </p:nvGrpSpPr>
      <p:grpSpPr>
        <a:xfrm>
          <a:off x="0" y="0"/>
          <a:ext cx="0" cy="0"/>
          <a:chOff x="0" y="0"/>
          <a:chExt cx="0" cy="0"/>
        </a:xfrm>
      </p:grpSpPr>
      <p:pic>
        <p:nvPicPr>
          <p:cNvPr id="227" name="Google Shape;227;p22" descr="image.png"/>
          <p:cNvPicPr preferRelativeResize="0"/>
          <p:nvPr/>
        </p:nvPicPr>
        <p:blipFill rotWithShape="1">
          <a:blip r:embed="rId3">
            <a:alphaModFix/>
          </a:blip>
          <a:srcRect/>
          <a:stretch/>
        </p:blipFill>
        <p:spPr>
          <a:xfrm>
            <a:off x="0" y="-28575"/>
            <a:ext cx="12192000" cy="6858000"/>
          </a:xfrm>
          <a:prstGeom prst="rect">
            <a:avLst/>
          </a:prstGeom>
          <a:noFill/>
          <a:ln>
            <a:noFill/>
          </a:ln>
        </p:spPr>
      </p:pic>
      <p:sp>
        <p:nvSpPr>
          <p:cNvPr id="228" name="Google Shape;228;p22"/>
          <p:cNvSpPr/>
          <p:nvPr/>
        </p:nvSpPr>
        <p:spPr>
          <a:xfrm>
            <a:off x="0" y="0"/>
            <a:ext cx="12192000" cy="114300"/>
          </a:xfrm>
          <a:prstGeom prst="rect">
            <a:avLst/>
          </a:prstGeom>
          <a:solidFill>
            <a:srgbClr val="00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29" name="Google Shape;229;p22"/>
          <p:cNvSpPr txBox="1"/>
          <p:nvPr/>
        </p:nvSpPr>
        <p:spPr>
          <a:xfrm>
            <a:off x="762000" y="3128962"/>
            <a:ext cx="4038600" cy="1333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0500" b="1" i="0" u="none" strike="noStrike" cap="none" dirty="0">
                <a:solidFill>
                  <a:srgbClr val="003366"/>
                </a:solidFill>
                <a:latin typeface="Lato"/>
                <a:ea typeface="Lato"/>
                <a:cs typeface="Lato"/>
                <a:sym typeface="Lato"/>
              </a:rPr>
              <a:t>1,000</a:t>
            </a:r>
            <a:endParaRPr dirty="0"/>
          </a:p>
        </p:txBody>
      </p:sp>
      <p:sp>
        <p:nvSpPr>
          <p:cNvPr id="230" name="Google Shape;230;p22"/>
          <p:cNvSpPr txBox="1"/>
          <p:nvPr/>
        </p:nvSpPr>
        <p:spPr>
          <a:xfrm>
            <a:off x="762000" y="4687231"/>
            <a:ext cx="4038600" cy="32385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100" b="1" i="0" u="none" strike="noStrike" cap="none" dirty="0">
                <a:solidFill>
                  <a:srgbClr val="444444"/>
                </a:solidFill>
                <a:latin typeface="Lato"/>
                <a:ea typeface="Lato"/>
                <a:cs typeface="Lato"/>
                <a:sym typeface="Lato"/>
              </a:rPr>
              <a:t>MEMBER GOAL FOR YEAR 1</a:t>
            </a:r>
            <a:endParaRPr dirty="0"/>
          </a:p>
        </p:txBody>
      </p:sp>
      <p:sp>
        <p:nvSpPr>
          <p:cNvPr id="231" name="Google Shape;231;p22"/>
          <p:cNvSpPr txBox="1"/>
          <p:nvPr/>
        </p:nvSpPr>
        <p:spPr>
          <a:xfrm>
            <a:off x="5372100" y="2990850"/>
            <a:ext cx="6360795" cy="2190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4" b="1" i="0" u="none" strike="noStrike" cap="none" dirty="0">
                <a:solidFill>
                  <a:srgbClr val="003366"/>
                </a:solidFill>
                <a:latin typeface="Merriweather"/>
                <a:ea typeface="Merriweather"/>
                <a:cs typeface="Merriweather"/>
                <a:sym typeface="Merriweather"/>
              </a:rPr>
              <a:t>A New Digital Home for Individuals</a:t>
            </a:r>
            <a:endParaRPr dirty="0"/>
          </a:p>
        </p:txBody>
      </p:sp>
      <p:sp>
        <p:nvSpPr>
          <p:cNvPr id="232" name="Google Shape;232;p22"/>
          <p:cNvSpPr txBox="1"/>
          <p:nvPr/>
        </p:nvSpPr>
        <p:spPr>
          <a:xfrm>
            <a:off x="5372100" y="3400425"/>
            <a:ext cx="6057900"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500" b="0" i="0" u="none" strike="noStrike" cap="none">
                <a:solidFill>
                  <a:srgbClr val="444444"/>
                </a:solidFill>
                <a:latin typeface="Lato"/>
                <a:ea typeface="Lato"/>
                <a:cs typeface="Lato"/>
                <a:sym typeface="Lato"/>
              </a:rPr>
              <a:t>The VRC is designed to serve as a worldwide organization for individual retirees (faculty and staff) who lack a local campus-based association.</a:t>
            </a:r>
            <a:endParaRPr/>
          </a:p>
        </p:txBody>
      </p:sp>
      <p:sp>
        <p:nvSpPr>
          <p:cNvPr id="233" name="Google Shape;233;p22"/>
          <p:cNvSpPr txBox="1"/>
          <p:nvPr/>
        </p:nvSpPr>
        <p:spPr>
          <a:xfrm>
            <a:off x="5372100" y="4162425"/>
            <a:ext cx="6057900"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500" b="1" i="0" u="none" strike="noStrike" cap="none" dirty="0">
                <a:solidFill>
                  <a:srgbClr val="444444"/>
                </a:solidFill>
                <a:latin typeface="Lato"/>
                <a:ea typeface="Lato"/>
                <a:cs typeface="Lato"/>
                <a:sym typeface="Lato"/>
              </a:rPr>
              <a:t>Key Target:</a:t>
            </a:r>
            <a:r>
              <a:rPr lang="en-US" sz="1500" b="0" i="0" u="none" strike="noStrike" cap="none" dirty="0">
                <a:solidFill>
                  <a:srgbClr val="444444"/>
                </a:solidFill>
                <a:latin typeface="Lato"/>
                <a:ea typeface="Lato"/>
                <a:cs typeface="Lato"/>
                <a:sym typeface="Lato"/>
              </a:rPr>
              <a:t> Scale to 4,000 members within 5 years at an affordable $20 USD annual fee.</a:t>
            </a:r>
            <a:endParaRPr dirty="0"/>
          </a:p>
        </p:txBody>
      </p:sp>
      <p:sp>
        <p:nvSpPr>
          <p:cNvPr id="234" name="Google Shape;234;p22"/>
          <p:cNvSpPr txBox="1"/>
          <p:nvPr/>
        </p:nvSpPr>
        <p:spPr>
          <a:xfrm>
            <a:off x="762000" y="685800"/>
            <a:ext cx="11201400" cy="5143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150" b="1" i="0" u="none" strike="noStrike" cap="none">
                <a:solidFill>
                  <a:srgbClr val="003366"/>
                </a:solidFill>
                <a:latin typeface="Merriweather"/>
                <a:ea typeface="Merriweather"/>
                <a:cs typeface="Merriweather"/>
                <a:sym typeface="Merriweather"/>
              </a:rPr>
              <a:t>The AROHE Virtual Chapter (VRC)</a:t>
            </a:r>
            <a:endParaRPr/>
          </a:p>
        </p:txBody>
      </p:sp>
      <p:sp>
        <p:nvSpPr>
          <p:cNvPr id="235" name="Google Shape;235;p22"/>
          <p:cNvSpPr/>
          <p:nvPr/>
        </p:nvSpPr>
        <p:spPr>
          <a:xfrm>
            <a:off x="762000" y="1323975"/>
            <a:ext cx="10668000" cy="19050"/>
          </a:xfrm>
          <a:prstGeom prst="rect">
            <a:avLst/>
          </a:prstGeom>
          <a:solidFill>
            <a:srgbClr val="E6F0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59715AFF-8AFC-5F00-A1A5-3110FD3122ED}"/>
              </a:ext>
            </a:extLst>
          </p:cNvPr>
          <p:cNvSpPr txBox="1"/>
          <p:nvPr/>
        </p:nvSpPr>
        <p:spPr>
          <a:xfrm>
            <a:off x="3443048" y="5335319"/>
            <a:ext cx="4411785" cy="307777"/>
          </a:xfrm>
          <a:prstGeom prst="rect">
            <a:avLst/>
          </a:prstGeom>
          <a:noFill/>
        </p:spPr>
        <p:txBody>
          <a:bodyPr wrap="none" rtlCol="0">
            <a:spAutoFit/>
          </a:bodyPr>
          <a:lstStyle/>
          <a:p>
            <a:r>
              <a:rPr lang="en-US" b="1" dirty="0"/>
              <a:t>https://www.arohe.org/Virtual-Retirement-Chapter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3A68-DFF6-BE4B-1953-F20D9FA2BE91}"/>
              </a:ext>
            </a:extLst>
          </p:cNvPr>
          <p:cNvSpPr>
            <a:spLocks noGrp="1"/>
          </p:cNvSpPr>
          <p:nvPr>
            <p:ph type="title"/>
          </p:nvPr>
        </p:nvSpPr>
        <p:spPr>
          <a:xfrm>
            <a:off x="1872221" y="187795"/>
            <a:ext cx="8229600" cy="1143000"/>
          </a:xfrm>
        </p:spPr>
        <p:txBody>
          <a:bodyPr/>
          <a:lstStyle/>
          <a:p>
            <a:r>
              <a:rPr lang="en-US" u="sng" dirty="0"/>
              <a:t>Our Discussion Today</a:t>
            </a:r>
          </a:p>
        </p:txBody>
      </p:sp>
      <p:graphicFrame>
        <p:nvGraphicFramePr>
          <p:cNvPr id="8" name="TextBox 2">
            <a:extLst>
              <a:ext uri="{FF2B5EF4-FFF2-40B4-BE49-F238E27FC236}">
                <a16:creationId xmlns:a16="http://schemas.microsoft.com/office/drawing/2014/main" id="{20F319E3-7C87-02E4-4A56-0F1F78346749}"/>
              </a:ext>
            </a:extLst>
          </p:cNvPr>
          <p:cNvGraphicFramePr/>
          <p:nvPr>
            <p:extLst>
              <p:ext uri="{D42A27DB-BD31-4B8C-83A1-F6EECF244321}">
                <p14:modId xmlns:p14="http://schemas.microsoft.com/office/powerpoint/2010/main" val="921039744"/>
              </p:ext>
            </p:extLst>
          </p:nvPr>
        </p:nvGraphicFramePr>
        <p:xfrm>
          <a:off x="991026" y="1512080"/>
          <a:ext cx="9991991" cy="5293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9D4E9238-0F74-32FB-7484-9B7AF8296B9B}"/>
              </a:ext>
            </a:extLst>
          </p:cNvPr>
          <p:cNvPicPr>
            <a:picLocks noChangeAspect="1"/>
          </p:cNvPicPr>
          <p:nvPr/>
        </p:nvPicPr>
        <p:blipFill>
          <a:blip r:embed="rId7"/>
          <a:stretch>
            <a:fillRect/>
          </a:stretch>
        </p:blipFill>
        <p:spPr>
          <a:xfrm>
            <a:off x="7936843" y="4642039"/>
            <a:ext cx="3582845" cy="2028166"/>
          </a:xfrm>
          <a:prstGeom prst="rect">
            <a:avLst/>
          </a:prstGeom>
        </p:spPr>
      </p:pic>
    </p:spTree>
    <p:extLst>
      <p:ext uri="{BB962C8B-B14F-4D97-AF65-F5344CB8AC3E}">
        <p14:creationId xmlns:p14="http://schemas.microsoft.com/office/powerpoint/2010/main" val="1982124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25DC56-33AD-D225-D2BD-8EBD27FE5572}"/>
              </a:ext>
            </a:extLst>
          </p:cNvPr>
          <p:cNvPicPr>
            <a:picLocks noChangeAspect="1"/>
          </p:cNvPicPr>
          <p:nvPr/>
        </p:nvPicPr>
        <p:blipFill>
          <a:blip r:embed="rId2"/>
          <a:stretch>
            <a:fillRect/>
          </a:stretch>
        </p:blipFill>
        <p:spPr>
          <a:xfrm>
            <a:off x="2747660" y="393345"/>
            <a:ext cx="6369877" cy="6369877"/>
          </a:xfrm>
          <a:prstGeom prst="rect">
            <a:avLst/>
          </a:prstGeom>
        </p:spPr>
      </p:pic>
      <p:sp>
        <p:nvSpPr>
          <p:cNvPr id="2" name="Title 1">
            <a:extLst>
              <a:ext uri="{FF2B5EF4-FFF2-40B4-BE49-F238E27FC236}">
                <a16:creationId xmlns:a16="http://schemas.microsoft.com/office/drawing/2014/main" id="{335F264B-BE64-885E-05E6-5DCCD05DC714}"/>
              </a:ext>
            </a:extLst>
          </p:cNvPr>
          <p:cNvSpPr>
            <a:spLocks noGrp="1"/>
          </p:cNvSpPr>
          <p:nvPr>
            <p:ph type="title"/>
          </p:nvPr>
        </p:nvSpPr>
        <p:spPr>
          <a:xfrm>
            <a:off x="1737022" y="594699"/>
            <a:ext cx="8229600" cy="1143000"/>
          </a:xfrm>
        </p:spPr>
        <p:txBody>
          <a:bodyPr>
            <a:noAutofit/>
          </a:bodyPr>
          <a:lstStyle/>
          <a:p>
            <a:r>
              <a:rPr lang="en-US" sz="5400" dirty="0">
                <a:solidFill>
                  <a:schemeClr val="bg1"/>
                </a:solidFill>
              </a:rPr>
              <a:t>Global Cooperation</a:t>
            </a:r>
            <a:br>
              <a:rPr lang="en-US" sz="5400" dirty="0">
                <a:solidFill>
                  <a:schemeClr val="bg1"/>
                </a:solidFill>
              </a:rPr>
            </a:br>
            <a:endParaRPr lang="en-US" sz="5400" dirty="0">
              <a:solidFill>
                <a:schemeClr val="bg1"/>
              </a:solidFill>
            </a:endParaRPr>
          </a:p>
        </p:txBody>
      </p:sp>
      <p:sp>
        <p:nvSpPr>
          <p:cNvPr id="5" name="TextBox 4">
            <a:extLst>
              <a:ext uri="{FF2B5EF4-FFF2-40B4-BE49-F238E27FC236}">
                <a16:creationId xmlns:a16="http://schemas.microsoft.com/office/drawing/2014/main" id="{E75F441F-AECF-76FB-09B5-8B2C193563DC}"/>
              </a:ext>
            </a:extLst>
          </p:cNvPr>
          <p:cNvSpPr txBox="1"/>
          <p:nvPr/>
        </p:nvSpPr>
        <p:spPr>
          <a:xfrm>
            <a:off x="4439182" y="5925721"/>
            <a:ext cx="3228769" cy="769441"/>
          </a:xfrm>
          <a:prstGeom prst="rect">
            <a:avLst/>
          </a:prstGeom>
          <a:noFill/>
        </p:spPr>
        <p:txBody>
          <a:bodyPr wrap="none" rtlCol="0">
            <a:spAutoFit/>
          </a:bodyPr>
          <a:lstStyle/>
          <a:p>
            <a:r>
              <a:rPr lang="en-US" sz="4400" dirty="0">
                <a:solidFill>
                  <a:schemeClr val="bg1"/>
                </a:solidFill>
              </a:rPr>
              <a:t>An Example</a:t>
            </a:r>
            <a:endParaRPr lang="en-US" sz="4400" dirty="0"/>
          </a:p>
        </p:txBody>
      </p:sp>
    </p:spTree>
    <p:extLst>
      <p:ext uri="{BB962C8B-B14F-4D97-AF65-F5344CB8AC3E}">
        <p14:creationId xmlns:p14="http://schemas.microsoft.com/office/powerpoint/2010/main" val="479842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DC95B-FCCD-271C-8104-B392D9E6F95A}"/>
              </a:ext>
            </a:extLst>
          </p:cNvPr>
          <p:cNvSpPr>
            <a:spLocks noGrp="1"/>
          </p:cNvSpPr>
          <p:nvPr>
            <p:ph type="ctrTitle"/>
          </p:nvPr>
        </p:nvSpPr>
        <p:spPr>
          <a:xfrm>
            <a:off x="1471582" y="1594123"/>
            <a:ext cx="9144000" cy="2387600"/>
          </a:xfrm>
        </p:spPr>
        <p:txBody>
          <a:bodyPr>
            <a:normAutofit fontScale="90000"/>
          </a:bodyPr>
          <a:lstStyle/>
          <a:p>
            <a:r>
              <a:rPr lang="en-US" dirty="0">
                <a:solidFill>
                  <a:srgbClr val="0070C0"/>
                </a:solidFill>
              </a:rPr>
              <a:t>Initiatives of the commission for ethics in research of PLE </a:t>
            </a:r>
            <a:r>
              <a:rPr lang="en-US" sz="4900" dirty="0">
                <a:solidFill>
                  <a:srgbClr val="0070C0"/>
                </a:solidFill>
              </a:rPr>
              <a:t>(</a:t>
            </a:r>
            <a:r>
              <a:rPr lang="en-US" sz="4900" i="1" dirty="0" err="1">
                <a:solidFill>
                  <a:srgbClr val="0070C0"/>
                </a:solidFill>
              </a:rPr>
              <a:t>Patavinae</a:t>
            </a:r>
            <a:r>
              <a:rPr lang="en-US" sz="4900" i="1" dirty="0">
                <a:solidFill>
                  <a:srgbClr val="0070C0"/>
                </a:solidFill>
              </a:rPr>
              <a:t> </a:t>
            </a:r>
            <a:r>
              <a:rPr lang="en-US" sz="4900" i="1" dirty="0" err="1">
                <a:solidFill>
                  <a:srgbClr val="0070C0"/>
                </a:solidFill>
              </a:rPr>
              <a:t>Libertatis</a:t>
            </a:r>
            <a:r>
              <a:rPr lang="en-US" sz="4900" i="1" dirty="0">
                <a:solidFill>
                  <a:srgbClr val="0070C0"/>
                </a:solidFill>
              </a:rPr>
              <a:t> Emeriti</a:t>
            </a:r>
            <a:r>
              <a:rPr lang="en-US" sz="4900" dirty="0">
                <a:solidFill>
                  <a:srgbClr val="0070C0"/>
                </a:solidFill>
              </a:rPr>
              <a:t>)</a:t>
            </a:r>
          </a:p>
        </p:txBody>
      </p:sp>
      <p:sp>
        <p:nvSpPr>
          <p:cNvPr id="3" name="Subtitle 2">
            <a:extLst>
              <a:ext uri="{FF2B5EF4-FFF2-40B4-BE49-F238E27FC236}">
                <a16:creationId xmlns:a16="http://schemas.microsoft.com/office/drawing/2014/main" id="{7E53DE87-1F80-651C-A2E0-2BDDB81C9841}"/>
              </a:ext>
            </a:extLst>
          </p:cNvPr>
          <p:cNvSpPr>
            <a:spLocks noGrp="1"/>
          </p:cNvSpPr>
          <p:nvPr>
            <p:ph type="subTitle" idx="1"/>
          </p:nvPr>
        </p:nvSpPr>
        <p:spPr>
          <a:xfrm>
            <a:off x="1197844" y="3817533"/>
            <a:ext cx="9144000" cy="1655762"/>
          </a:xfrm>
        </p:spPr>
        <p:txBody>
          <a:bodyPr>
            <a:normAutofit/>
          </a:bodyPr>
          <a:lstStyle/>
          <a:p>
            <a:endParaRPr lang="en-US" dirty="0"/>
          </a:p>
          <a:p>
            <a:endParaRPr lang="en-US" dirty="0"/>
          </a:p>
          <a:p>
            <a:r>
              <a:rPr lang="en-US" sz="3600" dirty="0">
                <a:solidFill>
                  <a:srgbClr val="0070C0"/>
                </a:solidFill>
              </a:rPr>
              <a:t>Bernhard A. Schrefler</a:t>
            </a:r>
          </a:p>
          <a:p>
            <a:endParaRPr lang="en-US" dirty="0">
              <a:solidFill>
                <a:srgbClr val="0070C0"/>
              </a:solidFill>
            </a:endParaRPr>
          </a:p>
        </p:txBody>
      </p:sp>
      <p:pic>
        <p:nvPicPr>
          <p:cNvPr id="5" name="Picture 4">
            <a:extLst>
              <a:ext uri="{FF2B5EF4-FFF2-40B4-BE49-F238E27FC236}">
                <a16:creationId xmlns:a16="http://schemas.microsoft.com/office/drawing/2014/main" id="{9F15567F-9051-753A-5A73-197123C54923}"/>
              </a:ext>
            </a:extLst>
          </p:cNvPr>
          <p:cNvPicPr>
            <a:picLocks noChangeAspect="1"/>
          </p:cNvPicPr>
          <p:nvPr/>
        </p:nvPicPr>
        <p:blipFill>
          <a:blip r:embed="rId2"/>
          <a:stretch>
            <a:fillRect/>
          </a:stretch>
        </p:blipFill>
        <p:spPr>
          <a:xfrm>
            <a:off x="2404461" y="138518"/>
            <a:ext cx="2832240" cy="1109270"/>
          </a:xfrm>
          <a:prstGeom prst="rect">
            <a:avLst/>
          </a:prstGeom>
        </p:spPr>
      </p:pic>
      <p:pic>
        <p:nvPicPr>
          <p:cNvPr id="6" name="Immagine 17">
            <a:extLst>
              <a:ext uri="{FF2B5EF4-FFF2-40B4-BE49-F238E27FC236}">
                <a16:creationId xmlns:a16="http://schemas.microsoft.com/office/drawing/2014/main" id="{524AC741-944D-F53B-D93A-A110063D8AA7}"/>
              </a:ext>
            </a:extLst>
          </p:cNvPr>
          <p:cNvPicPr>
            <a:picLocks noChangeAspect="1"/>
          </p:cNvPicPr>
          <p:nvPr/>
        </p:nvPicPr>
        <p:blipFill>
          <a:blip r:embed="rId3"/>
          <a:stretch>
            <a:fillRect/>
          </a:stretch>
        </p:blipFill>
        <p:spPr>
          <a:xfrm>
            <a:off x="6117161" y="138518"/>
            <a:ext cx="2929413" cy="1109270"/>
          </a:xfrm>
          <a:prstGeom prst="rect">
            <a:avLst/>
          </a:prstGeom>
        </p:spPr>
      </p:pic>
    </p:spTree>
    <p:extLst>
      <p:ext uri="{BB962C8B-B14F-4D97-AF65-F5344CB8AC3E}">
        <p14:creationId xmlns:p14="http://schemas.microsoft.com/office/powerpoint/2010/main" val="139520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36A66-D2F4-D3F7-DDDC-6B8AB03A14B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7C88D8-FD41-E125-831F-A9172EA88D81}"/>
              </a:ext>
            </a:extLst>
          </p:cNvPr>
          <p:cNvSpPr>
            <a:spLocks noGrp="1"/>
          </p:cNvSpPr>
          <p:nvPr>
            <p:ph type="sldNum" sz="quarter" idx="12"/>
          </p:nvPr>
        </p:nvSpPr>
        <p:spPr/>
        <p:txBody>
          <a:bodyPr/>
          <a:lstStyle/>
          <a:p>
            <a:fld id="{9F6C50B8-1968-4062-8611-45CAA9721BAE}" type="slidenum">
              <a:rPr lang="en-US" smtClean="0"/>
              <a:t>22</a:t>
            </a:fld>
            <a:endParaRPr lang="en-US"/>
          </a:p>
        </p:txBody>
      </p:sp>
      <p:sp>
        <p:nvSpPr>
          <p:cNvPr id="4" name="TextBox 3">
            <a:extLst>
              <a:ext uri="{FF2B5EF4-FFF2-40B4-BE49-F238E27FC236}">
                <a16:creationId xmlns:a16="http://schemas.microsoft.com/office/drawing/2014/main" id="{6CBB1177-4D58-DF05-3FF3-E0D73B84A8D7}"/>
              </a:ext>
            </a:extLst>
          </p:cNvPr>
          <p:cNvSpPr txBox="1"/>
          <p:nvPr/>
        </p:nvSpPr>
        <p:spPr>
          <a:xfrm>
            <a:off x="876301" y="1317882"/>
            <a:ext cx="10772774" cy="3695371"/>
          </a:xfrm>
          <a:prstGeom prst="rect">
            <a:avLst/>
          </a:prstGeom>
          <a:noFill/>
        </p:spPr>
        <p:txBody>
          <a:bodyPr wrap="square">
            <a:spAutoFit/>
          </a:bodyPr>
          <a:lstStyle/>
          <a:p>
            <a:pPr>
              <a:lnSpc>
                <a:spcPct val="150000"/>
              </a:lnSpc>
            </a:pPr>
            <a:r>
              <a:rPr lang="en-US" sz="4000" dirty="0">
                <a:solidFill>
                  <a:srgbClr val="0070C0"/>
                </a:solidFill>
                <a:latin typeface="Calibri" panose="020F0502020204030204" pitchFamily="34" charset="0"/>
                <a:ea typeface="Calibri" panose="020F0502020204030204" pitchFamily="34" charset="0"/>
                <a:cs typeface="Calibri" panose="020F0502020204030204" pitchFamily="34" charset="0"/>
              </a:rPr>
              <a:t>Scientific misconduct is a big problem worldwide. In Italy we try to address this through the emeriti and need your help and input. A global cooperation would be a benefit to all. </a:t>
            </a:r>
            <a:endParaRPr lang="en-US" sz="4000" dirty="0"/>
          </a:p>
        </p:txBody>
      </p:sp>
    </p:spTree>
    <p:extLst>
      <p:ext uri="{BB962C8B-B14F-4D97-AF65-F5344CB8AC3E}">
        <p14:creationId xmlns:p14="http://schemas.microsoft.com/office/powerpoint/2010/main" val="2646945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C328B-BB08-0B3D-BE12-F8E117B68660}"/>
              </a:ext>
            </a:extLst>
          </p:cNvPr>
          <p:cNvSpPr txBox="1">
            <a:spLocks/>
          </p:cNvSpPr>
          <p:nvPr/>
        </p:nvSpPr>
        <p:spPr>
          <a:xfrm>
            <a:off x="1652132" y="376864"/>
            <a:ext cx="9390558" cy="565701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Scientific Misconduct: A Growing Concern</a:t>
            </a:r>
            <a:endParaRPr lang="en-US" sz="24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0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Acts against research ethics have increased markedly in recent years.</a:t>
            </a:r>
          </a:p>
          <a:p>
            <a:endParaRPr lang="en-US" sz="20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4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Key Contributing Factors</a:t>
            </a:r>
            <a:endParaRPr lang="en-US" sz="24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0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Intensified pressure to publish (“publish or perish”)</a:t>
            </a:r>
          </a:p>
          <a:p>
            <a:r>
              <a:rPr lang="en-US" sz="20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Evaluation systems for career advancement and research funding that prioritize quantity over quality</a:t>
            </a:r>
          </a:p>
          <a:p>
            <a:endParaRPr lang="en-US" sz="24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4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Consequences</a:t>
            </a:r>
            <a:endParaRPr lang="en-US" sz="24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0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Rising number of publications containing plagiarized, falsified, or fabricated data </a:t>
            </a:r>
          </a:p>
          <a:p>
            <a:r>
              <a:rPr lang="en-US" sz="20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Severe distortion of:</a:t>
            </a:r>
          </a:p>
          <a:p>
            <a:pPr marL="742950" lvl="1" indent="-285750">
              <a:buFont typeface="Arial" panose="020B0604020202020204" pitchFamily="34" charset="0"/>
              <a:buChar char="•"/>
            </a:pP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Scientific credibility</a:t>
            </a:r>
          </a:p>
          <a:p>
            <a:pPr marL="742950" lvl="1" indent="-285750">
              <a:buFont typeface="Arial" panose="020B0604020202020204" pitchFamily="34" charset="0"/>
              <a:buChar char="•"/>
            </a:pP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Public health decision-making</a:t>
            </a:r>
          </a:p>
          <a:p>
            <a:pPr marL="742950" lvl="1" indent="-285750">
              <a:buFont typeface="Arial" panose="020B0604020202020204" pitchFamily="34" charset="0"/>
              <a:buChar char="•"/>
            </a:pP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Training and career development of young scientists</a:t>
            </a:r>
          </a:p>
          <a:p>
            <a:pPr marL="742950" lvl="1" indent="-285750">
              <a:buFont typeface="Arial" panose="020B0604020202020204" pitchFamily="34" charset="0"/>
              <a:buChar char="•"/>
            </a:pP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Societal progress as a whole</a:t>
            </a:r>
          </a:p>
          <a:p>
            <a:pPr marL="742950" lvl="1" indent="-285750">
              <a:buFont typeface="Arial" panose="020B0604020202020204" pitchFamily="34" charset="0"/>
              <a:buChar char="•"/>
            </a:pPr>
            <a:endPar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24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Illustrative Cases</a:t>
            </a:r>
            <a:endParaRPr lang="en-US" sz="24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Room-temperature superconductors (</a:t>
            </a:r>
            <a:r>
              <a:rPr lang="en-US" sz="1600" i="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Nature</a:t>
            </a:r>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2020)</a:t>
            </a:r>
          </a:p>
          <a:p>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Alleged safety of glyphosate (</a:t>
            </a:r>
            <a:r>
              <a:rPr lang="en-US" sz="1600" i="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Regulatory Toxicology and Pharmacology</a:t>
            </a:r>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2000)</a:t>
            </a:r>
          </a:p>
          <a:p>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Claimed association between vaccines and autism (</a:t>
            </a:r>
            <a:r>
              <a:rPr lang="en-US" sz="1600" i="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The Lancet</a:t>
            </a:r>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1999)</a:t>
            </a:r>
          </a:p>
        </p:txBody>
      </p:sp>
      <p:sp>
        <p:nvSpPr>
          <p:cNvPr id="3" name="Slide Number Placeholder 2">
            <a:extLst>
              <a:ext uri="{FF2B5EF4-FFF2-40B4-BE49-F238E27FC236}">
                <a16:creationId xmlns:a16="http://schemas.microsoft.com/office/drawing/2014/main" id="{03652985-9D3E-0D31-B38E-5FCC0F64FA0E}"/>
              </a:ext>
            </a:extLst>
          </p:cNvPr>
          <p:cNvSpPr>
            <a:spLocks noGrp="1"/>
          </p:cNvSpPr>
          <p:nvPr>
            <p:ph type="sldNum" sz="quarter" idx="12"/>
          </p:nvPr>
        </p:nvSpPr>
        <p:spPr/>
        <p:txBody>
          <a:bodyPr/>
          <a:lstStyle/>
          <a:p>
            <a:fld id="{9F6C50B8-1968-4062-8611-45CAA9721BAE}" type="slidenum">
              <a:rPr lang="en-US" smtClean="0"/>
              <a:t>23</a:t>
            </a:fld>
            <a:endParaRPr lang="en-US"/>
          </a:p>
        </p:txBody>
      </p:sp>
    </p:spTree>
    <p:extLst>
      <p:ext uri="{BB962C8B-B14F-4D97-AF65-F5344CB8AC3E}">
        <p14:creationId xmlns:p14="http://schemas.microsoft.com/office/powerpoint/2010/main" val="519413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67A0B4-539C-E2AD-F982-3FD6883E86DF}"/>
              </a:ext>
            </a:extLst>
          </p:cNvPr>
          <p:cNvSpPr>
            <a:spLocks noGrp="1"/>
          </p:cNvSpPr>
          <p:nvPr>
            <p:ph type="sldNum" sz="quarter" idx="12"/>
          </p:nvPr>
        </p:nvSpPr>
        <p:spPr/>
        <p:txBody>
          <a:bodyPr/>
          <a:lstStyle/>
          <a:p>
            <a:fld id="{9F6C50B8-1968-4062-8611-45CAA9721BAE}" type="slidenum">
              <a:rPr lang="en-US" smtClean="0"/>
              <a:t>24</a:t>
            </a:fld>
            <a:endParaRPr lang="en-US"/>
          </a:p>
        </p:txBody>
      </p:sp>
      <p:sp>
        <p:nvSpPr>
          <p:cNvPr id="4" name="TextBox 3">
            <a:extLst>
              <a:ext uri="{FF2B5EF4-FFF2-40B4-BE49-F238E27FC236}">
                <a16:creationId xmlns:a16="http://schemas.microsoft.com/office/drawing/2014/main" id="{11E1C103-493F-8E8A-3C61-F021E672CB43}"/>
              </a:ext>
            </a:extLst>
          </p:cNvPr>
          <p:cNvSpPr txBox="1"/>
          <p:nvPr/>
        </p:nvSpPr>
        <p:spPr>
          <a:xfrm>
            <a:off x="2844800" y="1136907"/>
            <a:ext cx="6096000" cy="424731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400" dirty="0">
                <a:solidFill>
                  <a:srgbClr val="0070C0"/>
                </a:solidFill>
                <a:latin typeface="Calibri" panose="020F0502020204030204" pitchFamily="34" charset="0"/>
                <a:ea typeface="Calibri" panose="020F0502020204030204" pitchFamily="34" charset="0"/>
                <a:cs typeface="Calibri" panose="020F0502020204030204" pitchFamily="34" charset="0"/>
              </a:rPr>
              <a:t>Paper mills </a:t>
            </a:r>
          </a:p>
          <a:p>
            <a:pPr marL="285750" indent="-285750">
              <a:lnSpc>
                <a:spcPct val="150000"/>
              </a:lnSpc>
              <a:buFont typeface="Arial" panose="020B0604020202020204" pitchFamily="34" charset="0"/>
              <a:buChar char="•"/>
            </a:pPr>
            <a:r>
              <a:rPr lang="en-US" sz="2400" dirty="0">
                <a:solidFill>
                  <a:srgbClr val="0070C0"/>
                </a:solidFill>
                <a:latin typeface="Calibri" panose="020F0502020204030204" pitchFamily="34" charset="0"/>
                <a:ea typeface="Calibri" panose="020F0502020204030204" pitchFamily="34" charset="0"/>
                <a:cs typeface="Calibri" panose="020F0502020204030204" pitchFamily="34" charset="0"/>
              </a:rPr>
              <a:t>Review mills</a:t>
            </a:r>
          </a:p>
          <a:p>
            <a:pPr marL="285750" indent="-285750">
              <a:lnSpc>
                <a:spcPct val="150000"/>
              </a:lnSpc>
              <a:buFont typeface="Arial" panose="020B0604020202020204" pitchFamily="34" charset="0"/>
              <a:buChar char="•"/>
            </a:pPr>
            <a:r>
              <a:rPr lang="en-US" sz="2400" dirty="0">
                <a:solidFill>
                  <a:srgbClr val="0070C0"/>
                </a:solidFill>
                <a:latin typeface="Calibri" panose="020F0502020204030204" pitchFamily="34" charset="0"/>
                <a:ea typeface="Calibri" panose="020F0502020204030204" pitchFamily="34" charset="0"/>
                <a:cs typeface="Calibri" panose="020F0502020204030204" pitchFamily="34" charset="0"/>
              </a:rPr>
              <a:t>Citation Rings</a:t>
            </a:r>
          </a:p>
          <a:p>
            <a:pPr marL="342900" indent="-342900">
              <a:lnSpc>
                <a:spcPct val="150000"/>
              </a:lnSpc>
              <a:buFont typeface="Arial" panose="020B0604020202020204" pitchFamily="34" charset="0"/>
              <a:buChar char="•"/>
            </a:pPr>
            <a:r>
              <a:rPr lang="en-US" sz="2400" dirty="0">
                <a:solidFill>
                  <a:srgbClr val="0070C0"/>
                </a:solidFill>
                <a:latin typeface="Calibri" panose="020F0502020204030204" pitchFamily="34" charset="0"/>
                <a:ea typeface="Calibri" panose="020F0502020204030204" pitchFamily="34" charset="0"/>
                <a:cs typeface="Calibri" panose="020F0502020204030204" pitchFamily="34" charset="0"/>
              </a:rPr>
              <a:t>Data fabrication</a:t>
            </a:r>
          </a:p>
          <a:p>
            <a:pPr marL="342900" indent="-342900">
              <a:lnSpc>
                <a:spcPct val="150000"/>
              </a:lnSpc>
              <a:buFont typeface="Arial" panose="020B0604020202020204" pitchFamily="34" charset="0"/>
              <a:buChar char="•"/>
            </a:pPr>
            <a:r>
              <a:rPr lang="en-US" sz="2400" dirty="0">
                <a:solidFill>
                  <a:srgbClr val="0070C0"/>
                </a:solidFill>
                <a:latin typeface="Calibri" panose="020F0502020204030204" pitchFamily="34" charset="0"/>
                <a:ea typeface="Calibri" panose="020F0502020204030204" pitchFamily="34" charset="0"/>
                <a:cs typeface="Calibri" panose="020F0502020204030204" pitchFamily="34" charset="0"/>
              </a:rPr>
              <a:t>Data falsification</a:t>
            </a:r>
          </a:p>
          <a:p>
            <a:pPr marL="342900" indent="-342900">
              <a:lnSpc>
                <a:spcPct val="150000"/>
              </a:lnSpc>
              <a:buFont typeface="Arial" panose="020B0604020202020204" pitchFamily="34" charset="0"/>
              <a:buChar char="•"/>
            </a:pPr>
            <a:r>
              <a:rPr lang="en-US" sz="2400" dirty="0">
                <a:solidFill>
                  <a:srgbClr val="0070C0"/>
                </a:solidFill>
                <a:latin typeface="Calibri" panose="020F0502020204030204" pitchFamily="34" charset="0"/>
                <a:ea typeface="Calibri" panose="020F0502020204030204" pitchFamily="34" charset="0"/>
                <a:cs typeface="Calibri" panose="020F0502020204030204" pitchFamily="34" charset="0"/>
              </a:rPr>
              <a:t>Plagiarism</a:t>
            </a:r>
          </a:p>
          <a:p>
            <a:pPr marL="342900" indent="-342900">
              <a:lnSpc>
                <a:spcPct val="150000"/>
              </a:lnSpc>
              <a:buFont typeface="Arial" panose="020B0604020202020204" pitchFamily="34" charset="0"/>
              <a:buChar char="•"/>
            </a:pPr>
            <a:r>
              <a:rPr lang="en-US" sz="2400" dirty="0">
                <a:solidFill>
                  <a:srgbClr val="0070C0"/>
                </a:solidFill>
                <a:latin typeface="Calibri" panose="020F0502020204030204" pitchFamily="34" charset="0"/>
                <a:ea typeface="Calibri" panose="020F0502020204030204" pitchFamily="34" charset="0"/>
                <a:cs typeface="Calibri" panose="020F0502020204030204" pitchFamily="34" charset="0"/>
              </a:rPr>
              <a:t>Multiple publications or self-plagiarism</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8611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2344785-B125-463C-BA79-20EF46BF810B}"/>
              </a:ext>
            </a:extLst>
          </p:cNvPr>
          <p:cNvSpPr txBox="1">
            <a:spLocks/>
          </p:cNvSpPr>
          <p:nvPr/>
        </p:nvSpPr>
        <p:spPr>
          <a:xfrm>
            <a:off x="627529" y="413387"/>
            <a:ext cx="11026589" cy="2536703"/>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51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28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Scientific misconduct</a:t>
            </a:r>
          </a:p>
          <a:p>
            <a:pPr marL="0" indent="0">
              <a:lnSpc>
                <a:spcPct val="170000"/>
              </a:lnSpc>
              <a:buFont typeface="Arial" panose="020B0604020202020204" pitchFamily="34" charset="0"/>
              <a:buNone/>
            </a:pPr>
            <a:r>
              <a:rPr lang="en-US" sz="8000" dirty="0">
                <a:solidFill>
                  <a:srgbClr val="0070C0"/>
                </a:solidFill>
                <a:latin typeface="+mj-lt"/>
              </a:rPr>
              <a:t>is effectively considered a form of fraud, as it involves the manipulation, falsification, or fabrication of data, or plagiarism, for the purpose of gaining profit (academic or financial) by misleading the scientific community. These actions corrupt the research process, often leading to the </a:t>
            </a:r>
            <a:r>
              <a:rPr lang="en-US" sz="8000" b="1" dirty="0">
                <a:solidFill>
                  <a:srgbClr val="0070C0"/>
                </a:solidFill>
                <a:latin typeface="+mj-lt"/>
              </a:rPr>
              <a:t>retraction of scientific articles by journals</a:t>
            </a:r>
          </a:p>
          <a:p>
            <a:pPr marL="0" indent="0">
              <a:buFont typeface="Arial" panose="020B0604020202020204" pitchFamily="34" charset="0"/>
              <a:buNone/>
            </a:pPr>
            <a:endParaRPr lang="en-US" sz="2000" b="1" dirty="0">
              <a:solidFill>
                <a:srgbClr val="0070C0"/>
              </a:solidFill>
              <a:latin typeface="+mj-lt"/>
            </a:endParaRPr>
          </a:p>
          <a:p>
            <a:pPr marL="0" indent="0">
              <a:buFont typeface="Arial" panose="020B0604020202020204" pitchFamily="34" charset="0"/>
              <a:buNone/>
            </a:pPr>
            <a:r>
              <a:rPr lang="en-US" sz="11200" b="1" dirty="0">
                <a:solidFill>
                  <a:srgbClr val="0070C0"/>
                </a:solidFill>
                <a:latin typeface="+mj-lt"/>
              </a:rPr>
              <a:t>                                   </a:t>
            </a:r>
            <a:endParaRPr lang="en-US" sz="8000" dirty="0">
              <a:solidFill>
                <a:srgbClr val="0070C0"/>
              </a:solidFill>
              <a:latin typeface="+mj-lt"/>
            </a:endParaRPr>
          </a:p>
          <a:p>
            <a:pPr marL="0" indent="0">
              <a:lnSpc>
                <a:spcPct val="170000"/>
              </a:lnSpc>
              <a:spcAft>
                <a:spcPts val="600"/>
              </a:spcAft>
              <a:buFont typeface="Arial" panose="020B0604020202020204" pitchFamily="34" charset="0"/>
              <a:buNone/>
            </a:pPr>
            <a:r>
              <a:rPr lang="en-US" sz="8000" b="1" dirty="0">
                <a:solidFill>
                  <a:srgbClr val="0070C0"/>
                </a:solidFill>
                <a:latin typeface="+mj-lt"/>
              </a:rPr>
              <a:t>Retraction:</a:t>
            </a:r>
            <a:r>
              <a:rPr lang="en-US" sz="8000" dirty="0">
                <a:solidFill>
                  <a:srgbClr val="0070C0"/>
                </a:solidFill>
                <a:latin typeface="+mj-lt"/>
              </a:rPr>
              <a:t> author(s), whistleblower or sleuths; editor; Integrity Assurance and Case resolution team (Publisher)</a:t>
            </a:r>
          </a:p>
          <a:p>
            <a:pPr marL="0" indent="0">
              <a:buFont typeface="Arial" panose="020B0604020202020204" pitchFamily="34" charset="0"/>
              <a:buNone/>
            </a:pPr>
            <a:endParaRPr lang="en-US" sz="8000" dirty="0">
              <a:solidFill>
                <a:srgbClr val="0070C0"/>
              </a:solidFill>
              <a:latin typeface="+mj-lt"/>
            </a:endParaRPr>
          </a:p>
          <a:p>
            <a:pPr marL="0" indent="0">
              <a:buFont typeface="Arial" panose="020B0604020202020204" pitchFamily="34" charset="0"/>
              <a:buNone/>
            </a:pPr>
            <a:endParaRPr lang="en-US" sz="8000" dirty="0">
              <a:solidFill>
                <a:srgbClr val="0070C0"/>
              </a:solidFill>
              <a:latin typeface="+mj-lt"/>
            </a:endParaRPr>
          </a:p>
          <a:p>
            <a:pPr marL="0" indent="0">
              <a:buNone/>
            </a:pPr>
            <a:r>
              <a:rPr lang="en-US" sz="8000" i="1" dirty="0">
                <a:solidFill>
                  <a:srgbClr val="0070C0"/>
                </a:solidFill>
                <a:latin typeface="+mj-lt"/>
              </a:rPr>
              <a:t>“Retraction is science’s dead penalty  for a paper”  </a:t>
            </a:r>
            <a:r>
              <a:rPr lang="en-US" sz="6600" i="1" dirty="0">
                <a:solidFill>
                  <a:srgbClr val="0070C0"/>
                </a:solidFill>
                <a:latin typeface="+mj-lt"/>
              </a:rPr>
              <a:t>J. Brainard, Science, 25 Oct. 2018</a:t>
            </a:r>
          </a:p>
          <a:p>
            <a:pPr marL="0" indent="0">
              <a:buFont typeface="Arial" panose="020B0604020202020204" pitchFamily="34" charset="0"/>
              <a:buNone/>
            </a:pPr>
            <a:endParaRPr lang="it-IT" sz="8000" dirty="0">
              <a:solidFill>
                <a:srgbClr val="0070C0"/>
              </a:solidFill>
              <a:latin typeface="+mj-lt"/>
            </a:endParaRPr>
          </a:p>
          <a:p>
            <a:endParaRPr lang="en-US" dirty="0"/>
          </a:p>
        </p:txBody>
      </p:sp>
      <p:sp>
        <p:nvSpPr>
          <p:cNvPr id="3" name="Slide Number Placeholder 2">
            <a:extLst>
              <a:ext uri="{FF2B5EF4-FFF2-40B4-BE49-F238E27FC236}">
                <a16:creationId xmlns:a16="http://schemas.microsoft.com/office/drawing/2014/main" id="{4551316D-AECE-2089-85ED-13C2F3F05111}"/>
              </a:ext>
            </a:extLst>
          </p:cNvPr>
          <p:cNvSpPr>
            <a:spLocks noGrp="1"/>
          </p:cNvSpPr>
          <p:nvPr>
            <p:ph type="sldNum" sz="quarter" idx="12"/>
          </p:nvPr>
        </p:nvSpPr>
        <p:spPr/>
        <p:txBody>
          <a:bodyPr/>
          <a:lstStyle/>
          <a:p>
            <a:fld id="{9F6C50B8-1968-4062-8611-45CAA9721BAE}" type="slidenum">
              <a:rPr lang="en-US" smtClean="0"/>
              <a:t>25</a:t>
            </a:fld>
            <a:endParaRPr lang="en-US"/>
          </a:p>
        </p:txBody>
      </p:sp>
      <p:sp>
        <p:nvSpPr>
          <p:cNvPr id="6" name="TextBox 5">
            <a:extLst>
              <a:ext uri="{FF2B5EF4-FFF2-40B4-BE49-F238E27FC236}">
                <a16:creationId xmlns:a16="http://schemas.microsoft.com/office/drawing/2014/main" id="{574C6319-E26D-2F91-9569-5F7D24CA72DE}"/>
              </a:ext>
            </a:extLst>
          </p:cNvPr>
          <p:cNvSpPr txBox="1"/>
          <p:nvPr/>
        </p:nvSpPr>
        <p:spPr>
          <a:xfrm>
            <a:off x="1954306" y="5641352"/>
            <a:ext cx="6096000" cy="646331"/>
          </a:xfrm>
          <a:prstGeom prst="rect">
            <a:avLst/>
          </a:prstGeom>
          <a:noFill/>
        </p:spPr>
        <p:txBody>
          <a:bodyPr wrap="square">
            <a:spAutoFit/>
          </a:bodyPr>
          <a:lstStyle/>
          <a:p>
            <a:r>
              <a:rPr lang="en-US" sz="1800" i="1" dirty="0" err="1">
                <a:solidFill>
                  <a:srgbClr val="0070C0"/>
                </a:solidFill>
              </a:rPr>
              <a:t>PubPeer</a:t>
            </a:r>
            <a:r>
              <a:rPr lang="en-US" sz="1800" i="1" dirty="0">
                <a:solidFill>
                  <a:srgbClr val="0070C0"/>
                </a:solidFill>
              </a:rPr>
              <a:t>      https://pubpeer.com/publications</a:t>
            </a:r>
          </a:p>
          <a:p>
            <a:r>
              <a:rPr lang="en-US" sz="1800" i="1" dirty="0">
                <a:solidFill>
                  <a:srgbClr val="0070C0"/>
                </a:solidFill>
              </a:rPr>
              <a:t>Retraction watch  https://retractionwatch.com/</a:t>
            </a:r>
          </a:p>
        </p:txBody>
      </p:sp>
    </p:spTree>
    <p:extLst>
      <p:ext uri="{BB962C8B-B14F-4D97-AF65-F5344CB8AC3E}">
        <p14:creationId xmlns:p14="http://schemas.microsoft.com/office/powerpoint/2010/main" val="3700341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72FCE-0A61-F27A-C4B7-A502EAEB1396}"/>
              </a:ext>
            </a:extLst>
          </p:cNvPr>
          <p:cNvPicPr>
            <a:picLocks noChangeAspect="1"/>
          </p:cNvPicPr>
          <p:nvPr/>
        </p:nvPicPr>
        <p:blipFill>
          <a:blip r:embed="rId2"/>
          <a:stretch>
            <a:fillRect/>
          </a:stretch>
        </p:blipFill>
        <p:spPr>
          <a:xfrm>
            <a:off x="671101" y="717862"/>
            <a:ext cx="3593537" cy="5131984"/>
          </a:xfrm>
          <a:prstGeom prst="rect">
            <a:avLst/>
          </a:prstGeom>
        </p:spPr>
      </p:pic>
      <p:sp>
        <p:nvSpPr>
          <p:cNvPr id="5" name="TextBox 4">
            <a:extLst>
              <a:ext uri="{FF2B5EF4-FFF2-40B4-BE49-F238E27FC236}">
                <a16:creationId xmlns:a16="http://schemas.microsoft.com/office/drawing/2014/main" id="{905C7E6B-CB1E-995A-6E56-D9512F305FD0}"/>
              </a:ext>
            </a:extLst>
          </p:cNvPr>
          <p:cNvSpPr txBox="1"/>
          <p:nvPr/>
        </p:nvSpPr>
        <p:spPr>
          <a:xfrm>
            <a:off x="5112842" y="2239305"/>
            <a:ext cx="6097280" cy="3970318"/>
          </a:xfrm>
          <a:prstGeom prst="rect">
            <a:avLst/>
          </a:prstGeom>
          <a:noFill/>
        </p:spPr>
        <p:txBody>
          <a:bodyPr wrap="square">
            <a:spAutoFit/>
          </a:bodyPr>
          <a:lstStyle/>
          <a:p>
            <a:r>
              <a:rPr lang="en-US" b="1" dirty="0">
                <a:solidFill>
                  <a:srgbClr val="0070C0"/>
                </a:solidFill>
              </a:rPr>
              <a:t>Numbers</a:t>
            </a:r>
          </a:p>
          <a:p>
            <a:endParaRPr lang="en-US" dirty="0">
              <a:solidFill>
                <a:srgbClr val="0070C0"/>
              </a:solidFill>
            </a:endParaRPr>
          </a:p>
          <a:p>
            <a:r>
              <a:rPr lang="en-US" dirty="0">
                <a:solidFill>
                  <a:srgbClr val="0070C0"/>
                </a:solidFill>
              </a:rPr>
              <a:t>0.04% of published papers are retracted</a:t>
            </a:r>
          </a:p>
          <a:p>
            <a:endParaRPr lang="en-US" dirty="0">
              <a:solidFill>
                <a:srgbClr val="0070C0"/>
              </a:solidFill>
            </a:endParaRPr>
          </a:p>
          <a:p>
            <a:r>
              <a:rPr lang="en-US" dirty="0">
                <a:solidFill>
                  <a:srgbClr val="0070C0"/>
                </a:solidFill>
              </a:rPr>
              <a:t>40% are "honest errors," the remainder related to fraud, multiple publications, and plagiarism</a:t>
            </a:r>
          </a:p>
          <a:p>
            <a:endParaRPr lang="en-US" dirty="0">
              <a:solidFill>
                <a:srgbClr val="0070C0"/>
              </a:solidFill>
            </a:endParaRPr>
          </a:p>
          <a:p>
            <a:r>
              <a:rPr lang="en-US" dirty="0">
                <a:solidFill>
                  <a:srgbClr val="0070C0"/>
                </a:solidFill>
              </a:rPr>
              <a:t>2% of scientists are responsible for 25% of all retractions (repeat offenders)</a:t>
            </a:r>
          </a:p>
          <a:p>
            <a:endParaRPr lang="en-US" dirty="0">
              <a:solidFill>
                <a:srgbClr val="0070C0"/>
              </a:solidFill>
            </a:endParaRPr>
          </a:p>
          <a:p>
            <a:endParaRPr lang="en-US" dirty="0">
              <a:solidFill>
                <a:srgbClr val="0070C0"/>
              </a:solidFill>
            </a:endParaRPr>
          </a:p>
          <a:p>
            <a:endParaRPr lang="en-US" dirty="0">
              <a:solidFill>
                <a:srgbClr val="0070C0"/>
              </a:solidFill>
            </a:endParaRPr>
          </a:p>
          <a:p>
            <a:endParaRPr lang="en-US" dirty="0">
              <a:solidFill>
                <a:srgbClr val="0070C0"/>
              </a:solidFill>
            </a:endParaRPr>
          </a:p>
          <a:p>
            <a:endParaRPr lang="en-US" dirty="0"/>
          </a:p>
        </p:txBody>
      </p:sp>
      <p:sp>
        <p:nvSpPr>
          <p:cNvPr id="7" name="TextBox 6">
            <a:extLst>
              <a:ext uri="{FF2B5EF4-FFF2-40B4-BE49-F238E27FC236}">
                <a16:creationId xmlns:a16="http://schemas.microsoft.com/office/drawing/2014/main" id="{3B5A5715-1811-5867-61B7-C64B0B2A4363}"/>
              </a:ext>
            </a:extLst>
          </p:cNvPr>
          <p:cNvSpPr txBox="1"/>
          <p:nvPr/>
        </p:nvSpPr>
        <p:spPr>
          <a:xfrm>
            <a:off x="5020235" y="925471"/>
            <a:ext cx="7006746" cy="707886"/>
          </a:xfrm>
          <a:prstGeom prst="rect">
            <a:avLst/>
          </a:prstGeom>
          <a:noFill/>
        </p:spPr>
        <p:txBody>
          <a:bodyPr wrap="square">
            <a:spAutoFit/>
          </a:bodyPr>
          <a:lstStyle/>
          <a:p>
            <a:r>
              <a:rPr lang="en-US" sz="2000" dirty="0">
                <a:solidFill>
                  <a:srgbClr val="0070C0"/>
                </a:solidFill>
              </a:rPr>
              <a:t>A retracted paper does not disappear, it remains in the Journal's collection</a:t>
            </a:r>
            <a:endParaRPr lang="en-US" sz="2000" dirty="0"/>
          </a:p>
        </p:txBody>
      </p:sp>
      <p:sp>
        <p:nvSpPr>
          <p:cNvPr id="2" name="Slide Number Placeholder 1">
            <a:extLst>
              <a:ext uri="{FF2B5EF4-FFF2-40B4-BE49-F238E27FC236}">
                <a16:creationId xmlns:a16="http://schemas.microsoft.com/office/drawing/2014/main" id="{73680BC1-F9C8-BF9C-ED94-7218CA281E50}"/>
              </a:ext>
            </a:extLst>
          </p:cNvPr>
          <p:cNvSpPr>
            <a:spLocks noGrp="1"/>
          </p:cNvSpPr>
          <p:nvPr>
            <p:ph type="sldNum" sz="quarter" idx="12"/>
          </p:nvPr>
        </p:nvSpPr>
        <p:spPr/>
        <p:txBody>
          <a:bodyPr/>
          <a:lstStyle/>
          <a:p>
            <a:fld id="{9F6C50B8-1968-4062-8611-45CAA9721BAE}" type="slidenum">
              <a:rPr lang="en-US" smtClean="0"/>
              <a:t>26</a:t>
            </a:fld>
            <a:endParaRPr lang="en-US"/>
          </a:p>
        </p:txBody>
      </p:sp>
      <p:sp>
        <p:nvSpPr>
          <p:cNvPr id="4" name="TextBox 3">
            <a:extLst>
              <a:ext uri="{FF2B5EF4-FFF2-40B4-BE49-F238E27FC236}">
                <a16:creationId xmlns:a16="http://schemas.microsoft.com/office/drawing/2014/main" id="{698B8C43-6564-55A1-6BA0-B9B3E5D730D2}"/>
              </a:ext>
            </a:extLst>
          </p:cNvPr>
          <p:cNvSpPr txBox="1"/>
          <p:nvPr/>
        </p:nvSpPr>
        <p:spPr>
          <a:xfrm>
            <a:off x="8610600" y="4846968"/>
            <a:ext cx="1687563" cy="338554"/>
          </a:xfrm>
          <a:prstGeom prst="rect">
            <a:avLst/>
          </a:prstGeom>
          <a:noFill/>
        </p:spPr>
        <p:txBody>
          <a:bodyPr wrap="square">
            <a:spAutoFit/>
          </a:bodyPr>
          <a:lstStyle/>
          <a:p>
            <a:r>
              <a:rPr lang="en-US" sz="1600" i="1" dirty="0">
                <a:solidFill>
                  <a:srgbClr val="0070C0"/>
                </a:solidFill>
              </a:rPr>
              <a:t>(Ritchie, 2021) </a:t>
            </a:r>
            <a:endParaRPr lang="en-US" sz="1600" dirty="0"/>
          </a:p>
        </p:txBody>
      </p:sp>
    </p:spTree>
    <p:extLst>
      <p:ext uri="{BB962C8B-B14F-4D97-AF65-F5344CB8AC3E}">
        <p14:creationId xmlns:p14="http://schemas.microsoft.com/office/powerpoint/2010/main" val="3031278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146000-ED8D-217B-80C3-1D49C95AAD48}"/>
              </a:ext>
            </a:extLst>
          </p:cNvPr>
          <p:cNvSpPr txBox="1"/>
          <p:nvPr/>
        </p:nvSpPr>
        <p:spPr>
          <a:xfrm>
            <a:off x="4025904" y="499511"/>
            <a:ext cx="3504449" cy="769441"/>
          </a:xfrm>
          <a:prstGeom prst="rect">
            <a:avLst/>
          </a:prstGeom>
          <a:noFill/>
        </p:spPr>
        <p:txBody>
          <a:bodyPr wrap="square">
            <a:spAutoFit/>
          </a:bodyPr>
          <a:lstStyle/>
          <a:p>
            <a:r>
              <a:rPr lang="en-US" sz="4400" dirty="0">
                <a:solidFill>
                  <a:srgbClr val="0070C0"/>
                </a:solidFill>
              </a:rPr>
              <a:t>Universities</a:t>
            </a:r>
            <a:endParaRPr lang="en-US" sz="4400" dirty="0"/>
          </a:p>
        </p:txBody>
      </p:sp>
      <p:sp>
        <p:nvSpPr>
          <p:cNvPr id="4" name="TextBox 3">
            <a:extLst>
              <a:ext uri="{FF2B5EF4-FFF2-40B4-BE49-F238E27FC236}">
                <a16:creationId xmlns:a16="http://schemas.microsoft.com/office/drawing/2014/main" id="{B532EDA0-E13E-82EB-9809-B070AF97C3CF}"/>
              </a:ext>
            </a:extLst>
          </p:cNvPr>
          <p:cNvSpPr txBox="1"/>
          <p:nvPr/>
        </p:nvSpPr>
        <p:spPr>
          <a:xfrm>
            <a:off x="1105646" y="2043953"/>
            <a:ext cx="9598211" cy="2677656"/>
          </a:xfrm>
          <a:prstGeom prst="rect">
            <a:avLst/>
          </a:prstGeom>
          <a:noFill/>
        </p:spPr>
        <p:txBody>
          <a:bodyPr wrap="square">
            <a:spAutoFit/>
          </a:bodyPr>
          <a:lstStyle/>
          <a:p>
            <a:r>
              <a:rPr lang="en-US" sz="2800" dirty="0">
                <a:solidFill>
                  <a:srgbClr val="0070C0"/>
                </a:solidFill>
              </a:rPr>
              <a:t>The Academy and Italian scientific institutions respond to all this by issuing extensive and detailed regulations to protect the integrity of research; however, unlike in other European countries or in the Anglo-Saxon context, these regulations seem to have only rarely led to truly incisive corrective initiatives.</a:t>
            </a:r>
            <a:endParaRPr lang="en-US" sz="2800" dirty="0"/>
          </a:p>
        </p:txBody>
      </p:sp>
      <p:sp>
        <p:nvSpPr>
          <p:cNvPr id="3" name="Slide Number Placeholder 2">
            <a:extLst>
              <a:ext uri="{FF2B5EF4-FFF2-40B4-BE49-F238E27FC236}">
                <a16:creationId xmlns:a16="http://schemas.microsoft.com/office/drawing/2014/main" id="{87B3E49F-78F7-8C54-C1B9-2602A98E9430}"/>
              </a:ext>
            </a:extLst>
          </p:cNvPr>
          <p:cNvSpPr>
            <a:spLocks noGrp="1"/>
          </p:cNvSpPr>
          <p:nvPr>
            <p:ph type="sldNum" sz="quarter" idx="12"/>
          </p:nvPr>
        </p:nvSpPr>
        <p:spPr/>
        <p:txBody>
          <a:bodyPr/>
          <a:lstStyle/>
          <a:p>
            <a:fld id="{9F6C50B8-1968-4062-8611-45CAA9721BAE}" type="slidenum">
              <a:rPr lang="en-US" smtClean="0"/>
              <a:t>27</a:t>
            </a:fld>
            <a:endParaRPr lang="en-US"/>
          </a:p>
        </p:txBody>
      </p:sp>
    </p:spTree>
    <p:extLst>
      <p:ext uri="{BB962C8B-B14F-4D97-AF65-F5344CB8AC3E}">
        <p14:creationId xmlns:p14="http://schemas.microsoft.com/office/powerpoint/2010/main" val="144878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72FCF5-74BC-5A0E-14BF-14305460E5D1}"/>
              </a:ext>
            </a:extLst>
          </p:cNvPr>
          <p:cNvSpPr txBox="1"/>
          <p:nvPr/>
        </p:nvSpPr>
        <p:spPr>
          <a:xfrm>
            <a:off x="1848600" y="630988"/>
            <a:ext cx="7588248" cy="1815882"/>
          </a:xfrm>
          <a:prstGeom prst="rect">
            <a:avLst/>
          </a:prstGeom>
          <a:noFill/>
        </p:spPr>
        <p:txBody>
          <a:bodyPr wrap="square">
            <a:spAutoFit/>
          </a:bodyPr>
          <a:lstStyle/>
          <a:p>
            <a:pPr algn="ctr"/>
            <a:r>
              <a:rPr lang="en-US" sz="40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Non-profit funding bodies </a:t>
            </a:r>
          </a:p>
          <a:p>
            <a:pPr algn="ctr"/>
            <a:r>
              <a:rPr lang="en-US" sz="32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(bank foundations, etc.)</a:t>
            </a:r>
          </a:p>
          <a:p>
            <a:endParaRPr lang="en-US" sz="4000" dirty="0">
              <a:solidFill>
                <a:srgbClr val="0070C0"/>
              </a:solidFill>
            </a:endParaRPr>
          </a:p>
        </p:txBody>
      </p:sp>
      <p:sp>
        <p:nvSpPr>
          <p:cNvPr id="4" name="TextBox 3">
            <a:extLst>
              <a:ext uri="{FF2B5EF4-FFF2-40B4-BE49-F238E27FC236}">
                <a16:creationId xmlns:a16="http://schemas.microsoft.com/office/drawing/2014/main" id="{F72FDD32-1B8B-9897-26D8-62A8F31075DC}"/>
              </a:ext>
            </a:extLst>
          </p:cNvPr>
          <p:cNvSpPr txBox="1"/>
          <p:nvPr/>
        </p:nvSpPr>
        <p:spPr>
          <a:xfrm>
            <a:off x="1105647" y="2765193"/>
            <a:ext cx="9980706" cy="2246769"/>
          </a:xfrm>
          <a:prstGeom prst="rect">
            <a:avLst/>
          </a:prstGeom>
          <a:noFill/>
        </p:spPr>
        <p:txBody>
          <a:bodyPr wrap="square">
            <a:spAutoFit/>
          </a:bodyPr>
          <a:lstStyle/>
          <a:p>
            <a:pPr>
              <a:tabLst>
                <a:tab pos="58738" algn="l"/>
              </a:tabLst>
            </a:pPr>
            <a:r>
              <a:rPr lang="en-US" sz="2800" dirty="0">
                <a:solidFill>
                  <a:srgbClr val="0070C0"/>
                </a:solidFill>
              </a:rPr>
              <a:t>They begin to ask themselves why they should fund individuals who have been justifiably sanctioned by external bodies—journals, in this case—and who, as such, have violated the code of scientific ethics, caused harm to science, and set a damaging example for young researchers.</a:t>
            </a:r>
            <a:endParaRPr lang="en-US" sz="2800" dirty="0"/>
          </a:p>
        </p:txBody>
      </p:sp>
      <p:sp>
        <p:nvSpPr>
          <p:cNvPr id="3" name="Slide Number Placeholder 2">
            <a:extLst>
              <a:ext uri="{FF2B5EF4-FFF2-40B4-BE49-F238E27FC236}">
                <a16:creationId xmlns:a16="http://schemas.microsoft.com/office/drawing/2014/main" id="{899315CE-F004-80A9-26CB-426C86FCA619}"/>
              </a:ext>
            </a:extLst>
          </p:cNvPr>
          <p:cNvSpPr>
            <a:spLocks noGrp="1"/>
          </p:cNvSpPr>
          <p:nvPr>
            <p:ph type="sldNum" sz="quarter" idx="12"/>
          </p:nvPr>
        </p:nvSpPr>
        <p:spPr/>
        <p:txBody>
          <a:bodyPr/>
          <a:lstStyle/>
          <a:p>
            <a:fld id="{9F6C50B8-1968-4062-8611-45CAA9721BAE}" type="slidenum">
              <a:rPr lang="en-US" smtClean="0"/>
              <a:t>28</a:t>
            </a:fld>
            <a:endParaRPr lang="en-US"/>
          </a:p>
        </p:txBody>
      </p:sp>
    </p:spTree>
    <p:extLst>
      <p:ext uri="{BB962C8B-B14F-4D97-AF65-F5344CB8AC3E}">
        <p14:creationId xmlns:p14="http://schemas.microsoft.com/office/powerpoint/2010/main" val="1128397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59B4BA-93CD-DF01-0EE4-ED0835256B70}"/>
              </a:ext>
            </a:extLst>
          </p:cNvPr>
          <p:cNvSpPr txBox="1"/>
          <p:nvPr/>
        </p:nvSpPr>
        <p:spPr>
          <a:xfrm>
            <a:off x="995939" y="354858"/>
            <a:ext cx="9644881" cy="1323439"/>
          </a:xfrm>
          <a:prstGeom prst="rect">
            <a:avLst/>
          </a:prstGeom>
          <a:noFill/>
        </p:spPr>
        <p:txBody>
          <a:bodyPr wrap="square">
            <a:spAutoFit/>
          </a:bodyPr>
          <a:lstStyle/>
          <a:p>
            <a:pPr algn="ctr"/>
            <a:r>
              <a:rPr lang="en-US" sz="4000" dirty="0">
                <a:solidFill>
                  <a:srgbClr val="0070C0"/>
                </a:solidFill>
              </a:rPr>
              <a:t>A first example in Italy: the CA.RI.PA.RO. Foundation (for projects of excellence)</a:t>
            </a:r>
            <a:endParaRPr lang="en-US" sz="2800" dirty="0"/>
          </a:p>
        </p:txBody>
      </p:sp>
      <p:pic>
        <p:nvPicPr>
          <p:cNvPr id="4" name="Picture 3">
            <a:extLst>
              <a:ext uri="{FF2B5EF4-FFF2-40B4-BE49-F238E27FC236}">
                <a16:creationId xmlns:a16="http://schemas.microsoft.com/office/drawing/2014/main" id="{4E1686DF-5CCD-7E4F-F351-FE7D8814E0A8}"/>
              </a:ext>
            </a:extLst>
          </p:cNvPr>
          <p:cNvPicPr>
            <a:picLocks noChangeAspect="1"/>
          </p:cNvPicPr>
          <p:nvPr/>
        </p:nvPicPr>
        <p:blipFill>
          <a:blip r:embed="rId2"/>
          <a:stretch>
            <a:fillRect/>
          </a:stretch>
        </p:blipFill>
        <p:spPr>
          <a:xfrm>
            <a:off x="1426928" y="2349224"/>
            <a:ext cx="7781657" cy="1881592"/>
          </a:xfrm>
          <a:prstGeom prst="rect">
            <a:avLst/>
          </a:prstGeom>
        </p:spPr>
      </p:pic>
      <p:sp>
        <p:nvSpPr>
          <p:cNvPr id="3" name="Slide Number Placeholder 2">
            <a:extLst>
              <a:ext uri="{FF2B5EF4-FFF2-40B4-BE49-F238E27FC236}">
                <a16:creationId xmlns:a16="http://schemas.microsoft.com/office/drawing/2014/main" id="{23C5E3BA-8987-89A7-9D79-90FCA1A95E9F}"/>
              </a:ext>
            </a:extLst>
          </p:cNvPr>
          <p:cNvSpPr>
            <a:spLocks noGrp="1"/>
          </p:cNvSpPr>
          <p:nvPr>
            <p:ph type="sldNum" sz="quarter" idx="12"/>
          </p:nvPr>
        </p:nvSpPr>
        <p:spPr/>
        <p:txBody>
          <a:bodyPr/>
          <a:lstStyle/>
          <a:p>
            <a:fld id="{9F6C50B8-1968-4062-8611-45CAA9721BAE}" type="slidenum">
              <a:rPr lang="en-US" smtClean="0"/>
              <a:t>29</a:t>
            </a:fld>
            <a:endParaRPr lang="en-US"/>
          </a:p>
        </p:txBody>
      </p:sp>
      <p:sp>
        <p:nvSpPr>
          <p:cNvPr id="6" name="TextBox 5">
            <a:extLst>
              <a:ext uri="{FF2B5EF4-FFF2-40B4-BE49-F238E27FC236}">
                <a16:creationId xmlns:a16="http://schemas.microsoft.com/office/drawing/2014/main" id="{EC7B369B-E23B-BDF7-0A3D-5B36A1072D97}"/>
              </a:ext>
            </a:extLst>
          </p:cNvPr>
          <p:cNvSpPr txBox="1"/>
          <p:nvPr/>
        </p:nvSpPr>
        <p:spPr>
          <a:xfrm>
            <a:off x="384398" y="1637328"/>
            <a:ext cx="11392142" cy="646331"/>
          </a:xfrm>
          <a:prstGeom prst="rect">
            <a:avLst/>
          </a:prstGeom>
          <a:noFill/>
        </p:spPr>
        <p:txBody>
          <a:bodyPr wrap="square">
            <a:spAutoFit/>
          </a:bodyPr>
          <a:lstStyle/>
          <a:p>
            <a:r>
              <a:rPr lang="en-US" sz="1800" dirty="0">
                <a:solidFill>
                  <a:srgbClr val="0070C0"/>
                </a:solidFill>
              </a:rPr>
              <a:t>The Foundation's maximum contribution is €400,000 for projects in the Natural Sciences and Engineering (PE) and Life Sciences (LS) areas; €200,000 for projects in the Human and Social Sciences (SH) area.</a:t>
            </a:r>
            <a:endParaRPr lang="en-US" dirty="0"/>
          </a:p>
        </p:txBody>
      </p:sp>
      <p:sp>
        <p:nvSpPr>
          <p:cNvPr id="7" name="TextBox 6">
            <a:extLst>
              <a:ext uri="{FF2B5EF4-FFF2-40B4-BE49-F238E27FC236}">
                <a16:creationId xmlns:a16="http://schemas.microsoft.com/office/drawing/2014/main" id="{B1F43B07-B4D6-0F06-EE2E-96EA22735E2C}"/>
              </a:ext>
            </a:extLst>
          </p:cNvPr>
          <p:cNvSpPr txBox="1"/>
          <p:nvPr/>
        </p:nvSpPr>
        <p:spPr>
          <a:xfrm>
            <a:off x="384398" y="4659755"/>
            <a:ext cx="11392142" cy="1938992"/>
          </a:xfrm>
          <a:prstGeom prst="rect">
            <a:avLst/>
          </a:prstGeom>
          <a:noFill/>
        </p:spPr>
        <p:txBody>
          <a:bodyPr wrap="square">
            <a:spAutoFit/>
          </a:bodyPr>
          <a:lstStyle/>
          <a:p>
            <a:r>
              <a:rPr lang="en-US" sz="2000" dirty="0">
                <a:solidFill>
                  <a:srgbClr val="0070C0"/>
                </a:solidFill>
              </a:rPr>
              <a:t>“I further declare, under my own responsibility, that I am not the author of any retracted scientific articles. Should this not be the case, I undertake to submit to the Foundation, in writing, the reasons for the retraction. I declare that the information contained in this statement is true and accurate, and I assume all legal responsibility arising from any false or misleading declarations. I am aware that the Foundation, including with the possible assistance of external experts, reserves the right to verify the accuracy and truthfulness of the statements made.”</a:t>
            </a:r>
            <a:endParaRPr lang="en-US" sz="2000" dirty="0"/>
          </a:p>
        </p:txBody>
      </p:sp>
      <p:sp>
        <p:nvSpPr>
          <p:cNvPr id="9" name="TextBox 8">
            <a:extLst>
              <a:ext uri="{FF2B5EF4-FFF2-40B4-BE49-F238E27FC236}">
                <a16:creationId xmlns:a16="http://schemas.microsoft.com/office/drawing/2014/main" id="{9ED1B6E8-FEE3-FA84-1B0E-ACF3D2AA0EC4}"/>
              </a:ext>
            </a:extLst>
          </p:cNvPr>
          <p:cNvSpPr txBox="1"/>
          <p:nvPr/>
        </p:nvSpPr>
        <p:spPr>
          <a:xfrm>
            <a:off x="8188831" y="3892262"/>
            <a:ext cx="3878919" cy="338554"/>
          </a:xfrm>
          <a:prstGeom prst="rect">
            <a:avLst/>
          </a:prstGeom>
          <a:noFill/>
        </p:spPr>
        <p:txBody>
          <a:bodyPr wrap="square">
            <a:spAutoFit/>
          </a:bodyPr>
          <a:lstStyle/>
          <a:p>
            <a:r>
              <a:rPr lang="en-US" sz="1600" i="1" dirty="0">
                <a:solidFill>
                  <a:srgbClr val="0070C0"/>
                </a:solidFill>
              </a:rPr>
              <a:t>(</a:t>
            </a:r>
            <a:r>
              <a:rPr lang="en-US" sz="1400" i="1" dirty="0">
                <a:solidFill>
                  <a:srgbClr val="0070C0"/>
                </a:solidFill>
              </a:rPr>
              <a:t>screen shot, Fondazione CA.RI.PA.RO, 2026</a:t>
            </a:r>
            <a:r>
              <a:rPr lang="en-US" sz="1600" i="1" dirty="0">
                <a:solidFill>
                  <a:srgbClr val="0070C0"/>
                </a:solidFill>
              </a:rPr>
              <a:t>) </a:t>
            </a:r>
            <a:endParaRPr lang="en-US" sz="1600" dirty="0"/>
          </a:p>
        </p:txBody>
      </p:sp>
    </p:spTree>
    <p:extLst>
      <p:ext uri="{BB962C8B-B14F-4D97-AF65-F5344CB8AC3E}">
        <p14:creationId xmlns:p14="http://schemas.microsoft.com/office/powerpoint/2010/main" val="2909513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22" descr="image.png"/>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06" name="Google Shape;206;p22" descr="image.png"/>
          <p:cNvPicPr preferRelativeResize="0"/>
          <p:nvPr/>
        </p:nvPicPr>
        <p:blipFill rotWithShape="1">
          <a:blip r:embed="rId4">
            <a:alphaModFix/>
          </a:blip>
          <a:srcRect/>
          <a:stretch/>
        </p:blipFill>
        <p:spPr>
          <a:xfrm>
            <a:off x="5843587" y="1809750"/>
            <a:ext cx="504825" cy="571500"/>
          </a:xfrm>
          <a:prstGeom prst="rect">
            <a:avLst/>
          </a:prstGeom>
          <a:noFill/>
          <a:ln>
            <a:noFill/>
          </a:ln>
        </p:spPr>
      </p:pic>
      <p:sp>
        <p:nvSpPr>
          <p:cNvPr id="207" name="Google Shape;207;p22"/>
          <p:cNvSpPr txBox="1"/>
          <p:nvPr/>
        </p:nvSpPr>
        <p:spPr>
          <a:xfrm>
            <a:off x="1095375" y="2667000"/>
            <a:ext cx="10001250" cy="1600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000" b="0" i="1" u="none" strike="noStrike" cap="none">
                <a:solidFill>
                  <a:srgbClr val="F3F0DF"/>
                </a:solidFill>
                <a:latin typeface="Merriweather"/>
                <a:ea typeface="Merriweather"/>
                <a:cs typeface="Merriweather"/>
                <a:sym typeface="Merriweather"/>
              </a:rPr>
              <a:t>"Retirement is not an exit, but a transformation of one's institutional knowledge into a lasting legacy for the next generation of scholars."</a:t>
            </a:r>
            <a:endParaRPr/>
          </a:p>
        </p:txBody>
      </p:sp>
      <p:sp>
        <p:nvSpPr>
          <p:cNvPr id="208" name="Google Shape;208;p22"/>
          <p:cNvSpPr txBox="1"/>
          <p:nvPr/>
        </p:nvSpPr>
        <p:spPr>
          <a:xfrm>
            <a:off x="1333500" y="4552950"/>
            <a:ext cx="9525000" cy="304800"/>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1" i="0" u="none" strike="noStrike" cap="none">
                <a:solidFill>
                  <a:srgbClr val="11CAA0"/>
                </a:solidFill>
                <a:latin typeface="DM Sans"/>
                <a:ea typeface="DM Sans"/>
                <a:cs typeface="DM Sans"/>
                <a:sym typeface="DM Sans"/>
              </a:rPr>
              <a:t>Global Academic Network Consensus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299319-D5B5-4EAF-52AD-085850FFD039}"/>
              </a:ext>
            </a:extLst>
          </p:cNvPr>
          <p:cNvSpPr txBox="1"/>
          <p:nvPr/>
        </p:nvSpPr>
        <p:spPr>
          <a:xfrm>
            <a:off x="1283235" y="0"/>
            <a:ext cx="10189028" cy="1323439"/>
          </a:xfrm>
          <a:prstGeom prst="rect">
            <a:avLst/>
          </a:prstGeom>
          <a:noFill/>
        </p:spPr>
        <p:txBody>
          <a:bodyPr wrap="square">
            <a:spAutoFit/>
          </a:bodyPr>
          <a:lstStyle/>
          <a:p>
            <a:pPr algn="ctr"/>
            <a:r>
              <a:rPr lang="en-US" sz="4000" dirty="0">
                <a:solidFill>
                  <a:srgbClr val="0070C0"/>
                </a:solidFill>
              </a:rPr>
              <a:t>Those who defraud science also create potential material damage to the university</a:t>
            </a:r>
            <a:endParaRPr lang="en-US" sz="3200" dirty="0"/>
          </a:p>
        </p:txBody>
      </p:sp>
      <p:pic>
        <p:nvPicPr>
          <p:cNvPr id="4" name="Picture 3">
            <a:extLst>
              <a:ext uri="{FF2B5EF4-FFF2-40B4-BE49-F238E27FC236}">
                <a16:creationId xmlns:a16="http://schemas.microsoft.com/office/drawing/2014/main" id="{D58B8E31-CE9B-E99A-EA1B-1A5CAE3B56DB}"/>
              </a:ext>
            </a:extLst>
          </p:cNvPr>
          <p:cNvPicPr>
            <a:picLocks noChangeAspect="1"/>
          </p:cNvPicPr>
          <p:nvPr/>
        </p:nvPicPr>
        <p:blipFill>
          <a:blip r:embed="rId2"/>
          <a:stretch>
            <a:fillRect/>
          </a:stretch>
        </p:blipFill>
        <p:spPr>
          <a:xfrm>
            <a:off x="3775072" y="1582786"/>
            <a:ext cx="5205354" cy="4949624"/>
          </a:xfrm>
          <a:prstGeom prst="rect">
            <a:avLst/>
          </a:prstGeom>
        </p:spPr>
      </p:pic>
      <p:sp>
        <p:nvSpPr>
          <p:cNvPr id="3" name="Slide Number Placeholder 2">
            <a:extLst>
              <a:ext uri="{FF2B5EF4-FFF2-40B4-BE49-F238E27FC236}">
                <a16:creationId xmlns:a16="http://schemas.microsoft.com/office/drawing/2014/main" id="{D0017C79-D905-B2ED-720E-950A78BA8DF0}"/>
              </a:ext>
            </a:extLst>
          </p:cNvPr>
          <p:cNvSpPr>
            <a:spLocks noGrp="1"/>
          </p:cNvSpPr>
          <p:nvPr>
            <p:ph type="sldNum" sz="quarter" idx="12"/>
          </p:nvPr>
        </p:nvSpPr>
        <p:spPr/>
        <p:txBody>
          <a:bodyPr/>
          <a:lstStyle/>
          <a:p>
            <a:fld id="{9F6C50B8-1968-4062-8611-45CAA9721BAE}" type="slidenum">
              <a:rPr lang="en-US" smtClean="0"/>
              <a:t>30</a:t>
            </a:fld>
            <a:endParaRPr lang="en-US"/>
          </a:p>
        </p:txBody>
      </p:sp>
      <p:sp>
        <p:nvSpPr>
          <p:cNvPr id="5" name="TextBox 4">
            <a:extLst>
              <a:ext uri="{FF2B5EF4-FFF2-40B4-BE49-F238E27FC236}">
                <a16:creationId xmlns:a16="http://schemas.microsoft.com/office/drawing/2014/main" id="{24603759-7DFD-93C3-2AE1-AE71512F8B94}"/>
              </a:ext>
            </a:extLst>
          </p:cNvPr>
          <p:cNvSpPr txBox="1"/>
          <p:nvPr/>
        </p:nvSpPr>
        <p:spPr>
          <a:xfrm>
            <a:off x="8755234" y="6403871"/>
            <a:ext cx="2502952" cy="338554"/>
          </a:xfrm>
          <a:prstGeom prst="rect">
            <a:avLst/>
          </a:prstGeom>
          <a:noFill/>
        </p:spPr>
        <p:txBody>
          <a:bodyPr wrap="square">
            <a:spAutoFit/>
          </a:bodyPr>
          <a:lstStyle/>
          <a:p>
            <a:r>
              <a:rPr lang="en-US" sz="1600" i="1" dirty="0">
                <a:solidFill>
                  <a:srgbClr val="0070C0"/>
                </a:solidFill>
              </a:rPr>
              <a:t>(Retraction watch, 2026) </a:t>
            </a:r>
            <a:endParaRPr lang="en-US" sz="1600" dirty="0"/>
          </a:p>
        </p:txBody>
      </p:sp>
    </p:spTree>
    <p:extLst>
      <p:ext uri="{BB962C8B-B14F-4D97-AF65-F5344CB8AC3E}">
        <p14:creationId xmlns:p14="http://schemas.microsoft.com/office/powerpoint/2010/main" val="18557609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1FFBB8-D12A-5361-CC4A-98B346CB7B29}"/>
              </a:ext>
            </a:extLst>
          </p:cNvPr>
          <p:cNvSpPr txBox="1"/>
          <p:nvPr/>
        </p:nvSpPr>
        <p:spPr>
          <a:xfrm>
            <a:off x="326155" y="267914"/>
            <a:ext cx="11128635" cy="1754326"/>
          </a:xfrm>
          <a:prstGeom prst="rect">
            <a:avLst/>
          </a:prstGeom>
          <a:noFill/>
        </p:spPr>
        <p:txBody>
          <a:bodyPr wrap="square">
            <a:spAutoFit/>
          </a:bodyPr>
          <a:lstStyle/>
          <a:p>
            <a:pPr algn="ctr"/>
            <a:r>
              <a:rPr lang="en-US" sz="3600" dirty="0">
                <a:solidFill>
                  <a:srgbClr val="0070C0"/>
                </a:solidFill>
              </a:rPr>
              <a:t>We propose that the following be included in the code of ethics of the University of Padua as a precautionary measure</a:t>
            </a:r>
            <a:endParaRPr lang="en-US" sz="3600" dirty="0"/>
          </a:p>
        </p:txBody>
      </p:sp>
      <p:sp>
        <p:nvSpPr>
          <p:cNvPr id="4" name="TextBox 3">
            <a:extLst>
              <a:ext uri="{FF2B5EF4-FFF2-40B4-BE49-F238E27FC236}">
                <a16:creationId xmlns:a16="http://schemas.microsoft.com/office/drawing/2014/main" id="{2C218ACA-AE19-E31D-21DA-5E9071B2FCD0}"/>
              </a:ext>
            </a:extLst>
          </p:cNvPr>
          <p:cNvSpPr txBox="1"/>
          <p:nvPr/>
        </p:nvSpPr>
        <p:spPr>
          <a:xfrm>
            <a:off x="1472813" y="2581036"/>
            <a:ext cx="8835317" cy="2862322"/>
          </a:xfrm>
          <a:prstGeom prst="rect">
            <a:avLst/>
          </a:prstGeom>
          <a:noFill/>
        </p:spPr>
        <p:txBody>
          <a:bodyPr wrap="square">
            <a:spAutoFit/>
          </a:bodyPr>
          <a:lstStyle/>
          <a:p>
            <a:pPr marL="457200" marR="0" algn="just">
              <a:buNone/>
            </a:pPr>
            <a:r>
              <a:rPr lang="en-US" kern="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It shall be considered </a:t>
            </a:r>
            <a:r>
              <a:rPr lang="en-US" b="1" kern="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INAPPROPRIATE</a:t>
            </a:r>
            <a:r>
              <a:rPr lang="en-US" kern="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for a faculty member or researcher who is the author or co-author of one or more retracted publications—on the basis of the journal’s own investigation and assessment—and who is unable to demonstrate complete lack of involvement in the reasons that led to the retraction, to:</a:t>
            </a:r>
          </a:p>
          <a:p>
            <a:pPr marL="742950" marR="0" indent="-285750" algn="just">
              <a:buFont typeface="Arial" panose="020B0604020202020204" pitchFamily="34" charset="0"/>
              <a:buChar char="•"/>
            </a:pPr>
            <a:r>
              <a:rPr lang="en-US" b="1" kern="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hold elective or appointed academic positions</a:t>
            </a:r>
            <a:r>
              <a:rPr lang="en-US" kern="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(Rector, Vice-Rector, Delegate, Head of Department, PhD Program Coordinator, Dean/President of a School, Chair of a Degree Program, Director of a School of Specialization);</a:t>
            </a:r>
          </a:p>
          <a:p>
            <a:pPr marL="742950" marR="0" indent="-285750" algn="just">
              <a:buFont typeface="Arial" panose="020B0604020202020204" pitchFamily="34" charset="0"/>
              <a:buChar char="•"/>
            </a:pPr>
            <a:r>
              <a:rPr lang="en-US" b="1" kern="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participate</a:t>
            </a:r>
            <a:r>
              <a:rPr lang="en-US" kern="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as a candidate in competitions for career advancement;</a:t>
            </a:r>
          </a:p>
          <a:p>
            <a:pPr marL="742950" marR="0" indent="-285750" algn="just">
              <a:buFont typeface="Arial" panose="020B0604020202020204" pitchFamily="34" charset="0"/>
              <a:buChar char="•"/>
            </a:pPr>
            <a:r>
              <a:rPr lang="en-US" b="1" kern="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participate</a:t>
            </a:r>
            <a:r>
              <a:rPr lang="en-US" kern="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in selection procedures as a member of the examining committee.</a:t>
            </a:r>
            <a:endParaRPr lang="en-US"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6568F16-9300-3270-A50A-20175AC86652}"/>
              </a:ext>
            </a:extLst>
          </p:cNvPr>
          <p:cNvSpPr>
            <a:spLocks noGrp="1"/>
          </p:cNvSpPr>
          <p:nvPr>
            <p:ph type="sldNum" sz="quarter" idx="12"/>
          </p:nvPr>
        </p:nvSpPr>
        <p:spPr/>
        <p:txBody>
          <a:bodyPr/>
          <a:lstStyle/>
          <a:p>
            <a:fld id="{9F6C50B8-1968-4062-8611-45CAA9721BAE}" type="slidenum">
              <a:rPr lang="en-US" smtClean="0"/>
              <a:t>31</a:t>
            </a:fld>
            <a:endParaRPr lang="en-US"/>
          </a:p>
        </p:txBody>
      </p:sp>
      <p:sp>
        <p:nvSpPr>
          <p:cNvPr id="8" name="TextBox 7">
            <a:extLst>
              <a:ext uri="{FF2B5EF4-FFF2-40B4-BE49-F238E27FC236}">
                <a16:creationId xmlns:a16="http://schemas.microsoft.com/office/drawing/2014/main" id="{56CA7D4F-65EA-8BF5-23DE-0E3E42978E07}"/>
              </a:ext>
            </a:extLst>
          </p:cNvPr>
          <p:cNvSpPr txBox="1"/>
          <p:nvPr/>
        </p:nvSpPr>
        <p:spPr>
          <a:xfrm>
            <a:off x="6320717" y="6352143"/>
            <a:ext cx="3987413" cy="369332"/>
          </a:xfrm>
          <a:prstGeom prst="rect">
            <a:avLst/>
          </a:prstGeom>
          <a:noFill/>
        </p:spPr>
        <p:txBody>
          <a:bodyPr wrap="square">
            <a:spAutoFit/>
          </a:bodyPr>
          <a:lstStyle/>
          <a:p>
            <a:r>
              <a:rPr lang="en-US" dirty="0">
                <a:solidFill>
                  <a:srgbClr val="0070C0"/>
                </a:solidFill>
              </a:rPr>
              <a:t>P</a:t>
            </a:r>
            <a:r>
              <a:rPr lang="en-US" sz="1600" dirty="0">
                <a:solidFill>
                  <a:srgbClr val="0070C0"/>
                </a:solidFill>
              </a:rPr>
              <a:t>. Blandina, P. </a:t>
            </a:r>
            <a:r>
              <a:rPr lang="en-US" sz="1600" dirty="0" err="1">
                <a:solidFill>
                  <a:srgbClr val="0070C0"/>
                </a:solidFill>
              </a:rPr>
              <a:t>Geppetti</a:t>
            </a:r>
            <a:r>
              <a:rPr lang="en-US" sz="1600" dirty="0">
                <a:solidFill>
                  <a:srgbClr val="0070C0"/>
                </a:solidFill>
              </a:rPr>
              <a:t>, A. </a:t>
            </a:r>
            <a:r>
              <a:rPr lang="en-US" sz="1600" dirty="0" err="1">
                <a:solidFill>
                  <a:srgbClr val="0070C0"/>
                </a:solidFill>
              </a:rPr>
              <a:t>Mugelli</a:t>
            </a:r>
            <a:r>
              <a:rPr lang="en-US" sz="1600" dirty="0">
                <a:solidFill>
                  <a:srgbClr val="0070C0"/>
                </a:solidFill>
              </a:rPr>
              <a:t>, Unifi</a:t>
            </a:r>
            <a:endParaRPr lang="en-US" sz="1600" dirty="0"/>
          </a:p>
        </p:txBody>
      </p:sp>
    </p:spTree>
    <p:extLst>
      <p:ext uri="{BB962C8B-B14F-4D97-AF65-F5344CB8AC3E}">
        <p14:creationId xmlns:p14="http://schemas.microsoft.com/office/powerpoint/2010/main" val="867372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73BFE-35BD-91CE-EDFC-CF6FB61CF23C}"/>
              </a:ext>
            </a:extLst>
          </p:cNvPr>
          <p:cNvSpPr>
            <a:spLocks noGrp="1"/>
          </p:cNvSpPr>
          <p:nvPr>
            <p:ph type="sldNum" sz="quarter" idx="12"/>
          </p:nvPr>
        </p:nvSpPr>
        <p:spPr/>
        <p:txBody>
          <a:bodyPr/>
          <a:lstStyle/>
          <a:p>
            <a:fld id="{9F6C50B8-1968-4062-8611-45CAA9721BAE}" type="slidenum">
              <a:rPr lang="en-US" smtClean="0"/>
              <a:t>32</a:t>
            </a:fld>
            <a:endParaRPr lang="en-US"/>
          </a:p>
        </p:txBody>
      </p:sp>
      <p:sp>
        <p:nvSpPr>
          <p:cNvPr id="4" name="TextBox 3">
            <a:extLst>
              <a:ext uri="{FF2B5EF4-FFF2-40B4-BE49-F238E27FC236}">
                <a16:creationId xmlns:a16="http://schemas.microsoft.com/office/drawing/2014/main" id="{9E922423-C5B9-F2AC-B3D6-8D11B3A962C5}"/>
              </a:ext>
            </a:extLst>
          </p:cNvPr>
          <p:cNvSpPr txBox="1"/>
          <p:nvPr/>
        </p:nvSpPr>
        <p:spPr>
          <a:xfrm>
            <a:off x="770965" y="1124182"/>
            <a:ext cx="11038541" cy="2554545"/>
          </a:xfrm>
          <a:prstGeom prst="rect">
            <a:avLst/>
          </a:prstGeom>
          <a:noFill/>
        </p:spPr>
        <p:txBody>
          <a:bodyPr wrap="square">
            <a:spAutoFit/>
          </a:bodyPr>
          <a:lstStyle/>
          <a:p>
            <a:r>
              <a:rPr lang="en-US" sz="4000" dirty="0">
                <a:solidFill>
                  <a:srgbClr val="0070C0"/>
                </a:solidFill>
              </a:rPr>
              <a:t>An example where benefits that can be obtained from communication among academics in different countries:  we need information on how this problem is tackled elsewhere and support</a:t>
            </a:r>
            <a:endParaRPr lang="en-US" sz="4000" dirty="0"/>
          </a:p>
        </p:txBody>
      </p:sp>
      <p:sp>
        <p:nvSpPr>
          <p:cNvPr id="5" name="TextBox 4">
            <a:extLst>
              <a:ext uri="{FF2B5EF4-FFF2-40B4-BE49-F238E27FC236}">
                <a16:creationId xmlns:a16="http://schemas.microsoft.com/office/drawing/2014/main" id="{A187B55A-1908-F568-B385-A033B9572432}"/>
              </a:ext>
            </a:extLst>
          </p:cNvPr>
          <p:cNvSpPr txBox="1"/>
          <p:nvPr/>
        </p:nvSpPr>
        <p:spPr>
          <a:xfrm>
            <a:off x="4567518" y="5119452"/>
            <a:ext cx="2817907" cy="707886"/>
          </a:xfrm>
          <a:prstGeom prst="rect">
            <a:avLst/>
          </a:prstGeom>
          <a:noFill/>
        </p:spPr>
        <p:txBody>
          <a:bodyPr wrap="square">
            <a:spAutoFit/>
          </a:bodyPr>
          <a:lstStyle/>
          <a:p>
            <a:r>
              <a:rPr lang="en-US" sz="4000" dirty="0">
                <a:solidFill>
                  <a:srgbClr val="0070C0"/>
                </a:solidFill>
              </a:rPr>
              <a:t>Thank you</a:t>
            </a:r>
            <a:endParaRPr lang="en-US" sz="4000" dirty="0"/>
          </a:p>
        </p:txBody>
      </p:sp>
    </p:spTree>
    <p:extLst>
      <p:ext uri="{BB962C8B-B14F-4D97-AF65-F5344CB8AC3E}">
        <p14:creationId xmlns:p14="http://schemas.microsoft.com/office/powerpoint/2010/main" val="3749546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
          <a:extLst>
            <a:ext uri="{FF2B5EF4-FFF2-40B4-BE49-F238E27FC236}">
              <a16:creationId xmlns:a16="http://schemas.microsoft.com/office/drawing/2014/main" id="{46E06166-B9B7-73EC-824F-E5E709101762}"/>
            </a:ext>
          </a:extLst>
        </p:cNvPr>
        <p:cNvGrpSpPr/>
        <p:nvPr/>
      </p:nvGrpSpPr>
      <p:grpSpPr>
        <a:xfrm>
          <a:off x="0" y="0"/>
          <a:ext cx="0" cy="0"/>
          <a:chOff x="0" y="0"/>
          <a:chExt cx="0" cy="0"/>
        </a:xfrm>
      </p:grpSpPr>
      <p:pic>
        <p:nvPicPr>
          <p:cNvPr id="95" name="Google Shape;95;p14" descr="image.png">
            <a:extLst>
              <a:ext uri="{FF2B5EF4-FFF2-40B4-BE49-F238E27FC236}">
                <a16:creationId xmlns:a16="http://schemas.microsoft.com/office/drawing/2014/main" id="{B28D933A-98DD-5A93-404D-C5D40A44810D}"/>
              </a:ext>
            </a:extLst>
          </p:cNvPr>
          <p:cNvPicPr preferRelativeResize="0"/>
          <p:nvPr/>
        </p:nvPicPr>
        <p:blipFill rotWithShape="1">
          <a:blip r:embed="rId3">
            <a:alphaModFix/>
          </a:blip>
          <a:srcRect/>
          <a:stretch/>
        </p:blipFill>
        <p:spPr>
          <a:xfrm>
            <a:off x="-56192" y="-250311"/>
            <a:ext cx="12192000" cy="6858000"/>
          </a:xfrm>
          <a:prstGeom prst="rect">
            <a:avLst/>
          </a:prstGeom>
          <a:noFill/>
          <a:ln>
            <a:noFill/>
          </a:ln>
        </p:spPr>
      </p:pic>
      <p:sp>
        <p:nvSpPr>
          <p:cNvPr id="96" name="Google Shape;96;p14">
            <a:extLst>
              <a:ext uri="{FF2B5EF4-FFF2-40B4-BE49-F238E27FC236}">
                <a16:creationId xmlns:a16="http://schemas.microsoft.com/office/drawing/2014/main" id="{EBCAB1ED-5D38-C7D2-4AB1-9ACD31D8728B}"/>
              </a:ext>
            </a:extLst>
          </p:cNvPr>
          <p:cNvSpPr/>
          <p:nvPr/>
        </p:nvSpPr>
        <p:spPr>
          <a:xfrm>
            <a:off x="0" y="0"/>
            <a:ext cx="12192000" cy="114300"/>
          </a:xfrm>
          <a:prstGeom prst="rect">
            <a:avLst/>
          </a:prstGeom>
          <a:solidFill>
            <a:srgbClr val="00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97" name="Google Shape;97;p14" descr="image.png">
            <a:extLst>
              <a:ext uri="{FF2B5EF4-FFF2-40B4-BE49-F238E27FC236}">
                <a16:creationId xmlns:a16="http://schemas.microsoft.com/office/drawing/2014/main" id="{71A187BD-6B20-E89E-3895-65D4216ECE1C}"/>
              </a:ext>
            </a:extLst>
          </p:cNvPr>
          <p:cNvPicPr preferRelativeResize="0"/>
          <p:nvPr/>
        </p:nvPicPr>
        <p:blipFill rotWithShape="1">
          <a:blip r:embed="rId4">
            <a:alphaModFix/>
          </a:blip>
          <a:srcRect/>
          <a:stretch/>
        </p:blipFill>
        <p:spPr>
          <a:xfrm>
            <a:off x="762000" y="2000250"/>
            <a:ext cx="10668000" cy="952500"/>
          </a:xfrm>
          <a:prstGeom prst="rect">
            <a:avLst/>
          </a:prstGeom>
          <a:noFill/>
          <a:ln>
            <a:noFill/>
          </a:ln>
        </p:spPr>
      </p:pic>
      <p:sp>
        <p:nvSpPr>
          <p:cNvPr id="98" name="Google Shape;98;p14">
            <a:extLst>
              <a:ext uri="{FF2B5EF4-FFF2-40B4-BE49-F238E27FC236}">
                <a16:creationId xmlns:a16="http://schemas.microsoft.com/office/drawing/2014/main" id="{801E6070-81E7-5975-2AED-064BAC8807D3}"/>
              </a:ext>
            </a:extLst>
          </p:cNvPr>
          <p:cNvSpPr txBox="1"/>
          <p:nvPr/>
        </p:nvSpPr>
        <p:spPr>
          <a:xfrm>
            <a:off x="495300" y="3238500"/>
            <a:ext cx="11201400" cy="66675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200" b="1" i="0" u="none" strike="noStrike" cap="none" dirty="0">
                <a:solidFill>
                  <a:srgbClr val="003366"/>
                </a:solidFill>
                <a:latin typeface="Merriweather"/>
                <a:ea typeface="Merriweather"/>
                <a:cs typeface="Merriweather"/>
                <a:sym typeface="Merriweather"/>
              </a:rPr>
              <a:t>Section 3: Possible Directions for Us</a:t>
            </a:r>
            <a:endParaRPr dirty="0"/>
          </a:p>
        </p:txBody>
      </p:sp>
    </p:spTree>
    <p:extLst>
      <p:ext uri="{BB962C8B-B14F-4D97-AF65-F5344CB8AC3E}">
        <p14:creationId xmlns:p14="http://schemas.microsoft.com/office/powerpoint/2010/main" val="2887193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9"/>
        <p:cNvGrpSpPr/>
        <p:nvPr/>
      </p:nvGrpSpPr>
      <p:grpSpPr>
        <a:xfrm>
          <a:off x="0" y="0"/>
          <a:ext cx="0" cy="0"/>
          <a:chOff x="0" y="0"/>
          <a:chExt cx="0" cy="0"/>
        </a:xfrm>
      </p:grpSpPr>
      <p:pic>
        <p:nvPicPr>
          <p:cNvPr id="240" name="Google Shape;240;p23" descr="image.png"/>
          <p:cNvPicPr preferRelativeResize="0"/>
          <p:nvPr/>
        </p:nvPicPr>
        <p:blipFill rotWithShape="1">
          <a:blip r:embed="rId3">
            <a:alphaModFix/>
          </a:blip>
          <a:srcRect/>
          <a:stretch/>
        </p:blipFill>
        <p:spPr>
          <a:xfrm>
            <a:off x="0" y="-61300"/>
            <a:ext cx="12192000" cy="6858000"/>
          </a:xfrm>
          <a:prstGeom prst="rect">
            <a:avLst/>
          </a:prstGeom>
          <a:noFill/>
          <a:ln>
            <a:noFill/>
          </a:ln>
        </p:spPr>
      </p:pic>
      <p:pic>
        <p:nvPicPr>
          <p:cNvPr id="241" name="Google Shape;241;p23" descr="image.png"/>
          <p:cNvPicPr preferRelativeResize="0"/>
          <p:nvPr/>
        </p:nvPicPr>
        <p:blipFill rotWithShape="1">
          <a:blip r:embed="rId4">
            <a:alphaModFix/>
          </a:blip>
          <a:srcRect/>
          <a:stretch/>
        </p:blipFill>
        <p:spPr>
          <a:xfrm>
            <a:off x="762000" y="2124075"/>
            <a:ext cx="3365450" cy="3667125"/>
          </a:xfrm>
          <a:prstGeom prst="rect">
            <a:avLst/>
          </a:prstGeom>
          <a:noFill/>
          <a:ln>
            <a:noFill/>
          </a:ln>
        </p:spPr>
      </p:pic>
      <p:pic>
        <p:nvPicPr>
          <p:cNvPr id="242" name="Google Shape;242;p23" descr="image.png"/>
          <p:cNvPicPr preferRelativeResize="0"/>
          <p:nvPr/>
        </p:nvPicPr>
        <p:blipFill rotWithShape="1">
          <a:blip r:embed="rId5">
            <a:alphaModFix/>
          </a:blip>
          <a:srcRect/>
          <a:stretch/>
        </p:blipFill>
        <p:spPr>
          <a:xfrm>
            <a:off x="4413200" y="2124075"/>
            <a:ext cx="3365450" cy="3667125"/>
          </a:xfrm>
          <a:prstGeom prst="rect">
            <a:avLst/>
          </a:prstGeom>
          <a:noFill/>
          <a:ln>
            <a:noFill/>
          </a:ln>
        </p:spPr>
      </p:pic>
      <p:pic>
        <p:nvPicPr>
          <p:cNvPr id="243" name="Google Shape;243;p23" descr="image.png"/>
          <p:cNvPicPr preferRelativeResize="0"/>
          <p:nvPr/>
        </p:nvPicPr>
        <p:blipFill rotWithShape="1">
          <a:blip r:embed="rId6">
            <a:alphaModFix/>
          </a:blip>
          <a:srcRect/>
          <a:stretch/>
        </p:blipFill>
        <p:spPr>
          <a:xfrm>
            <a:off x="8064400" y="2124075"/>
            <a:ext cx="3365450" cy="3667125"/>
          </a:xfrm>
          <a:prstGeom prst="rect">
            <a:avLst/>
          </a:prstGeom>
          <a:noFill/>
          <a:ln>
            <a:noFill/>
          </a:ln>
        </p:spPr>
      </p:pic>
      <p:pic>
        <p:nvPicPr>
          <p:cNvPr id="244" name="Google Shape;244;p23" descr="image.png"/>
          <p:cNvPicPr preferRelativeResize="0"/>
          <p:nvPr/>
        </p:nvPicPr>
        <p:blipFill rotWithShape="1">
          <a:blip r:embed="rId7">
            <a:alphaModFix/>
          </a:blip>
          <a:srcRect/>
          <a:stretch/>
        </p:blipFill>
        <p:spPr>
          <a:xfrm>
            <a:off x="1057275" y="2419350"/>
            <a:ext cx="2774900" cy="1428750"/>
          </a:xfrm>
          <a:prstGeom prst="rect">
            <a:avLst/>
          </a:prstGeom>
          <a:noFill/>
          <a:ln>
            <a:noFill/>
          </a:ln>
        </p:spPr>
      </p:pic>
      <p:pic>
        <p:nvPicPr>
          <p:cNvPr id="245" name="Google Shape;245;p23" descr="image.png"/>
          <p:cNvPicPr preferRelativeResize="0"/>
          <p:nvPr/>
        </p:nvPicPr>
        <p:blipFill rotWithShape="1">
          <a:blip r:embed="rId7">
            <a:alphaModFix/>
          </a:blip>
          <a:srcRect/>
          <a:stretch/>
        </p:blipFill>
        <p:spPr>
          <a:xfrm>
            <a:off x="4708475" y="2419350"/>
            <a:ext cx="2774900" cy="1428750"/>
          </a:xfrm>
          <a:prstGeom prst="rect">
            <a:avLst/>
          </a:prstGeom>
          <a:noFill/>
          <a:ln>
            <a:noFill/>
          </a:ln>
        </p:spPr>
      </p:pic>
      <p:pic>
        <p:nvPicPr>
          <p:cNvPr id="246" name="Google Shape;246;p23" descr="image.png"/>
          <p:cNvPicPr preferRelativeResize="0"/>
          <p:nvPr/>
        </p:nvPicPr>
        <p:blipFill rotWithShape="1">
          <a:blip r:embed="rId7">
            <a:alphaModFix/>
          </a:blip>
          <a:srcRect/>
          <a:stretch/>
        </p:blipFill>
        <p:spPr>
          <a:xfrm>
            <a:off x="8359675" y="2419350"/>
            <a:ext cx="2774900" cy="1428750"/>
          </a:xfrm>
          <a:prstGeom prst="rect">
            <a:avLst/>
          </a:prstGeom>
          <a:noFill/>
          <a:ln>
            <a:noFill/>
          </a:ln>
        </p:spPr>
      </p:pic>
      <p:sp>
        <p:nvSpPr>
          <p:cNvPr id="247" name="Google Shape;247;p23"/>
          <p:cNvSpPr/>
          <p:nvPr/>
        </p:nvSpPr>
        <p:spPr>
          <a:xfrm>
            <a:off x="0" y="0"/>
            <a:ext cx="12192000" cy="114300"/>
          </a:xfrm>
          <a:prstGeom prst="rect">
            <a:avLst/>
          </a:prstGeom>
          <a:solidFill>
            <a:srgbClr val="00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48" name="Google Shape;248;p23"/>
          <p:cNvSpPr txBox="1"/>
          <p:nvPr/>
        </p:nvSpPr>
        <p:spPr>
          <a:xfrm>
            <a:off x="987902" y="4038600"/>
            <a:ext cx="2913645" cy="43217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404" b="1" i="0" u="none" strike="noStrike" cap="none" dirty="0">
                <a:solidFill>
                  <a:srgbClr val="003366"/>
                </a:solidFill>
                <a:latin typeface="Merriweather"/>
                <a:ea typeface="Merriweather"/>
                <a:cs typeface="Merriweather"/>
                <a:sym typeface="Merriweather"/>
              </a:rPr>
              <a:t>Build the Retired Professors Associations Network</a:t>
            </a:r>
            <a:endParaRPr dirty="0"/>
          </a:p>
        </p:txBody>
      </p:sp>
      <p:sp>
        <p:nvSpPr>
          <p:cNvPr id="249" name="Google Shape;249;p23"/>
          <p:cNvSpPr txBox="1"/>
          <p:nvPr/>
        </p:nvSpPr>
        <p:spPr>
          <a:xfrm>
            <a:off x="1057275" y="4448175"/>
            <a:ext cx="2774900" cy="5715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500" b="0" i="0" u="none" strike="noStrike" cap="none">
                <a:solidFill>
                  <a:srgbClr val="444444"/>
                </a:solidFill>
                <a:latin typeface="Lato"/>
                <a:ea typeface="Lato"/>
                <a:cs typeface="Lato"/>
                <a:sym typeface="Lato"/>
              </a:rPr>
              <a:t>Strengthen links between existing associations (Federation model).</a:t>
            </a:r>
            <a:endParaRPr/>
          </a:p>
        </p:txBody>
      </p:sp>
      <p:sp>
        <p:nvSpPr>
          <p:cNvPr id="250" name="Google Shape;250;p23"/>
          <p:cNvSpPr txBox="1"/>
          <p:nvPr/>
        </p:nvSpPr>
        <p:spPr>
          <a:xfrm>
            <a:off x="4639102" y="4038600"/>
            <a:ext cx="2913645" cy="21907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404" b="1" i="0" u="none" strike="noStrike" cap="none">
                <a:solidFill>
                  <a:srgbClr val="003366"/>
                </a:solidFill>
                <a:latin typeface="Merriweather"/>
                <a:ea typeface="Merriweather"/>
                <a:cs typeface="Merriweather"/>
                <a:sym typeface="Merriweather"/>
              </a:rPr>
              <a:t>Individual Home</a:t>
            </a:r>
            <a:endParaRPr/>
          </a:p>
        </p:txBody>
      </p:sp>
      <p:sp>
        <p:nvSpPr>
          <p:cNvPr id="251" name="Google Shape;251;p23"/>
          <p:cNvSpPr txBox="1"/>
          <p:nvPr/>
        </p:nvSpPr>
        <p:spPr>
          <a:xfrm>
            <a:off x="4708475" y="4448175"/>
            <a:ext cx="2774900" cy="85725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500" b="0" i="0" u="none" strike="noStrike" cap="none">
                <a:solidFill>
                  <a:srgbClr val="444444"/>
                </a:solidFill>
                <a:latin typeface="Lato"/>
                <a:ea typeface="Lato"/>
                <a:cs typeface="Lato"/>
                <a:sym typeface="Lato"/>
              </a:rPr>
              <a:t>Pivot toward individual membership models like EAPE or VRC.</a:t>
            </a:r>
            <a:endParaRPr/>
          </a:p>
        </p:txBody>
      </p:sp>
      <p:sp>
        <p:nvSpPr>
          <p:cNvPr id="252" name="Google Shape;252;p23"/>
          <p:cNvSpPr txBox="1"/>
          <p:nvPr/>
        </p:nvSpPr>
        <p:spPr>
          <a:xfrm>
            <a:off x="8290303" y="4038600"/>
            <a:ext cx="2913645" cy="21907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404" b="1" i="0" u="none" strike="noStrike" cap="none">
                <a:solidFill>
                  <a:srgbClr val="003366"/>
                </a:solidFill>
                <a:latin typeface="Merriweather"/>
                <a:ea typeface="Merriweather"/>
                <a:cs typeface="Merriweather"/>
                <a:sym typeface="Merriweather"/>
              </a:rPr>
              <a:t>Hybrid Route</a:t>
            </a:r>
            <a:endParaRPr/>
          </a:p>
        </p:txBody>
      </p:sp>
      <p:sp>
        <p:nvSpPr>
          <p:cNvPr id="253" name="Google Shape;253;p23"/>
          <p:cNvSpPr txBox="1"/>
          <p:nvPr/>
        </p:nvSpPr>
        <p:spPr>
          <a:xfrm>
            <a:off x="8359675" y="4448175"/>
            <a:ext cx="2774900" cy="5715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500" b="0" i="0" u="none" strike="noStrike" cap="none">
                <a:solidFill>
                  <a:srgbClr val="444444"/>
                </a:solidFill>
                <a:latin typeface="Lato"/>
                <a:ea typeface="Lato"/>
                <a:cs typeface="Lato"/>
                <a:sym typeface="Lato"/>
              </a:rPr>
              <a:t>Collaborate across CURAC, AROHE, and European networks.</a:t>
            </a:r>
            <a:endParaRPr/>
          </a:p>
        </p:txBody>
      </p:sp>
      <p:pic>
        <p:nvPicPr>
          <p:cNvPr id="254" name="Google Shape;254;p23" descr="image.png"/>
          <p:cNvPicPr preferRelativeResize="0"/>
          <p:nvPr/>
        </p:nvPicPr>
        <p:blipFill rotWithShape="1">
          <a:blip r:embed="rId8">
            <a:alphaModFix/>
          </a:blip>
          <a:srcRect/>
          <a:stretch/>
        </p:blipFill>
        <p:spPr>
          <a:xfrm>
            <a:off x="1057275" y="2419350"/>
            <a:ext cx="2774900" cy="1428750"/>
          </a:xfrm>
          <a:prstGeom prst="rect">
            <a:avLst/>
          </a:prstGeom>
          <a:noFill/>
          <a:ln>
            <a:noFill/>
          </a:ln>
        </p:spPr>
      </p:pic>
      <p:pic>
        <p:nvPicPr>
          <p:cNvPr id="255" name="Google Shape;255;p23" descr="image.png"/>
          <p:cNvPicPr preferRelativeResize="0"/>
          <p:nvPr/>
        </p:nvPicPr>
        <p:blipFill rotWithShape="1">
          <a:blip r:embed="rId9">
            <a:alphaModFix/>
          </a:blip>
          <a:srcRect/>
          <a:stretch/>
        </p:blipFill>
        <p:spPr>
          <a:xfrm>
            <a:off x="4708475" y="2419350"/>
            <a:ext cx="2774900" cy="1428750"/>
          </a:xfrm>
          <a:prstGeom prst="rect">
            <a:avLst/>
          </a:prstGeom>
          <a:noFill/>
          <a:ln>
            <a:noFill/>
          </a:ln>
        </p:spPr>
      </p:pic>
      <p:sp>
        <p:nvSpPr>
          <p:cNvPr id="257" name="Google Shape;257;p23"/>
          <p:cNvSpPr txBox="1"/>
          <p:nvPr/>
        </p:nvSpPr>
        <p:spPr>
          <a:xfrm>
            <a:off x="762000" y="685800"/>
            <a:ext cx="11201400" cy="5143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150" b="1" i="0" u="none" strike="noStrike" cap="none">
                <a:solidFill>
                  <a:srgbClr val="003366"/>
                </a:solidFill>
                <a:latin typeface="Merriweather"/>
                <a:ea typeface="Merriweather"/>
                <a:cs typeface="Merriweather"/>
                <a:sym typeface="Merriweather"/>
              </a:rPr>
              <a:t>What is the Next Step?</a:t>
            </a:r>
            <a:endParaRPr/>
          </a:p>
        </p:txBody>
      </p:sp>
      <p:sp>
        <p:nvSpPr>
          <p:cNvPr id="258" name="Google Shape;258;p23"/>
          <p:cNvSpPr/>
          <p:nvPr/>
        </p:nvSpPr>
        <p:spPr>
          <a:xfrm>
            <a:off x="762000" y="1323975"/>
            <a:ext cx="10668000" cy="19050"/>
          </a:xfrm>
          <a:prstGeom prst="rect">
            <a:avLst/>
          </a:prstGeom>
          <a:solidFill>
            <a:srgbClr val="E6F0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6A57FBE2-69FD-6EF0-224B-031EF6C1E138}"/>
              </a:ext>
            </a:extLst>
          </p:cNvPr>
          <p:cNvPicPr>
            <a:picLocks noChangeAspect="1"/>
          </p:cNvPicPr>
          <p:nvPr/>
        </p:nvPicPr>
        <p:blipFill>
          <a:blip r:embed="rId10"/>
          <a:stretch>
            <a:fillRect/>
          </a:stretch>
        </p:blipFill>
        <p:spPr>
          <a:xfrm>
            <a:off x="8535220" y="2330268"/>
            <a:ext cx="2279220" cy="156881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99F6EE-5E63-A3F2-9FCA-7BD1F7D3B184}"/>
              </a:ext>
            </a:extLst>
          </p:cNvPr>
          <p:cNvSpPr txBox="1"/>
          <p:nvPr/>
        </p:nvSpPr>
        <p:spPr>
          <a:xfrm>
            <a:off x="1297528" y="960375"/>
            <a:ext cx="9276818" cy="3046988"/>
          </a:xfrm>
          <a:prstGeom prst="rect">
            <a:avLst/>
          </a:prstGeom>
          <a:noFill/>
        </p:spPr>
        <p:txBody>
          <a:bodyPr wrap="square" rtlCol="0">
            <a:spAutoFit/>
          </a:bodyPr>
          <a:lstStyle/>
          <a:p>
            <a:pPr algn="ctr"/>
            <a:r>
              <a:rPr lang="en-US" sz="4800" b="1" dirty="0"/>
              <a:t>Or</a:t>
            </a:r>
          </a:p>
          <a:p>
            <a:pPr algn="ctr"/>
            <a:endParaRPr lang="en-US" sz="4800" b="1" dirty="0"/>
          </a:p>
          <a:p>
            <a:pPr algn="ctr"/>
            <a:r>
              <a:rPr lang="en-US" sz="4800" b="1" dirty="0"/>
              <a:t>Wait for the situation to evolve</a:t>
            </a:r>
          </a:p>
          <a:p>
            <a:pPr algn="ctr"/>
            <a:endParaRPr lang="en-US" sz="4800" b="1" dirty="0"/>
          </a:p>
        </p:txBody>
      </p:sp>
    </p:spTree>
    <p:extLst>
      <p:ext uri="{BB962C8B-B14F-4D97-AF65-F5344CB8AC3E}">
        <p14:creationId xmlns:p14="http://schemas.microsoft.com/office/powerpoint/2010/main" val="562131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2">
          <a:extLst>
            <a:ext uri="{FF2B5EF4-FFF2-40B4-BE49-F238E27FC236}">
              <a16:creationId xmlns:a16="http://schemas.microsoft.com/office/drawing/2014/main" id="{EAF1552F-7918-2226-78AA-51E6CB9C8A9F}"/>
            </a:ext>
          </a:extLst>
        </p:cNvPr>
        <p:cNvGrpSpPr/>
        <p:nvPr/>
      </p:nvGrpSpPr>
      <p:grpSpPr>
        <a:xfrm>
          <a:off x="0" y="0"/>
          <a:ext cx="0" cy="0"/>
          <a:chOff x="0" y="0"/>
          <a:chExt cx="0" cy="0"/>
        </a:xfrm>
      </p:grpSpPr>
      <p:pic>
        <p:nvPicPr>
          <p:cNvPr id="263" name="Google Shape;263;p24" descr="image.png">
            <a:extLst>
              <a:ext uri="{FF2B5EF4-FFF2-40B4-BE49-F238E27FC236}">
                <a16:creationId xmlns:a16="http://schemas.microsoft.com/office/drawing/2014/main" id="{45CCE745-EFC9-79C3-D058-5925E428F203}"/>
              </a:ext>
            </a:extLst>
          </p:cNvPr>
          <p:cNvPicPr preferRelativeResize="0"/>
          <p:nvPr/>
        </p:nvPicPr>
        <p:blipFill rotWithShape="1">
          <a:blip r:embed="rId3">
            <a:alphaModFix/>
          </a:blip>
          <a:srcRect/>
          <a:stretch/>
        </p:blipFill>
        <p:spPr>
          <a:xfrm>
            <a:off x="0" y="-71517"/>
            <a:ext cx="12192000" cy="6858000"/>
          </a:xfrm>
          <a:prstGeom prst="rect">
            <a:avLst/>
          </a:prstGeom>
          <a:noFill/>
          <a:ln>
            <a:noFill/>
          </a:ln>
        </p:spPr>
      </p:pic>
      <p:sp>
        <p:nvSpPr>
          <p:cNvPr id="265" name="Google Shape;265;p24">
            <a:extLst>
              <a:ext uri="{FF2B5EF4-FFF2-40B4-BE49-F238E27FC236}">
                <a16:creationId xmlns:a16="http://schemas.microsoft.com/office/drawing/2014/main" id="{069D0504-FCCF-407B-AB6D-7844A070D9BD}"/>
              </a:ext>
            </a:extLst>
          </p:cNvPr>
          <p:cNvSpPr/>
          <p:nvPr/>
        </p:nvSpPr>
        <p:spPr>
          <a:xfrm>
            <a:off x="0" y="0"/>
            <a:ext cx="12192000" cy="114300"/>
          </a:xfrm>
          <a:prstGeom prst="rect">
            <a:avLst/>
          </a:prstGeom>
          <a:solidFill>
            <a:srgbClr val="00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66" name="Google Shape;266;p24">
            <a:extLst>
              <a:ext uri="{FF2B5EF4-FFF2-40B4-BE49-F238E27FC236}">
                <a16:creationId xmlns:a16="http://schemas.microsoft.com/office/drawing/2014/main" id="{07D8B36D-DF06-5DDA-DC16-27CA1DD3E121}"/>
              </a:ext>
            </a:extLst>
          </p:cNvPr>
          <p:cNvSpPr txBox="1"/>
          <p:nvPr/>
        </p:nvSpPr>
        <p:spPr>
          <a:xfrm>
            <a:off x="495300" y="871537"/>
            <a:ext cx="11201400"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i="0" u="none" strike="noStrike" cap="none" dirty="0">
                <a:solidFill>
                  <a:srgbClr val="003366"/>
                </a:solidFill>
                <a:latin typeface="Merriweather"/>
                <a:ea typeface="Merriweather"/>
                <a:cs typeface="Merriweather"/>
                <a:sym typeface="Merriweather"/>
              </a:rPr>
              <a:t>Section 4: Questions, ideas, proposals</a:t>
            </a:r>
            <a:endParaRPr sz="1050" dirty="0"/>
          </a:p>
        </p:txBody>
      </p:sp>
      <p:sp>
        <p:nvSpPr>
          <p:cNvPr id="2" name="TextBox 1">
            <a:extLst>
              <a:ext uri="{FF2B5EF4-FFF2-40B4-BE49-F238E27FC236}">
                <a16:creationId xmlns:a16="http://schemas.microsoft.com/office/drawing/2014/main" id="{8E070136-0A79-2FC6-FA87-889590D96341}"/>
              </a:ext>
            </a:extLst>
          </p:cNvPr>
          <p:cNvSpPr txBox="1"/>
          <p:nvPr/>
        </p:nvSpPr>
        <p:spPr>
          <a:xfrm>
            <a:off x="904183" y="1930968"/>
            <a:ext cx="10650972" cy="4616648"/>
          </a:xfrm>
          <a:prstGeom prst="rect">
            <a:avLst/>
          </a:prstGeom>
          <a:noFill/>
        </p:spPr>
        <p:txBody>
          <a:bodyPr wrap="square" rtlCol="0">
            <a:spAutoFit/>
          </a:bodyPr>
          <a:lstStyle/>
          <a:p>
            <a:pPr marL="285750" indent="-285750">
              <a:buFont typeface="Arial" panose="020B0604020202020204" pitchFamily="34" charset="0"/>
              <a:buChar char="•"/>
            </a:pPr>
            <a:r>
              <a:rPr lang="en-US" sz="2000" dirty="0"/>
              <a:t>What do we want to accomplish with this linking of groups of retired academics across nations and beyond?</a:t>
            </a:r>
          </a:p>
          <a:p>
            <a:endParaRPr lang="en-US" sz="2000" dirty="0"/>
          </a:p>
          <a:p>
            <a:pPr marL="285750" indent="-285750">
              <a:buFont typeface="Arial" panose="020B0604020202020204" pitchFamily="34" charset="0"/>
              <a:buChar char="•"/>
            </a:pPr>
            <a:r>
              <a:rPr lang="en-US" sz="2000" dirty="0"/>
              <a:t>What is the relationship among some of the key groups</a:t>
            </a:r>
          </a:p>
          <a:p>
            <a:pPr lvl="3"/>
            <a:r>
              <a:rPr lang="en-US" sz="2000" dirty="0"/>
              <a:t>        </a:t>
            </a:r>
          </a:p>
          <a:p>
            <a:pPr lvl="1"/>
            <a:r>
              <a:rPr lang="en-US" sz="2000" dirty="0"/>
              <a:t>       	Professors Emeriti Network        </a:t>
            </a:r>
          </a:p>
          <a:p>
            <a:r>
              <a:rPr lang="en-US" sz="2000" dirty="0"/>
              <a:t>	EAPE        </a:t>
            </a:r>
          </a:p>
          <a:p>
            <a:r>
              <a:rPr lang="en-US" sz="2000" dirty="0"/>
              <a:t>	AROHE</a:t>
            </a:r>
          </a:p>
          <a:p>
            <a:r>
              <a:rPr lang="en-US" sz="2000" dirty="0"/>
              <a:t>        	CURAC</a:t>
            </a:r>
          </a:p>
          <a:p>
            <a:r>
              <a:rPr lang="en-US" sz="2000" dirty="0"/>
              <a:t>        	Retired Professors Associations Network </a:t>
            </a:r>
            <a:r>
              <a:rPr lang="en-US" dirty="0"/>
              <a:t>(https://eregion.eu/retired-professors-associations-network/)</a:t>
            </a:r>
            <a:endParaRPr lang="en-US" sz="2000" dirty="0"/>
          </a:p>
          <a:p>
            <a:r>
              <a:rPr lang="en-US" sz="2000" dirty="0"/>
              <a:t>        </a:t>
            </a:r>
          </a:p>
          <a:p>
            <a:r>
              <a:rPr lang="en-US" sz="2000" dirty="0"/>
              <a:t>	Other organizations – UNESCO, AFU GN, University of the Third Age</a:t>
            </a:r>
          </a:p>
          <a:p>
            <a:r>
              <a:rPr lang="en-US" sz="2000" dirty="0"/>
              <a:t>        	</a:t>
            </a:r>
          </a:p>
          <a:p>
            <a:r>
              <a:rPr lang="en-US" sz="2000" dirty="0"/>
              <a:t>	Individuals (faculty and staff)</a:t>
            </a:r>
          </a:p>
          <a:p>
            <a:pPr lvl="3"/>
            <a:endParaRPr lang="en-US" dirty="0"/>
          </a:p>
        </p:txBody>
      </p:sp>
    </p:spTree>
    <p:extLst>
      <p:ext uri="{BB962C8B-B14F-4D97-AF65-F5344CB8AC3E}">
        <p14:creationId xmlns:p14="http://schemas.microsoft.com/office/powerpoint/2010/main" val="4019969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A20E8F-23B2-714F-D1DF-A6AB0932C4E6}"/>
              </a:ext>
            </a:extLst>
          </p:cNvPr>
          <p:cNvSpPr txBox="1"/>
          <p:nvPr/>
        </p:nvSpPr>
        <p:spPr>
          <a:xfrm>
            <a:off x="1148532" y="2048460"/>
            <a:ext cx="9649730" cy="4093428"/>
          </a:xfrm>
          <a:prstGeom prst="rect">
            <a:avLst/>
          </a:prstGeom>
          <a:noFill/>
        </p:spPr>
        <p:txBody>
          <a:bodyPr wrap="square">
            <a:spAutoFit/>
          </a:bodyPr>
          <a:lstStyle/>
          <a:p>
            <a:pPr marL="285750" indent="-285750">
              <a:buFont typeface="Arial" panose="020B0604020202020204" pitchFamily="34" charset="0"/>
              <a:buChar char="•"/>
            </a:pPr>
            <a:r>
              <a:rPr lang="en-US" sz="2000" dirty="0"/>
              <a:t>Does this Network intend to carry out other activities in addition to sharing website links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What are potential points of conflict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Are all these groups trying to do the same thing with the same categories of retirees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Do we want to be a global group</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How can we complement and support each other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What else is important for us to understand at this point</a:t>
            </a:r>
          </a:p>
        </p:txBody>
      </p:sp>
      <p:sp>
        <p:nvSpPr>
          <p:cNvPr id="4" name="TextBox 3">
            <a:extLst>
              <a:ext uri="{FF2B5EF4-FFF2-40B4-BE49-F238E27FC236}">
                <a16:creationId xmlns:a16="http://schemas.microsoft.com/office/drawing/2014/main" id="{58A5E790-598F-AF1E-4439-653A3433E936}"/>
              </a:ext>
            </a:extLst>
          </p:cNvPr>
          <p:cNvSpPr txBox="1"/>
          <p:nvPr/>
        </p:nvSpPr>
        <p:spPr>
          <a:xfrm>
            <a:off x="3958994" y="710065"/>
            <a:ext cx="4001416" cy="523220"/>
          </a:xfrm>
          <a:prstGeom prst="rect">
            <a:avLst/>
          </a:prstGeom>
          <a:noFill/>
        </p:spPr>
        <p:txBody>
          <a:bodyPr wrap="none" rtlCol="0">
            <a:spAutoFit/>
          </a:bodyPr>
          <a:lstStyle/>
          <a:p>
            <a:r>
              <a:rPr lang="en-US" sz="2800" b="1" u="sng" dirty="0"/>
              <a:t>Questions (continued)</a:t>
            </a:r>
          </a:p>
        </p:txBody>
      </p:sp>
    </p:spTree>
    <p:extLst>
      <p:ext uri="{BB962C8B-B14F-4D97-AF65-F5344CB8AC3E}">
        <p14:creationId xmlns:p14="http://schemas.microsoft.com/office/powerpoint/2010/main" val="4194991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2"/>
        <p:cNvGrpSpPr/>
        <p:nvPr/>
      </p:nvGrpSpPr>
      <p:grpSpPr>
        <a:xfrm>
          <a:off x="0" y="0"/>
          <a:ext cx="0" cy="0"/>
          <a:chOff x="0" y="0"/>
          <a:chExt cx="0" cy="0"/>
        </a:xfrm>
      </p:grpSpPr>
      <p:pic>
        <p:nvPicPr>
          <p:cNvPr id="263" name="Google Shape;263;p24" descr="image.png"/>
          <p:cNvPicPr preferRelativeResize="0"/>
          <p:nvPr/>
        </p:nvPicPr>
        <p:blipFill rotWithShape="1">
          <a:blip r:embed="rId3">
            <a:alphaModFix/>
          </a:blip>
          <a:srcRect/>
          <a:stretch/>
        </p:blipFill>
        <p:spPr>
          <a:xfrm>
            <a:off x="56192" y="5108"/>
            <a:ext cx="12192000" cy="6858000"/>
          </a:xfrm>
          <a:prstGeom prst="rect">
            <a:avLst/>
          </a:prstGeom>
          <a:noFill/>
          <a:ln>
            <a:noFill/>
          </a:ln>
        </p:spPr>
      </p:pic>
      <p:pic>
        <p:nvPicPr>
          <p:cNvPr id="264" name="Google Shape;264;p24" descr="image.png"/>
          <p:cNvPicPr preferRelativeResize="0"/>
          <p:nvPr/>
        </p:nvPicPr>
        <p:blipFill rotWithShape="1">
          <a:blip r:embed="rId4">
            <a:alphaModFix/>
          </a:blip>
          <a:srcRect/>
          <a:stretch/>
        </p:blipFill>
        <p:spPr>
          <a:xfrm>
            <a:off x="993367" y="5248216"/>
            <a:ext cx="10668000" cy="1392195"/>
          </a:xfrm>
          <a:prstGeom prst="rect">
            <a:avLst/>
          </a:prstGeom>
          <a:noFill/>
          <a:ln>
            <a:noFill/>
          </a:ln>
        </p:spPr>
      </p:pic>
      <p:sp>
        <p:nvSpPr>
          <p:cNvPr id="265" name="Google Shape;265;p24"/>
          <p:cNvSpPr/>
          <p:nvPr/>
        </p:nvSpPr>
        <p:spPr>
          <a:xfrm>
            <a:off x="0" y="0"/>
            <a:ext cx="12192000" cy="114300"/>
          </a:xfrm>
          <a:prstGeom prst="rect">
            <a:avLst/>
          </a:prstGeom>
          <a:solidFill>
            <a:srgbClr val="00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66" name="Google Shape;266;p24"/>
          <p:cNvSpPr txBox="1"/>
          <p:nvPr/>
        </p:nvSpPr>
        <p:spPr>
          <a:xfrm>
            <a:off x="495300" y="871537"/>
            <a:ext cx="11201400"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b="1" i="0" u="none" strike="noStrike" cap="none" dirty="0">
                <a:solidFill>
                  <a:srgbClr val="003366"/>
                </a:solidFill>
                <a:latin typeface="Merriweather"/>
                <a:ea typeface="Merriweather"/>
                <a:cs typeface="Merriweather"/>
                <a:sym typeface="Merriweather"/>
              </a:rPr>
              <a:t>Section 5: Summary and next steps</a:t>
            </a:r>
            <a:endParaRPr sz="1050" dirty="0"/>
          </a:p>
        </p:txBody>
      </p:sp>
      <p:sp>
        <p:nvSpPr>
          <p:cNvPr id="267" name="Google Shape;267;p24"/>
          <p:cNvSpPr txBox="1"/>
          <p:nvPr/>
        </p:nvSpPr>
        <p:spPr>
          <a:xfrm>
            <a:off x="680266" y="1887678"/>
            <a:ext cx="10668000" cy="40005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2100" b="0" i="0" u="none" strike="noStrike" cap="none" dirty="0">
                <a:solidFill>
                  <a:srgbClr val="444444"/>
                </a:solidFill>
                <a:latin typeface="Lato"/>
                <a:ea typeface="Lato"/>
                <a:cs typeface="Lato"/>
                <a:sym typeface="Lato"/>
              </a:rPr>
              <a:t>What do we want to accomplish together?</a:t>
            </a:r>
            <a:endParaRPr dirty="0"/>
          </a:p>
        </p:txBody>
      </p:sp>
      <p:sp>
        <p:nvSpPr>
          <p:cNvPr id="268" name="Google Shape;268;p24"/>
          <p:cNvSpPr txBox="1"/>
          <p:nvPr/>
        </p:nvSpPr>
        <p:spPr>
          <a:xfrm>
            <a:off x="968464" y="2525077"/>
            <a:ext cx="10255072" cy="2769989"/>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2400" b="1" i="0" u="none" strike="noStrike" cap="none" dirty="0">
                <a:solidFill>
                  <a:srgbClr val="FF0000"/>
                </a:solidFill>
                <a:latin typeface="Lato"/>
                <a:ea typeface="Lato"/>
                <a:cs typeface="Lato"/>
                <a:sym typeface="Lato"/>
              </a:rPr>
              <a:t>Proposed Next Step: </a:t>
            </a:r>
          </a:p>
          <a:p>
            <a:pPr marL="342900" marR="0" lvl="0" indent="-342900" rtl="0">
              <a:lnSpc>
                <a:spcPct val="150000"/>
              </a:lnSpc>
              <a:spcBef>
                <a:spcPts val="0"/>
              </a:spcBef>
              <a:spcAft>
                <a:spcPts val="0"/>
              </a:spcAft>
              <a:buFontTx/>
              <a:buChar char="-"/>
            </a:pPr>
            <a:r>
              <a:rPr lang="en-US" sz="2400" b="1" i="0" u="none" strike="noStrike" cap="none" dirty="0">
                <a:solidFill>
                  <a:srgbClr val="003366"/>
                </a:solidFill>
                <a:latin typeface="Lato"/>
                <a:ea typeface="Lato"/>
                <a:cs typeface="Lato"/>
                <a:sym typeface="Lato"/>
              </a:rPr>
              <a:t>Form a small global action group (3-5 people)</a:t>
            </a:r>
          </a:p>
          <a:p>
            <a:pPr marL="342900" marR="0" lvl="0" indent="-342900" rtl="0">
              <a:lnSpc>
                <a:spcPct val="150000"/>
              </a:lnSpc>
              <a:spcBef>
                <a:spcPts val="0"/>
              </a:spcBef>
              <a:spcAft>
                <a:spcPts val="0"/>
              </a:spcAft>
              <a:buFontTx/>
              <a:buChar char="-"/>
            </a:pPr>
            <a:r>
              <a:rPr lang="en-US" sz="2400" b="1" dirty="0">
                <a:solidFill>
                  <a:srgbClr val="003366"/>
                </a:solidFill>
                <a:latin typeface="Lato"/>
                <a:ea typeface="Lato"/>
                <a:cs typeface="Lato"/>
                <a:sym typeface="Lato"/>
              </a:rPr>
              <a:t>Review today’s discussion</a:t>
            </a:r>
          </a:p>
          <a:p>
            <a:pPr marL="342900" marR="0" lvl="0" indent="-342900" rtl="0">
              <a:lnSpc>
                <a:spcPct val="150000"/>
              </a:lnSpc>
              <a:spcBef>
                <a:spcPts val="0"/>
              </a:spcBef>
              <a:spcAft>
                <a:spcPts val="0"/>
              </a:spcAft>
              <a:buFontTx/>
              <a:buChar char="-"/>
            </a:pPr>
            <a:r>
              <a:rPr lang="en-US" sz="2400" b="1" dirty="0">
                <a:solidFill>
                  <a:srgbClr val="003366"/>
                </a:solidFill>
                <a:latin typeface="Lato"/>
                <a:ea typeface="Lato"/>
                <a:cs typeface="Lato"/>
                <a:sym typeface="Lato"/>
              </a:rPr>
              <a:t>Formulate a path forward including purpose and organizational structure</a:t>
            </a:r>
            <a:endParaRPr lang="en-US" sz="2400" b="1" i="0" u="none" strike="noStrike" cap="none" dirty="0">
              <a:solidFill>
                <a:srgbClr val="003366"/>
              </a:solidFill>
              <a:latin typeface="Lato"/>
              <a:ea typeface="Lato"/>
              <a:cs typeface="Lato"/>
              <a:sym typeface="Lato"/>
            </a:endParaRPr>
          </a:p>
          <a:p>
            <a:pPr marL="342900" lvl="3" indent="-342900">
              <a:lnSpc>
                <a:spcPct val="150000"/>
              </a:lnSpc>
              <a:buFontTx/>
              <a:buChar char="-"/>
            </a:pPr>
            <a:endParaRPr sz="2400" dirty="0"/>
          </a:p>
        </p:txBody>
      </p:sp>
      <p:sp>
        <p:nvSpPr>
          <p:cNvPr id="269" name="Google Shape;269;p24"/>
          <p:cNvSpPr txBox="1"/>
          <p:nvPr/>
        </p:nvSpPr>
        <p:spPr>
          <a:xfrm>
            <a:off x="1102133" y="5892059"/>
            <a:ext cx="9906000" cy="346249"/>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500" b="1" i="0" u="none" strike="noStrike" cap="none" dirty="0">
                <a:solidFill>
                  <a:srgbClr val="444444"/>
                </a:solidFill>
                <a:latin typeface="Lato"/>
                <a:ea typeface="Lato"/>
                <a:cs typeface="Lato"/>
                <a:sym typeface="Lato"/>
              </a:rPr>
              <a:t>Eric Hockert:</a:t>
            </a:r>
            <a:r>
              <a:rPr lang="en-US" sz="1500" b="0" i="0" u="none" strike="noStrike" cap="none" dirty="0">
                <a:solidFill>
                  <a:srgbClr val="444444"/>
                </a:solidFill>
                <a:latin typeface="Lato"/>
                <a:ea typeface="Lato"/>
                <a:cs typeface="Lato"/>
                <a:sym typeface="Lato"/>
              </a:rPr>
              <a:t> ehockert@alumni.umn.edu</a:t>
            </a:r>
            <a:endParaRPr dirty="0"/>
          </a:p>
        </p:txBody>
      </p:sp>
      <p:sp>
        <p:nvSpPr>
          <p:cNvPr id="270" name="Google Shape;270;p24"/>
          <p:cNvSpPr txBox="1"/>
          <p:nvPr/>
        </p:nvSpPr>
        <p:spPr>
          <a:xfrm>
            <a:off x="927597" y="5487635"/>
            <a:ext cx="9906000" cy="28575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500" b="1" i="0" u="none" strike="noStrike" cap="none">
                <a:solidFill>
                  <a:srgbClr val="444444"/>
                </a:solidFill>
                <a:latin typeface="Lato"/>
                <a:ea typeface="Lato"/>
                <a:cs typeface="Lato"/>
                <a:sym typeface="Lato"/>
              </a:rPr>
              <a:t>Walter Archer:</a:t>
            </a:r>
            <a:r>
              <a:rPr lang="en-US" sz="1500" b="0" i="0" u="none" strike="noStrike" cap="none">
                <a:solidFill>
                  <a:srgbClr val="444444"/>
                </a:solidFill>
                <a:latin typeface="Lato"/>
                <a:ea typeface="Lato"/>
                <a:cs typeface="Lato"/>
                <a:sym typeface="Lato"/>
              </a:rPr>
              <a:t> warcher@ualberta.ca</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4" descr="image.pn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22" name="Google Shape;222;p24"/>
          <p:cNvSpPr txBox="1"/>
          <p:nvPr/>
        </p:nvSpPr>
        <p:spPr>
          <a:xfrm>
            <a:off x="3060620" y="2165002"/>
            <a:ext cx="6070758" cy="9233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000" b="1" i="0" u="none" strike="noStrike" cap="none" dirty="0">
                <a:solidFill>
                  <a:srgbClr val="F3F0DF"/>
                </a:solidFill>
                <a:latin typeface="Merriweather"/>
                <a:ea typeface="Merriweather"/>
                <a:cs typeface="Merriweather"/>
                <a:sym typeface="Merriweather"/>
              </a:rPr>
              <a:t>Discussion</a:t>
            </a:r>
            <a:endParaRPr dirty="0"/>
          </a:p>
        </p:txBody>
      </p:sp>
      <p:sp>
        <p:nvSpPr>
          <p:cNvPr id="223" name="Google Shape;223;p24"/>
          <p:cNvSpPr txBox="1"/>
          <p:nvPr/>
        </p:nvSpPr>
        <p:spPr>
          <a:xfrm>
            <a:off x="3205162" y="3355627"/>
            <a:ext cx="5781675" cy="365670"/>
          </a:xfrm>
          <a:prstGeom prst="rect">
            <a:avLst/>
          </a:prstGeom>
          <a:noFill/>
          <a:ln>
            <a:noFill/>
          </a:ln>
        </p:spPr>
        <p:txBody>
          <a:bodyPr spcFirstLastPara="1" wrap="square" lIns="0" tIns="0" rIns="0" bIns="0" anchor="t" anchorCtr="0">
            <a:spAutoFit/>
          </a:bodyPr>
          <a:lstStyle/>
          <a:p>
            <a:pPr marL="0" marR="0" lvl="0" indent="0" algn="ctr" rtl="0">
              <a:lnSpc>
                <a:spcPct val="159944"/>
              </a:lnSpc>
              <a:spcBef>
                <a:spcPts val="0"/>
              </a:spcBef>
              <a:spcAft>
                <a:spcPts val="0"/>
              </a:spcAft>
              <a:buNone/>
            </a:pPr>
            <a:r>
              <a:rPr lang="en-US" sz="1800" b="0" i="0" u="none" strike="noStrike" cap="none">
                <a:solidFill>
                  <a:srgbClr val="11CAA0"/>
                </a:solidFill>
                <a:latin typeface="DM Sans"/>
                <a:ea typeface="DM Sans"/>
                <a:cs typeface="DM Sans"/>
                <a:sym typeface="DM Sans"/>
              </a:rPr>
              <a:t>Let's discuss the path forward for our retiree networks.</a:t>
            </a:r>
            <a:endParaRPr/>
          </a:p>
        </p:txBody>
      </p:sp>
      <p:sp>
        <p:nvSpPr>
          <p:cNvPr id="224" name="Google Shape;224;p24"/>
          <p:cNvSpPr txBox="1"/>
          <p:nvPr/>
        </p:nvSpPr>
        <p:spPr>
          <a:xfrm>
            <a:off x="3205162" y="4197548"/>
            <a:ext cx="5781675" cy="1428083"/>
          </a:xfrm>
          <a:prstGeom prst="rect">
            <a:avLst/>
          </a:prstGeom>
          <a:noFill/>
          <a:ln>
            <a:noFill/>
          </a:ln>
        </p:spPr>
        <p:txBody>
          <a:bodyPr spcFirstLastPara="1" wrap="square" lIns="0" tIns="0" rIns="0" bIns="0" anchor="t" anchorCtr="0">
            <a:spAutoFit/>
          </a:bodyPr>
          <a:lstStyle/>
          <a:p>
            <a:pPr lvl="0" algn="ctr">
              <a:lnSpc>
                <a:spcPct val="160000"/>
              </a:lnSpc>
            </a:pPr>
            <a:r>
              <a:rPr lang="en-US" sz="1500" dirty="0">
                <a:solidFill>
                  <a:schemeClr val="bg1"/>
                </a:solidFill>
                <a:latin typeface="DM Sans"/>
                <a:ea typeface="DM Sans"/>
                <a:cs typeface="DM Sans"/>
                <a:sym typeface="DM Sans"/>
              </a:rPr>
              <a:t>https://eregion.eu/professors-emeriti-network-2025/</a:t>
            </a:r>
          </a:p>
          <a:p>
            <a:pPr marL="0" marR="0" lvl="0" indent="0" algn="ctr" rtl="0">
              <a:lnSpc>
                <a:spcPct val="160000"/>
              </a:lnSpc>
              <a:spcBef>
                <a:spcPts val="0"/>
              </a:spcBef>
              <a:spcAft>
                <a:spcPts val="0"/>
              </a:spcAft>
              <a:buNone/>
            </a:pPr>
            <a:r>
              <a:rPr lang="en-US" sz="1500" b="0" i="0" strike="noStrike" cap="none" dirty="0">
                <a:solidFill>
                  <a:schemeClr val="bg1"/>
                </a:solidFill>
                <a:latin typeface="DM Sans"/>
                <a:ea typeface="DM Sans"/>
                <a:cs typeface="DM Sans"/>
                <a:sym typeface="DM Sans"/>
              </a:rPr>
              <a:t>www.arohe.org | www.curac.ca | www.eape.org</a:t>
            </a:r>
          </a:p>
          <a:p>
            <a:pPr lvl="0" algn="ctr">
              <a:lnSpc>
                <a:spcPct val="160000"/>
              </a:lnSpc>
            </a:pPr>
            <a:r>
              <a:rPr lang="en-US" dirty="0">
                <a:solidFill>
                  <a:schemeClr val="bg1"/>
                </a:solidFill>
              </a:rPr>
              <a:t>https://eregion.eu/retired-professors-associations-network</a:t>
            </a:r>
          </a:p>
          <a:p>
            <a:pPr lvl="0" algn="ctr">
              <a:lnSpc>
                <a:spcPct val="160000"/>
              </a:lnSpc>
            </a:pPr>
            <a:r>
              <a:rPr lang="en-US" dirty="0"/>
              <a:t>/</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4"/>
        <p:cNvGrpSpPr/>
        <p:nvPr/>
      </p:nvGrpSpPr>
      <p:grpSpPr>
        <a:xfrm>
          <a:off x="0" y="0"/>
          <a:ext cx="0" cy="0"/>
          <a:chOff x="0" y="0"/>
          <a:chExt cx="0" cy="0"/>
        </a:xfrm>
      </p:grpSpPr>
      <p:pic>
        <p:nvPicPr>
          <p:cNvPr id="95" name="Google Shape;95;p14" descr="image.png"/>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6" name="Google Shape;96;p14"/>
          <p:cNvSpPr/>
          <p:nvPr/>
        </p:nvSpPr>
        <p:spPr>
          <a:xfrm>
            <a:off x="0" y="0"/>
            <a:ext cx="12192000" cy="114300"/>
          </a:xfrm>
          <a:prstGeom prst="rect">
            <a:avLst/>
          </a:prstGeom>
          <a:solidFill>
            <a:srgbClr val="00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97" name="Google Shape;97;p14" descr="image.png"/>
          <p:cNvPicPr preferRelativeResize="0"/>
          <p:nvPr/>
        </p:nvPicPr>
        <p:blipFill rotWithShape="1">
          <a:blip r:embed="rId4">
            <a:alphaModFix/>
          </a:blip>
          <a:srcRect/>
          <a:stretch/>
        </p:blipFill>
        <p:spPr>
          <a:xfrm>
            <a:off x="762000" y="2000250"/>
            <a:ext cx="10668000" cy="952500"/>
          </a:xfrm>
          <a:prstGeom prst="rect">
            <a:avLst/>
          </a:prstGeom>
          <a:noFill/>
          <a:ln>
            <a:noFill/>
          </a:ln>
        </p:spPr>
      </p:pic>
      <p:sp>
        <p:nvSpPr>
          <p:cNvPr id="98" name="Google Shape;98;p14"/>
          <p:cNvSpPr txBox="1"/>
          <p:nvPr/>
        </p:nvSpPr>
        <p:spPr>
          <a:xfrm>
            <a:off x="495300" y="3238500"/>
            <a:ext cx="11201400" cy="66675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200" b="1" i="0" u="none" strike="noStrike" cap="none">
                <a:solidFill>
                  <a:srgbClr val="003366"/>
                </a:solidFill>
                <a:latin typeface="Merriweather"/>
                <a:ea typeface="Merriweather"/>
                <a:cs typeface="Merriweather"/>
                <a:sym typeface="Merriweather"/>
              </a:rPr>
              <a:t>Section 1: The Story of Our Roots</a:t>
            </a:r>
            <a:endParaRPr/>
          </a:p>
        </p:txBody>
      </p:sp>
      <p:sp>
        <p:nvSpPr>
          <p:cNvPr id="99" name="Google Shape;99;p14"/>
          <p:cNvSpPr txBox="1"/>
          <p:nvPr/>
        </p:nvSpPr>
        <p:spPr>
          <a:xfrm>
            <a:off x="2286000" y="4095750"/>
            <a:ext cx="7620000" cy="6858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800" b="0" i="0" u="none" strike="noStrike" cap="none">
                <a:solidFill>
                  <a:srgbClr val="444444"/>
                </a:solidFill>
                <a:latin typeface="Lato"/>
                <a:ea typeface="Lato"/>
                <a:cs typeface="Lato"/>
                <a:sym typeface="Lato"/>
              </a:rPr>
              <a:t>How local associations evolved into national and international networks to serve the interests of faculty emeriti.</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3"/>
        <p:cNvGrpSpPr/>
        <p:nvPr/>
      </p:nvGrpSpPr>
      <p:grpSpPr>
        <a:xfrm>
          <a:off x="0" y="0"/>
          <a:ext cx="0" cy="0"/>
          <a:chOff x="0" y="0"/>
          <a:chExt cx="0" cy="0"/>
        </a:xfrm>
      </p:grpSpPr>
      <p:pic>
        <p:nvPicPr>
          <p:cNvPr id="104" name="Google Shape;104;p15" descr="image.png"/>
          <p:cNvPicPr preferRelativeResize="0"/>
          <p:nvPr/>
        </p:nvPicPr>
        <p:blipFill rotWithShape="1">
          <a:blip r:embed="rId3">
            <a:alphaModFix/>
          </a:blip>
          <a:srcRect/>
          <a:stretch/>
        </p:blipFill>
        <p:spPr>
          <a:xfrm>
            <a:off x="0" y="-66409"/>
            <a:ext cx="12192000" cy="6858000"/>
          </a:xfrm>
          <a:prstGeom prst="rect">
            <a:avLst/>
          </a:prstGeom>
          <a:noFill/>
          <a:ln>
            <a:noFill/>
          </a:ln>
        </p:spPr>
      </p:pic>
      <p:pic>
        <p:nvPicPr>
          <p:cNvPr id="105" name="Google Shape;105;p15" descr="image.png"/>
          <p:cNvPicPr preferRelativeResize="0"/>
          <p:nvPr/>
        </p:nvPicPr>
        <p:blipFill rotWithShape="1">
          <a:blip r:embed="rId4">
            <a:alphaModFix/>
          </a:blip>
          <a:srcRect/>
          <a:stretch/>
        </p:blipFill>
        <p:spPr>
          <a:xfrm>
            <a:off x="6381750" y="2052637"/>
            <a:ext cx="5048250" cy="3810000"/>
          </a:xfrm>
          <a:prstGeom prst="rect">
            <a:avLst/>
          </a:prstGeom>
          <a:noFill/>
          <a:ln>
            <a:noFill/>
          </a:ln>
        </p:spPr>
      </p:pic>
      <p:sp>
        <p:nvSpPr>
          <p:cNvPr id="106" name="Google Shape;106;p15"/>
          <p:cNvSpPr/>
          <p:nvPr/>
        </p:nvSpPr>
        <p:spPr>
          <a:xfrm>
            <a:off x="0" y="0"/>
            <a:ext cx="12192000" cy="114300"/>
          </a:xfrm>
          <a:prstGeom prst="rect">
            <a:avLst/>
          </a:prstGeom>
          <a:solidFill>
            <a:srgbClr val="00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07" name="Google Shape;107;p15"/>
          <p:cNvSpPr txBox="1"/>
          <p:nvPr/>
        </p:nvSpPr>
        <p:spPr>
          <a:xfrm>
            <a:off x="762000" y="2052637"/>
            <a:ext cx="5300662" cy="2190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4" b="1" i="0" u="none" strike="noStrike" cap="none">
                <a:solidFill>
                  <a:srgbClr val="003366"/>
                </a:solidFill>
                <a:latin typeface="Merriweather"/>
                <a:ea typeface="Merriweather"/>
                <a:cs typeface="Merriweather"/>
                <a:sym typeface="Merriweather"/>
              </a:rPr>
              <a:t>Founding &amp; Growth</a:t>
            </a:r>
            <a:endParaRPr/>
          </a:p>
        </p:txBody>
      </p:sp>
      <p:sp>
        <p:nvSpPr>
          <p:cNvPr id="109" name="Google Shape;109;p15"/>
          <p:cNvSpPr txBox="1"/>
          <p:nvPr/>
        </p:nvSpPr>
        <p:spPr>
          <a:xfrm>
            <a:off x="1143000" y="2424112"/>
            <a:ext cx="4667250"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500" b="0" i="0" u="none" strike="noStrike" cap="none">
                <a:solidFill>
                  <a:srgbClr val="444444"/>
                </a:solidFill>
                <a:latin typeface="Lato"/>
                <a:ea typeface="Lato"/>
                <a:cs typeface="Lato"/>
                <a:sym typeface="Lato"/>
              </a:rPr>
              <a:t>Established as a local organization before national federations took shape.</a:t>
            </a:r>
            <a:endParaRPr/>
          </a:p>
        </p:txBody>
      </p:sp>
      <p:sp>
        <p:nvSpPr>
          <p:cNvPr id="110" name="Google Shape;110;p15"/>
          <p:cNvSpPr txBox="1"/>
          <p:nvPr/>
        </p:nvSpPr>
        <p:spPr>
          <a:xfrm>
            <a:off x="1143000" y="3186112"/>
            <a:ext cx="4667250"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500" b="0" i="0" u="none" strike="noStrike" cap="none">
                <a:solidFill>
                  <a:srgbClr val="444444"/>
                </a:solidFill>
                <a:latin typeface="Lato"/>
                <a:ea typeface="Lato"/>
                <a:cs typeface="Lato"/>
                <a:sym typeface="Lato"/>
              </a:rPr>
              <a:t>Founding principles centered on institutional memory and retiree welfare.</a:t>
            </a:r>
            <a:endParaRPr/>
          </a:p>
        </p:txBody>
      </p:sp>
      <p:sp>
        <p:nvSpPr>
          <p:cNvPr id="111" name="Google Shape;111;p15"/>
          <p:cNvSpPr txBox="1"/>
          <p:nvPr/>
        </p:nvSpPr>
        <p:spPr>
          <a:xfrm>
            <a:off x="1143000" y="3948112"/>
            <a:ext cx="4667250" cy="138499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500" b="0" i="0" u="none" strike="noStrike" cap="none" dirty="0">
                <a:solidFill>
                  <a:srgbClr val="444444"/>
                </a:solidFill>
                <a:latin typeface="Lato"/>
                <a:ea typeface="Lato"/>
                <a:cs typeface="Lato"/>
                <a:sym typeface="Lato"/>
              </a:rPr>
              <a:t>Current Status: A vibrant community of retired faculty and staff driving local </a:t>
            </a:r>
            <a:r>
              <a:rPr lang="en-US" sz="1500" dirty="0">
                <a:solidFill>
                  <a:srgbClr val="444444"/>
                </a:solidFill>
                <a:latin typeface="Lato"/>
                <a:ea typeface="Lato"/>
                <a:cs typeface="Lato"/>
                <a:sym typeface="Lato"/>
              </a:rPr>
              <a:t>social community, service to the university and beyond, and continued learnings about our world</a:t>
            </a:r>
            <a:r>
              <a:rPr lang="en-US" sz="1500" b="0" i="0" u="none" strike="noStrike" cap="none" dirty="0">
                <a:solidFill>
                  <a:srgbClr val="444444"/>
                </a:solidFill>
                <a:latin typeface="Lato"/>
                <a:ea typeface="Lato"/>
                <a:cs typeface="Lato"/>
                <a:sym typeface="Lato"/>
              </a:rPr>
              <a:t>.</a:t>
            </a:r>
            <a:endParaRPr dirty="0"/>
          </a:p>
        </p:txBody>
      </p:sp>
      <p:pic>
        <p:nvPicPr>
          <p:cNvPr id="112" name="Google Shape;112;p15" descr="image.png"/>
          <p:cNvPicPr preferRelativeResize="0"/>
          <p:nvPr/>
        </p:nvPicPr>
        <p:blipFill rotWithShape="1">
          <a:blip r:embed="rId5">
            <a:alphaModFix/>
          </a:blip>
          <a:srcRect/>
          <a:stretch/>
        </p:blipFill>
        <p:spPr>
          <a:xfrm>
            <a:off x="762000" y="2462212"/>
            <a:ext cx="228600" cy="247650"/>
          </a:xfrm>
          <a:prstGeom prst="rect">
            <a:avLst/>
          </a:prstGeom>
          <a:noFill/>
          <a:ln>
            <a:noFill/>
          </a:ln>
        </p:spPr>
      </p:pic>
      <p:pic>
        <p:nvPicPr>
          <p:cNvPr id="113" name="Google Shape;113;p15" descr="image.png"/>
          <p:cNvPicPr preferRelativeResize="0"/>
          <p:nvPr/>
        </p:nvPicPr>
        <p:blipFill rotWithShape="1">
          <a:blip r:embed="rId6">
            <a:alphaModFix/>
          </a:blip>
          <a:srcRect/>
          <a:stretch/>
        </p:blipFill>
        <p:spPr>
          <a:xfrm>
            <a:off x="762000" y="3224212"/>
            <a:ext cx="285750" cy="247650"/>
          </a:xfrm>
          <a:prstGeom prst="rect">
            <a:avLst/>
          </a:prstGeom>
          <a:noFill/>
          <a:ln>
            <a:noFill/>
          </a:ln>
        </p:spPr>
      </p:pic>
      <p:pic>
        <p:nvPicPr>
          <p:cNvPr id="114" name="Google Shape;114;p15" descr="image.png"/>
          <p:cNvPicPr preferRelativeResize="0"/>
          <p:nvPr/>
        </p:nvPicPr>
        <p:blipFill rotWithShape="1">
          <a:blip r:embed="rId7">
            <a:alphaModFix/>
          </a:blip>
          <a:srcRect/>
          <a:stretch/>
        </p:blipFill>
        <p:spPr>
          <a:xfrm>
            <a:off x="762000" y="3986212"/>
            <a:ext cx="200025" cy="247650"/>
          </a:xfrm>
          <a:prstGeom prst="rect">
            <a:avLst/>
          </a:prstGeom>
          <a:noFill/>
          <a:ln>
            <a:noFill/>
          </a:ln>
        </p:spPr>
      </p:pic>
      <p:sp>
        <p:nvSpPr>
          <p:cNvPr id="115" name="Google Shape;115;p15"/>
          <p:cNvSpPr txBox="1"/>
          <p:nvPr/>
        </p:nvSpPr>
        <p:spPr>
          <a:xfrm>
            <a:off x="762000" y="685800"/>
            <a:ext cx="11201400" cy="5143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150" b="1" i="0" u="none" strike="noStrike" cap="none">
                <a:solidFill>
                  <a:srgbClr val="003366"/>
                </a:solidFill>
                <a:latin typeface="Merriweather"/>
                <a:ea typeface="Merriweather"/>
                <a:cs typeface="Merriweather"/>
                <a:sym typeface="Merriweather"/>
              </a:rPr>
              <a:t>University of Minnesota (UMRA)</a:t>
            </a:r>
            <a:endParaRPr/>
          </a:p>
        </p:txBody>
      </p:sp>
      <p:sp>
        <p:nvSpPr>
          <p:cNvPr id="116" name="Google Shape;116;p15"/>
          <p:cNvSpPr/>
          <p:nvPr/>
        </p:nvSpPr>
        <p:spPr>
          <a:xfrm>
            <a:off x="762000" y="1323975"/>
            <a:ext cx="10668000" cy="19050"/>
          </a:xfrm>
          <a:prstGeom prst="rect">
            <a:avLst/>
          </a:prstGeom>
          <a:solidFill>
            <a:srgbClr val="E6F0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9A22358-CD19-18E8-9DA3-BCD841059578}"/>
              </a:ext>
            </a:extLst>
          </p:cNvPr>
          <p:cNvPicPr>
            <a:picLocks noChangeAspect="1"/>
          </p:cNvPicPr>
          <p:nvPr/>
        </p:nvPicPr>
        <p:blipFill>
          <a:blip r:embed="rId8"/>
          <a:stretch>
            <a:fillRect/>
          </a:stretch>
        </p:blipFill>
        <p:spPr>
          <a:xfrm>
            <a:off x="6215062" y="2271712"/>
            <a:ext cx="5436873" cy="307768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0"/>
        <p:cNvGrpSpPr/>
        <p:nvPr/>
      </p:nvGrpSpPr>
      <p:grpSpPr>
        <a:xfrm>
          <a:off x="0" y="0"/>
          <a:ext cx="0" cy="0"/>
          <a:chOff x="0" y="0"/>
          <a:chExt cx="0" cy="0"/>
        </a:xfrm>
      </p:grpSpPr>
      <p:pic>
        <p:nvPicPr>
          <p:cNvPr id="121" name="Google Shape;121;p16" descr="image.png"/>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22" name="Google Shape;122;p16" descr="image.png"/>
          <p:cNvPicPr preferRelativeResize="0"/>
          <p:nvPr/>
        </p:nvPicPr>
        <p:blipFill rotWithShape="1">
          <a:blip r:embed="rId4">
            <a:alphaModFix/>
          </a:blip>
          <a:srcRect/>
          <a:stretch/>
        </p:blipFill>
        <p:spPr>
          <a:xfrm>
            <a:off x="1381125" y="2052637"/>
            <a:ext cx="3810000" cy="3810000"/>
          </a:xfrm>
          <a:prstGeom prst="rect">
            <a:avLst/>
          </a:prstGeom>
          <a:noFill/>
          <a:ln>
            <a:noFill/>
          </a:ln>
        </p:spPr>
      </p:pic>
      <p:sp>
        <p:nvSpPr>
          <p:cNvPr id="123" name="Google Shape;123;p16"/>
          <p:cNvSpPr/>
          <p:nvPr/>
        </p:nvSpPr>
        <p:spPr>
          <a:xfrm>
            <a:off x="0" y="0"/>
            <a:ext cx="12192000" cy="114300"/>
          </a:xfrm>
          <a:prstGeom prst="rect">
            <a:avLst/>
          </a:prstGeom>
          <a:solidFill>
            <a:srgbClr val="0033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124" name="Google Shape;124;p16" descr="image.png"/>
          <p:cNvPicPr preferRelativeResize="0"/>
          <p:nvPr/>
        </p:nvPicPr>
        <p:blipFill rotWithShape="1">
          <a:blip r:embed="rId5">
            <a:alphaModFix/>
          </a:blip>
          <a:srcRect/>
          <a:stretch/>
        </p:blipFill>
        <p:spPr>
          <a:xfrm>
            <a:off x="1457325" y="2128837"/>
            <a:ext cx="3657600" cy="3657600"/>
          </a:xfrm>
          <a:prstGeom prst="rect">
            <a:avLst/>
          </a:prstGeom>
          <a:noFill/>
          <a:ln>
            <a:noFill/>
          </a:ln>
        </p:spPr>
      </p:pic>
      <p:sp>
        <p:nvSpPr>
          <p:cNvPr id="125" name="Google Shape;125;p16"/>
          <p:cNvSpPr txBox="1"/>
          <p:nvPr/>
        </p:nvSpPr>
        <p:spPr>
          <a:xfrm>
            <a:off x="6381750" y="2895600"/>
            <a:ext cx="5300662" cy="2190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404" b="1" i="0" u="none" strike="noStrike" cap="none">
                <a:solidFill>
                  <a:srgbClr val="003366"/>
                </a:solidFill>
                <a:latin typeface="Merriweather"/>
                <a:ea typeface="Merriweather"/>
                <a:cs typeface="Merriweather"/>
                <a:sym typeface="Merriweather"/>
              </a:rPr>
              <a:t>Empowering Organizations</a:t>
            </a:r>
            <a:endParaRPr/>
          </a:p>
        </p:txBody>
      </p:sp>
      <p:sp>
        <p:nvSpPr>
          <p:cNvPr id="126" name="Google Shape;126;p16"/>
          <p:cNvSpPr txBox="1"/>
          <p:nvPr/>
        </p:nvSpPr>
        <p:spPr>
          <a:xfrm>
            <a:off x="6381750" y="3305175"/>
            <a:ext cx="5048250" cy="571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500" b="0" i="0" u="none" strike="noStrike" cap="none">
                <a:solidFill>
                  <a:srgbClr val="444444"/>
                </a:solidFill>
                <a:latin typeface="Lato"/>
                <a:ea typeface="Lato"/>
                <a:cs typeface="Lato"/>
                <a:sym typeface="Lato"/>
              </a:rPr>
              <a:t>Formed to support campus-based retirement organizations through the exchange of successful practices and research.</a:t>
            </a:r>
            <a:endParaRPr/>
          </a:p>
        </p:txBody>
      </p:sp>
      <p:sp>
        <p:nvSpPr>
          <p:cNvPr id="127" name="Google Shape;127;p16"/>
          <p:cNvSpPr txBox="1"/>
          <p:nvPr/>
        </p:nvSpPr>
        <p:spPr>
          <a:xfrm>
            <a:off x="6762750" y="4067175"/>
            <a:ext cx="4667250" cy="2857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500" b="0" i="0" u="none" strike="noStrike" cap="none">
                <a:solidFill>
                  <a:srgbClr val="444444"/>
                </a:solidFill>
                <a:latin typeface="Lato"/>
                <a:ea typeface="Lato"/>
                <a:cs typeface="Lato"/>
                <a:sym typeface="Lato"/>
              </a:rPr>
              <a:t>Transformative practices for all retirement stages.</a:t>
            </a:r>
            <a:endParaRPr/>
          </a:p>
        </p:txBody>
      </p:sp>
      <p:sp>
        <p:nvSpPr>
          <p:cNvPr id="128" name="Google Shape;128;p16"/>
          <p:cNvSpPr txBox="1"/>
          <p:nvPr/>
        </p:nvSpPr>
        <p:spPr>
          <a:xfrm>
            <a:off x="6762750" y="4543425"/>
            <a:ext cx="4667250" cy="28575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1500" b="0" i="0" u="none" strike="noStrike" cap="none">
                <a:solidFill>
                  <a:srgbClr val="444444"/>
                </a:solidFill>
                <a:latin typeface="Lato"/>
                <a:ea typeface="Lato"/>
                <a:cs typeface="Lato"/>
                <a:sym typeface="Lato"/>
              </a:rPr>
              <a:t>Enhancing retiree engagement and contributions.</a:t>
            </a:r>
            <a:endParaRPr/>
          </a:p>
        </p:txBody>
      </p:sp>
      <p:pic>
        <p:nvPicPr>
          <p:cNvPr id="129" name="Google Shape;129;p16" descr="image.png"/>
          <p:cNvPicPr preferRelativeResize="0"/>
          <p:nvPr/>
        </p:nvPicPr>
        <p:blipFill rotWithShape="1">
          <a:blip r:embed="rId6">
            <a:alphaModFix/>
          </a:blip>
          <a:srcRect/>
          <a:stretch/>
        </p:blipFill>
        <p:spPr>
          <a:xfrm>
            <a:off x="6381750" y="4105275"/>
            <a:ext cx="257175" cy="247650"/>
          </a:xfrm>
          <a:prstGeom prst="rect">
            <a:avLst/>
          </a:prstGeom>
          <a:noFill/>
          <a:ln>
            <a:noFill/>
          </a:ln>
        </p:spPr>
      </p:pic>
      <p:pic>
        <p:nvPicPr>
          <p:cNvPr id="130" name="Google Shape;130;p16" descr="image.png"/>
          <p:cNvPicPr preferRelativeResize="0"/>
          <p:nvPr/>
        </p:nvPicPr>
        <p:blipFill rotWithShape="1">
          <a:blip r:embed="rId7">
            <a:alphaModFix/>
          </a:blip>
          <a:srcRect/>
          <a:stretch/>
        </p:blipFill>
        <p:spPr>
          <a:xfrm>
            <a:off x="6381750" y="4581525"/>
            <a:ext cx="228600" cy="247650"/>
          </a:xfrm>
          <a:prstGeom prst="rect">
            <a:avLst/>
          </a:prstGeom>
          <a:noFill/>
          <a:ln>
            <a:noFill/>
          </a:ln>
        </p:spPr>
      </p:pic>
      <p:sp>
        <p:nvSpPr>
          <p:cNvPr id="131" name="Google Shape;131;p16"/>
          <p:cNvSpPr txBox="1"/>
          <p:nvPr/>
        </p:nvSpPr>
        <p:spPr>
          <a:xfrm>
            <a:off x="762000" y="685800"/>
            <a:ext cx="11201400" cy="51435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150" b="1" i="0" u="none" strike="noStrike" cap="none">
                <a:solidFill>
                  <a:srgbClr val="003366"/>
                </a:solidFill>
                <a:latin typeface="Merriweather"/>
                <a:ea typeface="Merriweather"/>
                <a:cs typeface="Merriweather"/>
                <a:sym typeface="Merriweather"/>
              </a:rPr>
              <a:t>AROHE: A Vision for Higher Ed</a:t>
            </a:r>
            <a:endParaRPr/>
          </a:p>
        </p:txBody>
      </p:sp>
      <p:sp>
        <p:nvSpPr>
          <p:cNvPr id="132" name="Google Shape;132;p16"/>
          <p:cNvSpPr/>
          <p:nvPr/>
        </p:nvSpPr>
        <p:spPr>
          <a:xfrm>
            <a:off x="762000" y="1323975"/>
            <a:ext cx="10668000" cy="19050"/>
          </a:xfrm>
          <a:prstGeom prst="rect">
            <a:avLst/>
          </a:prstGeom>
          <a:solidFill>
            <a:srgbClr val="E6F0F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5" descr="image.png"/>
          <p:cNvPicPr preferRelativeResize="0"/>
          <p:nvPr/>
        </p:nvPicPr>
        <p:blipFill rotWithShape="1">
          <a:blip r:embed="rId3">
            <a:alphaModFix/>
          </a:blip>
          <a:srcRect/>
          <a:stretch/>
        </p:blipFill>
        <p:spPr>
          <a:xfrm>
            <a:off x="5108" y="5108"/>
            <a:ext cx="12192000" cy="6858000"/>
          </a:xfrm>
          <a:prstGeom prst="rect">
            <a:avLst/>
          </a:prstGeom>
          <a:noFill/>
          <a:ln>
            <a:noFill/>
          </a:ln>
        </p:spPr>
      </p:pic>
      <p:pic>
        <p:nvPicPr>
          <p:cNvPr id="100" name="Google Shape;100;p15" descr="image.png"/>
          <p:cNvPicPr preferRelativeResize="0"/>
          <p:nvPr/>
        </p:nvPicPr>
        <p:blipFill rotWithShape="1">
          <a:blip r:embed="rId4">
            <a:alphaModFix/>
          </a:blip>
          <a:srcRect/>
          <a:stretch/>
        </p:blipFill>
        <p:spPr>
          <a:xfrm>
            <a:off x="11277966" y="2930405"/>
            <a:ext cx="495423" cy="1994019"/>
          </a:xfrm>
          <a:prstGeom prst="rect">
            <a:avLst/>
          </a:prstGeom>
          <a:noFill/>
          <a:ln>
            <a:noFill/>
          </a:ln>
        </p:spPr>
      </p:pic>
      <p:sp>
        <p:nvSpPr>
          <p:cNvPr id="101" name="Google Shape;101;p15"/>
          <p:cNvSpPr txBox="1"/>
          <p:nvPr/>
        </p:nvSpPr>
        <p:spPr>
          <a:xfrm>
            <a:off x="762000" y="571500"/>
            <a:ext cx="11401425" cy="571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i="0" u="none" strike="noStrike" cap="none" dirty="0">
                <a:solidFill>
                  <a:srgbClr val="F3F0DF"/>
                </a:solidFill>
                <a:latin typeface="Merriweather"/>
                <a:ea typeface="Merriweather"/>
                <a:cs typeface="Merriweather"/>
                <a:sym typeface="Merriweather"/>
              </a:rPr>
              <a:t>AROHE: The Beginnings</a:t>
            </a:r>
            <a:endParaRPr dirty="0"/>
          </a:p>
        </p:txBody>
      </p:sp>
      <p:sp>
        <p:nvSpPr>
          <p:cNvPr id="102" name="Google Shape;102;p15"/>
          <p:cNvSpPr/>
          <p:nvPr/>
        </p:nvSpPr>
        <p:spPr>
          <a:xfrm>
            <a:off x="571500" y="571500"/>
            <a:ext cx="47625" cy="571500"/>
          </a:xfrm>
          <a:prstGeom prst="rect">
            <a:avLst/>
          </a:prstGeom>
          <a:solidFill>
            <a:srgbClr val="11CA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03" name="Google Shape;103;p15"/>
          <p:cNvSpPr txBox="1"/>
          <p:nvPr/>
        </p:nvSpPr>
        <p:spPr>
          <a:xfrm>
            <a:off x="571500" y="2466975"/>
            <a:ext cx="5286375" cy="914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a:solidFill>
                  <a:srgbClr val="F3F0DF"/>
                </a:solidFill>
                <a:latin typeface="DM Sans"/>
                <a:ea typeface="DM Sans"/>
                <a:cs typeface="DM Sans"/>
                <a:sym typeface="DM Sans"/>
              </a:rPr>
              <a:t>The Association of Retirement Organizations in Higher Education (AROHE) evolved from informal meetings that began in 1984.</a:t>
            </a:r>
            <a:endParaRPr/>
          </a:p>
        </p:txBody>
      </p:sp>
      <p:sp>
        <p:nvSpPr>
          <p:cNvPr id="105" name="Google Shape;105;p15"/>
          <p:cNvSpPr txBox="1"/>
          <p:nvPr/>
        </p:nvSpPr>
        <p:spPr>
          <a:xfrm>
            <a:off x="904875" y="3571875"/>
            <a:ext cx="4953000" cy="6096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a:solidFill>
                  <a:srgbClr val="F3F0DF"/>
                </a:solidFill>
                <a:latin typeface="DM Sans"/>
                <a:ea typeface="DM Sans"/>
                <a:cs typeface="DM Sans"/>
                <a:sym typeface="DM Sans"/>
              </a:rPr>
              <a:t>Incorporated as a nonprofit in 2002 at the University of Southern California (USC).</a:t>
            </a:r>
            <a:endParaRPr/>
          </a:p>
        </p:txBody>
      </p:sp>
      <p:sp>
        <p:nvSpPr>
          <p:cNvPr id="106" name="Google Shape;106;p15"/>
          <p:cNvSpPr txBox="1"/>
          <p:nvPr/>
        </p:nvSpPr>
        <p:spPr>
          <a:xfrm>
            <a:off x="904875" y="4324350"/>
            <a:ext cx="4953000" cy="6096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a:solidFill>
                  <a:srgbClr val="F3F0DF"/>
                </a:solidFill>
                <a:latin typeface="DM Sans"/>
                <a:ea typeface="DM Sans"/>
                <a:cs typeface="DM Sans"/>
                <a:sym typeface="DM Sans"/>
              </a:rPr>
              <a:t>The first stop for administrators and retiree organizations seeking to serve retired faculty.</a:t>
            </a:r>
            <a:endParaRPr/>
          </a:p>
        </p:txBody>
      </p:sp>
      <p:sp>
        <p:nvSpPr>
          <p:cNvPr id="107" name="Google Shape;107;p15"/>
          <p:cNvSpPr txBox="1"/>
          <p:nvPr/>
        </p:nvSpPr>
        <p:spPr>
          <a:xfrm>
            <a:off x="904875" y="5076825"/>
            <a:ext cx="4953000" cy="3048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a:solidFill>
                  <a:srgbClr val="F3F0DF"/>
                </a:solidFill>
                <a:latin typeface="DM Sans"/>
                <a:ea typeface="DM Sans"/>
                <a:cs typeface="DM Sans"/>
                <a:sym typeface="DM Sans"/>
              </a:rPr>
              <a:t>A pioneer in formalizing the "Emeriti" value proposition.</a:t>
            </a:r>
            <a:endParaRPr/>
          </a:p>
        </p:txBody>
      </p:sp>
      <p:pic>
        <p:nvPicPr>
          <p:cNvPr id="108" name="Google Shape;108;p15" descr="image.png"/>
          <p:cNvPicPr preferRelativeResize="0"/>
          <p:nvPr/>
        </p:nvPicPr>
        <p:blipFill rotWithShape="1">
          <a:blip r:embed="rId5">
            <a:alphaModFix/>
          </a:blip>
          <a:srcRect/>
          <a:stretch/>
        </p:blipFill>
        <p:spPr>
          <a:xfrm>
            <a:off x="571500" y="3571875"/>
            <a:ext cx="190500" cy="200025"/>
          </a:xfrm>
          <a:prstGeom prst="rect">
            <a:avLst/>
          </a:prstGeom>
          <a:noFill/>
          <a:ln>
            <a:noFill/>
          </a:ln>
        </p:spPr>
      </p:pic>
      <p:pic>
        <p:nvPicPr>
          <p:cNvPr id="109" name="Google Shape;109;p15" descr="image.png"/>
          <p:cNvPicPr preferRelativeResize="0"/>
          <p:nvPr/>
        </p:nvPicPr>
        <p:blipFill rotWithShape="1">
          <a:blip r:embed="rId5">
            <a:alphaModFix/>
          </a:blip>
          <a:srcRect/>
          <a:stretch/>
        </p:blipFill>
        <p:spPr>
          <a:xfrm>
            <a:off x="571500" y="4324350"/>
            <a:ext cx="190500" cy="200025"/>
          </a:xfrm>
          <a:prstGeom prst="rect">
            <a:avLst/>
          </a:prstGeom>
          <a:noFill/>
          <a:ln>
            <a:noFill/>
          </a:ln>
        </p:spPr>
      </p:pic>
      <p:pic>
        <p:nvPicPr>
          <p:cNvPr id="110" name="Google Shape;110;p15" descr="image.png"/>
          <p:cNvPicPr preferRelativeResize="0"/>
          <p:nvPr/>
        </p:nvPicPr>
        <p:blipFill rotWithShape="1">
          <a:blip r:embed="rId5">
            <a:alphaModFix/>
          </a:blip>
          <a:srcRect/>
          <a:stretch/>
        </p:blipFill>
        <p:spPr>
          <a:xfrm>
            <a:off x="571500" y="5076825"/>
            <a:ext cx="190500" cy="200025"/>
          </a:xfrm>
          <a:prstGeom prst="rect">
            <a:avLst/>
          </a:prstGeom>
          <a:noFill/>
          <a:ln>
            <a:noFill/>
          </a:ln>
        </p:spPr>
      </p:pic>
      <p:pic>
        <p:nvPicPr>
          <p:cNvPr id="1026" name="Picture 2">
            <a:extLst>
              <a:ext uri="{FF2B5EF4-FFF2-40B4-BE49-F238E27FC236}">
                <a16:creationId xmlns:a16="http://schemas.microsoft.com/office/drawing/2014/main" id="{37003137-C8A0-1D21-5BEA-A14C19993D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0" y="2400300"/>
            <a:ext cx="5558327"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descr="image.png"/>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16" name="Google Shape;116;p16" descr="image.png"/>
          <p:cNvPicPr preferRelativeResize="0"/>
          <p:nvPr/>
        </p:nvPicPr>
        <p:blipFill rotWithShape="1">
          <a:blip r:embed="rId4">
            <a:alphaModFix/>
          </a:blip>
          <a:srcRect/>
          <a:stretch/>
        </p:blipFill>
        <p:spPr>
          <a:xfrm>
            <a:off x="571500" y="2566987"/>
            <a:ext cx="3555950" cy="2676525"/>
          </a:xfrm>
          <a:prstGeom prst="rect">
            <a:avLst/>
          </a:prstGeom>
          <a:noFill/>
          <a:ln>
            <a:noFill/>
          </a:ln>
        </p:spPr>
      </p:pic>
      <p:pic>
        <p:nvPicPr>
          <p:cNvPr id="117" name="Google Shape;117;p16" descr="image.png"/>
          <p:cNvPicPr preferRelativeResize="0"/>
          <p:nvPr/>
        </p:nvPicPr>
        <p:blipFill rotWithShape="1">
          <a:blip r:embed="rId5">
            <a:alphaModFix/>
          </a:blip>
          <a:srcRect/>
          <a:stretch/>
        </p:blipFill>
        <p:spPr>
          <a:xfrm>
            <a:off x="4317950" y="2566987"/>
            <a:ext cx="3555950" cy="2676525"/>
          </a:xfrm>
          <a:prstGeom prst="rect">
            <a:avLst/>
          </a:prstGeom>
          <a:noFill/>
          <a:ln>
            <a:noFill/>
          </a:ln>
        </p:spPr>
      </p:pic>
      <p:pic>
        <p:nvPicPr>
          <p:cNvPr id="118" name="Google Shape;118;p16" descr="image.png"/>
          <p:cNvPicPr preferRelativeResize="0"/>
          <p:nvPr/>
        </p:nvPicPr>
        <p:blipFill rotWithShape="1">
          <a:blip r:embed="rId6">
            <a:alphaModFix/>
          </a:blip>
          <a:srcRect/>
          <a:stretch/>
        </p:blipFill>
        <p:spPr>
          <a:xfrm>
            <a:off x="8064400" y="2566987"/>
            <a:ext cx="3556099" cy="2676525"/>
          </a:xfrm>
          <a:prstGeom prst="rect">
            <a:avLst/>
          </a:prstGeom>
          <a:noFill/>
          <a:ln>
            <a:noFill/>
          </a:ln>
        </p:spPr>
      </p:pic>
      <p:sp>
        <p:nvSpPr>
          <p:cNvPr id="119" name="Google Shape;119;p16"/>
          <p:cNvSpPr txBox="1"/>
          <p:nvPr/>
        </p:nvSpPr>
        <p:spPr>
          <a:xfrm>
            <a:off x="762000" y="571500"/>
            <a:ext cx="11401425" cy="571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i="0" u="none" strike="noStrike" cap="none">
                <a:solidFill>
                  <a:srgbClr val="F3F0DF"/>
                </a:solidFill>
                <a:latin typeface="Merriweather"/>
                <a:ea typeface="Merriweather"/>
                <a:cs typeface="Merriweather"/>
                <a:sym typeface="Merriweather"/>
              </a:rPr>
              <a:t>AROHE: Strategic Resources</a:t>
            </a:r>
            <a:endParaRPr/>
          </a:p>
        </p:txBody>
      </p:sp>
      <p:sp>
        <p:nvSpPr>
          <p:cNvPr id="120" name="Google Shape;120;p16"/>
          <p:cNvSpPr/>
          <p:nvPr/>
        </p:nvSpPr>
        <p:spPr>
          <a:xfrm>
            <a:off x="571500" y="571500"/>
            <a:ext cx="47625" cy="571500"/>
          </a:xfrm>
          <a:prstGeom prst="rect">
            <a:avLst/>
          </a:prstGeom>
          <a:solidFill>
            <a:srgbClr val="11CA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pic>
        <p:nvPicPr>
          <p:cNvPr id="121" name="Google Shape;121;p16" descr="image.png"/>
          <p:cNvPicPr preferRelativeResize="0"/>
          <p:nvPr/>
        </p:nvPicPr>
        <p:blipFill rotWithShape="1">
          <a:blip r:embed="rId7">
            <a:alphaModFix/>
          </a:blip>
          <a:srcRect/>
          <a:stretch/>
        </p:blipFill>
        <p:spPr>
          <a:xfrm>
            <a:off x="2111275" y="2862262"/>
            <a:ext cx="476250" cy="381000"/>
          </a:xfrm>
          <a:prstGeom prst="rect">
            <a:avLst/>
          </a:prstGeom>
          <a:noFill/>
          <a:ln>
            <a:noFill/>
          </a:ln>
        </p:spPr>
      </p:pic>
      <p:sp>
        <p:nvSpPr>
          <p:cNvPr id="122" name="Google Shape;122;p16"/>
          <p:cNvSpPr txBox="1"/>
          <p:nvPr/>
        </p:nvSpPr>
        <p:spPr>
          <a:xfrm>
            <a:off x="792639" y="3433762"/>
            <a:ext cx="3113670" cy="21907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404" b="1" i="0" u="none" strike="noStrike" cap="none">
                <a:solidFill>
                  <a:srgbClr val="F3F0DF"/>
                </a:solidFill>
                <a:latin typeface="Merriweather"/>
                <a:ea typeface="Merriweather"/>
                <a:cs typeface="Merriweather"/>
                <a:sym typeface="Merriweather"/>
              </a:rPr>
              <a:t>Philanthropy</a:t>
            </a:r>
            <a:endParaRPr/>
          </a:p>
        </p:txBody>
      </p:sp>
      <p:sp>
        <p:nvSpPr>
          <p:cNvPr id="123" name="Google Shape;123;p16"/>
          <p:cNvSpPr txBox="1"/>
          <p:nvPr/>
        </p:nvSpPr>
        <p:spPr>
          <a:xfrm>
            <a:off x="866775" y="3843337"/>
            <a:ext cx="2965400" cy="609600"/>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a:solidFill>
                  <a:srgbClr val="F3F0DF"/>
                </a:solidFill>
                <a:latin typeface="DM Sans"/>
                <a:ea typeface="DM Sans"/>
                <a:cs typeface="DM Sans"/>
                <a:sym typeface="DM Sans"/>
              </a:rPr>
              <a:t>Engaging retirees in giving and donor advocacy for institutions.</a:t>
            </a:r>
            <a:endParaRPr/>
          </a:p>
        </p:txBody>
      </p:sp>
      <p:pic>
        <p:nvPicPr>
          <p:cNvPr id="124" name="Google Shape;124;p16" descr="image.png"/>
          <p:cNvPicPr preferRelativeResize="0"/>
          <p:nvPr/>
        </p:nvPicPr>
        <p:blipFill rotWithShape="1">
          <a:blip r:embed="rId8">
            <a:alphaModFix/>
          </a:blip>
          <a:srcRect/>
          <a:stretch/>
        </p:blipFill>
        <p:spPr>
          <a:xfrm>
            <a:off x="5905351" y="2862262"/>
            <a:ext cx="381000" cy="381000"/>
          </a:xfrm>
          <a:prstGeom prst="rect">
            <a:avLst/>
          </a:prstGeom>
          <a:noFill/>
          <a:ln>
            <a:noFill/>
          </a:ln>
        </p:spPr>
      </p:pic>
      <p:sp>
        <p:nvSpPr>
          <p:cNvPr id="125" name="Google Shape;125;p16"/>
          <p:cNvSpPr txBox="1"/>
          <p:nvPr/>
        </p:nvSpPr>
        <p:spPr>
          <a:xfrm>
            <a:off x="4539090" y="3433762"/>
            <a:ext cx="3113670" cy="21907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404" b="1" i="0" u="none" strike="noStrike" cap="none">
                <a:solidFill>
                  <a:srgbClr val="F3F0DF"/>
                </a:solidFill>
                <a:latin typeface="Merriweather"/>
                <a:ea typeface="Merriweather"/>
                <a:cs typeface="Merriweather"/>
                <a:sym typeface="Merriweather"/>
              </a:rPr>
              <a:t>Advocacy</a:t>
            </a:r>
            <a:endParaRPr/>
          </a:p>
        </p:txBody>
      </p:sp>
      <p:sp>
        <p:nvSpPr>
          <p:cNvPr id="126" name="Google Shape;126;p16"/>
          <p:cNvSpPr txBox="1"/>
          <p:nvPr/>
        </p:nvSpPr>
        <p:spPr>
          <a:xfrm>
            <a:off x="4613225" y="3843337"/>
            <a:ext cx="2965400" cy="914400"/>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a:solidFill>
                  <a:srgbClr val="F3F0DF"/>
                </a:solidFill>
                <a:latin typeface="DM Sans"/>
                <a:ea typeface="DM Sans"/>
                <a:cs typeface="DM Sans"/>
                <a:sym typeface="DM Sans"/>
              </a:rPr>
              <a:t>Ensuring the voice of retired faculty is heard in higher education policy.</a:t>
            </a:r>
            <a:endParaRPr/>
          </a:p>
        </p:txBody>
      </p:sp>
      <p:pic>
        <p:nvPicPr>
          <p:cNvPr id="127" name="Google Shape;127;p16" descr="image.png"/>
          <p:cNvPicPr preferRelativeResize="0"/>
          <p:nvPr/>
        </p:nvPicPr>
        <p:blipFill rotWithShape="1">
          <a:blip r:embed="rId9">
            <a:alphaModFix/>
          </a:blip>
          <a:srcRect/>
          <a:stretch/>
        </p:blipFill>
        <p:spPr>
          <a:xfrm>
            <a:off x="9604325" y="2862262"/>
            <a:ext cx="476250" cy="381000"/>
          </a:xfrm>
          <a:prstGeom prst="rect">
            <a:avLst/>
          </a:prstGeom>
          <a:noFill/>
          <a:ln>
            <a:noFill/>
          </a:ln>
        </p:spPr>
      </p:pic>
      <p:sp>
        <p:nvSpPr>
          <p:cNvPr id="128" name="Google Shape;128;p16"/>
          <p:cNvSpPr txBox="1"/>
          <p:nvPr/>
        </p:nvSpPr>
        <p:spPr>
          <a:xfrm>
            <a:off x="8285537" y="3433762"/>
            <a:ext cx="3113826" cy="21907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1404" b="1" i="0" u="none" strike="noStrike" cap="none">
                <a:solidFill>
                  <a:srgbClr val="F3F0DF"/>
                </a:solidFill>
                <a:latin typeface="Merriweather"/>
                <a:ea typeface="Merriweather"/>
                <a:cs typeface="Merriweather"/>
                <a:sym typeface="Merriweather"/>
              </a:rPr>
              <a:t>Connections</a:t>
            </a:r>
            <a:endParaRPr/>
          </a:p>
        </p:txBody>
      </p:sp>
      <p:sp>
        <p:nvSpPr>
          <p:cNvPr id="129" name="Google Shape;129;p16"/>
          <p:cNvSpPr txBox="1"/>
          <p:nvPr/>
        </p:nvSpPr>
        <p:spPr>
          <a:xfrm>
            <a:off x="8359675" y="3843337"/>
            <a:ext cx="2965549" cy="914400"/>
          </a:xfrm>
          <a:prstGeom prst="rect">
            <a:avLst/>
          </a:prstGeom>
          <a:noFill/>
          <a:ln>
            <a:noFill/>
          </a:ln>
        </p:spPr>
        <p:txBody>
          <a:bodyPr spcFirstLastPara="1" wrap="square" lIns="0" tIns="0" rIns="0" bIns="0" anchor="t" anchorCtr="0">
            <a:spAutoFit/>
          </a:bodyPr>
          <a:lstStyle/>
          <a:p>
            <a:pPr marL="0" marR="0" lvl="0" indent="0" algn="ctr" rtl="0">
              <a:lnSpc>
                <a:spcPct val="160000"/>
              </a:lnSpc>
              <a:spcBef>
                <a:spcPts val="0"/>
              </a:spcBef>
              <a:spcAft>
                <a:spcPts val="0"/>
              </a:spcAft>
              <a:buNone/>
            </a:pPr>
            <a:r>
              <a:rPr lang="en-US" sz="1500" b="0" i="0" u="none" strike="noStrike" cap="none">
                <a:solidFill>
                  <a:srgbClr val="F3F0DF"/>
                </a:solidFill>
                <a:latin typeface="DM Sans"/>
                <a:ea typeface="DM Sans"/>
                <a:cs typeface="DM Sans"/>
                <a:sym typeface="DM Sans"/>
              </a:rPr>
              <a:t>Providing essential links between individuals and university professions.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7" descr="image.png"/>
          <p:cNvPicPr preferRelativeResize="0"/>
          <p:nvPr/>
        </p:nvPicPr>
        <p:blipFill rotWithShape="1">
          <a:blip r:embed="rId3">
            <a:alphaModFix/>
          </a:blip>
          <a:srcRect/>
          <a:stretch/>
        </p:blipFill>
        <p:spPr>
          <a:xfrm>
            <a:off x="-28575" y="-56193"/>
            <a:ext cx="12192000" cy="6858000"/>
          </a:xfrm>
          <a:prstGeom prst="rect">
            <a:avLst/>
          </a:prstGeom>
          <a:noFill/>
          <a:ln>
            <a:noFill/>
          </a:ln>
        </p:spPr>
      </p:pic>
      <p:sp>
        <p:nvSpPr>
          <p:cNvPr id="136" name="Google Shape;136;p17"/>
          <p:cNvSpPr txBox="1"/>
          <p:nvPr/>
        </p:nvSpPr>
        <p:spPr>
          <a:xfrm>
            <a:off x="762000" y="571500"/>
            <a:ext cx="11401425" cy="571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600" b="1" i="0" u="none" strike="noStrike" cap="none">
                <a:solidFill>
                  <a:srgbClr val="F3F0DF"/>
                </a:solidFill>
                <a:latin typeface="Merriweather"/>
                <a:ea typeface="Merriweather"/>
                <a:cs typeface="Merriweather"/>
                <a:sym typeface="Merriweather"/>
              </a:rPr>
              <a:t>CURAC: The Canadian Landscape</a:t>
            </a:r>
            <a:endParaRPr/>
          </a:p>
        </p:txBody>
      </p:sp>
      <p:sp>
        <p:nvSpPr>
          <p:cNvPr id="137" name="Google Shape;137;p17"/>
          <p:cNvSpPr/>
          <p:nvPr/>
        </p:nvSpPr>
        <p:spPr>
          <a:xfrm>
            <a:off x="571500" y="571500"/>
            <a:ext cx="47625" cy="571500"/>
          </a:xfrm>
          <a:prstGeom prst="rect">
            <a:avLst/>
          </a:prstGeom>
          <a:solidFill>
            <a:srgbClr val="11CAA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38" name="Google Shape;138;p17"/>
          <p:cNvSpPr txBox="1"/>
          <p:nvPr/>
        </p:nvSpPr>
        <p:spPr>
          <a:xfrm>
            <a:off x="571500" y="2314575"/>
            <a:ext cx="5286375" cy="9144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a:solidFill>
                  <a:srgbClr val="F3F0DF"/>
                </a:solidFill>
                <a:latin typeface="DM Sans"/>
                <a:ea typeface="DM Sans"/>
                <a:cs typeface="DM Sans"/>
                <a:sym typeface="DM Sans"/>
              </a:rPr>
              <a:t>CURAC (College and University Retiree Associations of Canada) serves as a vital non-profit federation across the nation.</a:t>
            </a:r>
            <a:endParaRPr/>
          </a:p>
        </p:txBody>
      </p:sp>
      <p:sp>
        <p:nvSpPr>
          <p:cNvPr id="140" name="Google Shape;140;p17"/>
          <p:cNvSpPr txBox="1"/>
          <p:nvPr/>
        </p:nvSpPr>
        <p:spPr>
          <a:xfrm>
            <a:off x="904875" y="3419475"/>
            <a:ext cx="4953000" cy="73866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F3F0DF"/>
                </a:solidFill>
                <a:latin typeface="DM Sans"/>
                <a:ea typeface="DM Sans"/>
                <a:cs typeface="DM Sans"/>
                <a:sym typeface="DM Sans"/>
              </a:rPr>
              <a:t>Supports and connects retiree organizations of colleges and universities throughout Canada.</a:t>
            </a:r>
            <a:endParaRPr dirty="0"/>
          </a:p>
        </p:txBody>
      </p:sp>
      <p:sp>
        <p:nvSpPr>
          <p:cNvPr id="141" name="Google Shape;141;p17"/>
          <p:cNvSpPr txBox="1"/>
          <p:nvPr/>
        </p:nvSpPr>
        <p:spPr>
          <a:xfrm>
            <a:off x="904875" y="4171950"/>
            <a:ext cx="4953000" cy="738664"/>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F3F0DF"/>
                </a:solidFill>
                <a:latin typeface="DM Sans"/>
                <a:ea typeface="DM Sans"/>
                <a:cs typeface="DM Sans"/>
                <a:sym typeface="DM Sans"/>
              </a:rPr>
              <a:t>Acts as a collective voice that can influence provincial and national governments and private corporations.</a:t>
            </a:r>
            <a:endParaRPr dirty="0"/>
          </a:p>
        </p:txBody>
      </p:sp>
      <p:sp>
        <p:nvSpPr>
          <p:cNvPr id="142" name="Google Shape;142;p17"/>
          <p:cNvSpPr txBox="1"/>
          <p:nvPr/>
        </p:nvSpPr>
        <p:spPr>
          <a:xfrm>
            <a:off x="950850" y="5138737"/>
            <a:ext cx="4953000" cy="609600"/>
          </a:xfrm>
          <a:prstGeom prst="rect">
            <a:avLst/>
          </a:prstGeom>
          <a:noFill/>
          <a:ln>
            <a:noFill/>
          </a:ln>
        </p:spPr>
        <p:txBody>
          <a:bodyPr spcFirstLastPara="1" wrap="square" lIns="0" tIns="0" rIns="0" bIns="0" anchor="t" anchorCtr="0">
            <a:spAutoFit/>
          </a:bodyPr>
          <a:lstStyle/>
          <a:p>
            <a:pPr marL="0" marR="0" lvl="0" indent="0" algn="l" rtl="0">
              <a:lnSpc>
                <a:spcPct val="160000"/>
              </a:lnSpc>
              <a:spcBef>
                <a:spcPts val="0"/>
              </a:spcBef>
              <a:spcAft>
                <a:spcPts val="0"/>
              </a:spcAft>
              <a:buNone/>
            </a:pPr>
            <a:r>
              <a:rPr lang="en-US" sz="1500" b="0" i="0" u="none" strike="noStrike" cap="none" dirty="0">
                <a:solidFill>
                  <a:srgbClr val="F3F0DF"/>
                </a:solidFill>
                <a:latin typeface="DM Sans"/>
                <a:ea typeface="DM Sans"/>
                <a:cs typeface="DM Sans"/>
                <a:sym typeface="DM Sans"/>
              </a:rPr>
              <a:t>Maintains critical links with North American sister organizations.</a:t>
            </a:r>
            <a:endParaRPr dirty="0"/>
          </a:p>
        </p:txBody>
      </p:sp>
      <p:pic>
        <p:nvPicPr>
          <p:cNvPr id="143" name="Google Shape;143;p17" descr="image.png"/>
          <p:cNvPicPr preferRelativeResize="0"/>
          <p:nvPr/>
        </p:nvPicPr>
        <p:blipFill rotWithShape="1">
          <a:blip r:embed="rId4">
            <a:alphaModFix/>
          </a:blip>
          <a:srcRect/>
          <a:stretch/>
        </p:blipFill>
        <p:spPr>
          <a:xfrm>
            <a:off x="571500" y="3419475"/>
            <a:ext cx="190500" cy="200025"/>
          </a:xfrm>
          <a:prstGeom prst="rect">
            <a:avLst/>
          </a:prstGeom>
          <a:noFill/>
          <a:ln>
            <a:noFill/>
          </a:ln>
        </p:spPr>
      </p:pic>
      <p:pic>
        <p:nvPicPr>
          <p:cNvPr id="144" name="Google Shape;144;p17" descr="image.png"/>
          <p:cNvPicPr preferRelativeResize="0"/>
          <p:nvPr/>
        </p:nvPicPr>
        <p:blipFill rotWithShape="1">
          <a:blip r:embed="rId4">
            <a:alphaModFix/>
          </a:blip>
          <a:srcRect/>
          <a:stretch/>
        </p:blipFill>
        <p:spPr>
          <a:xfrm>
            <a:off x="571500" y="4331493"/>
            <a:ext cx="190500" cy="200025"/>
          </a:xfrm>
          <a:prstGeom prst="rect">
            <a:avLst/>
          </a:prstGeom>
          <a:noFill/>
          <a:ln>
            <a:noFill/>
          </a:ln>
        </p:spPr>
      </p:pic>
      <p:pic>
        <p:nvPicPr>
          <p:cNvPr id="145" name="Google Shape;145;p17" descr="image.png"/>
          <p:cNvPicPr preferRelativeResize="0"/>
          <p:nvPr/>
        </p:nvPicPr>
        <p:blipFill rotWithShape="1">
          <a:blip r:embed="rId4">
            <a:alphaModFix/>
          </a:blip>
          <a:srcRect/>
          <a:stretch/>
        </p:blipFill>
        <p:spPr>
          <a:xfrm>
            <a:off x="600607" y="5229144"/>
            <a:ext cx="190500" cy="200025"/>
          </a:xfrm>
          <a:prstGeom prst="rect">
            <a:avLst/>
          </a:prstGeom>
          <a:noFill/>
          <a:ln>
            <a:noFill/>
          </a:ln>
        </p:spPr>
      </p:pic>
      <p:pic>
        <p:nvPicPr>
          <p:cNvPr id="2" name="Picture 2">
            <a:extLst>
              <a:ext uri="{FF2B5EF4-FFF2-40B4-BE49-F238E27FC236}">
                <a16:creationId xmlns:a16="http://schemas.microsoft.com/office/drawing/2014/main" id="{07B73BF6-290A-1CCE-29AE-B28DCBA18D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75" y="1347787"/>
            <a:ext cx="5332730"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TotalTime>
  <Words>2107</Words>
  <Application>Microsoft Office PowerPoint</Application>
  <PresentationFormat>Widescreen</PresentationFormat>
  <Paragraphs>233</Paragraphs>
  <Slides>39</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Aptos</vt:lpstr>
      <vt:lpstr>Merriweather</vt:lpstr>
      <vt:lpstr>Arial</vt:lpstr>
      <vt:lpstr>DM Sans</vt:lpstr>
      <vt:lpstr>Calibri</vt:lpstr>
      <vt:lpstr>Lato</vt:lpstr>
      <vt:lpstr>Calibri Light</vt:lpstr>
      <vt:lpstr>Office Theme</vt:lpstr>
      <vt:lpstr>PowerPoint Presentation</vt:lpstr>
      <vt:lpstr>Our Discussion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Cooperation </vt:lpstr>
      <vt:lpstr>Initiatives of the commission for ethics in research of PLE (Patavinae Libertatis Emeriti)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Eric Hockert</dc:creator>
  <cp:lastModifiedBy>Jože Gričar</cp:lastModifiedBy>
  <cp:revision>8</cp:revision>
  <dcterms:modified xsi:type="dcterms:W3CDTF">2026-02-09T11:47:15Z</dcterms:modified>
</cp:coreProperties>
</file>