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70" r:id="rId3"/>
    <p:sldId id="287" r:id="rId4"/>
    <p:sldId id="257" r:id="rId5"/>
    <p:sldId id="258" r:id="rId6"/>
    <p:sldId id="259" r:id="rId7"/>
    <p:sldId id="280" r:id="rId8"/>
    <p:sldId id="281" r:id="rId9"/>
    <p:sldId id="282" r:id="rId10"/>
    <p:sldId id="283" r:id="rId11"/>
    <p:sldId id="272" r:id="rId12"/>
    <p:sldId id="261" r:id="rId13"/>
    <p:sldId id="262" r:id="rId14"/>
    <p:sldId id="264" r:id="rId15"/>
    <p:sldId id="263" r:id="rId16"/>
    <p:sldId id="284" r:id="rId17"/>
    <p:sldId id="285" r:id="rId18"/>
    <p:sldId id="286" r:id="rId19"/>
    <p:sldId id="265" r:id="rId20"/>
    <p:sldId id="274" r:id="rId21"/>
    <p:sldId id="266" r:id="rId22"/>
    <p:sldId id="275" r:id="rId23"/>
    <p:sldId id="276" r:id="rId24"/>
    <p:sldId id="291" r:id="rId25"/>
    <p:sldId id="267" r:id="rId26"/>
    <p:sldId id="289" r:id="rId27"/>
  </p:sldIdLst>
  <p:sldSz cx="12192000" cy="6858000"/>
  <p:notesSz cx="6858000" cy="9144000"/>
  <p:embeddedFontLst>
    <p:embeddedFont>
      <p:font typeface="DM Sans" pitchFamily="2" charset="0"/>
      <p:regular r:id="rId29"/>
      <p:bold r:id="rId30"/>
      <p:italic r:id="rId31"/>
      <p:boldItalic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Merriweather" panose="000005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B28BA-CD29-45B6-A78B-4F4CCD016487}" v="9" dt="2026-02-01T19:56:19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-3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1E3A6-3FAC-4581-A677-FF7931BDA21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4C497-CFD0-4211-BEB0-59FB478EC9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1. A few creation stories</a:t>
          </a:r>
        </a:p>
      </dgm:t>
    </dgm:pt>
    <dgm:pt modelId="{07922114-7D1D-41F2-B6CC-09F1B17FC798}" type="parTrans" cxnId="{9A5A2809-4ED5-4A9F-8FCE-44E8FD4273CD}">
      <dgm:prSet/>
      <dgm:spPr/>
      <dgm:t>
        <a:bodyPr/>
        <a:lstStyle/>
        <a:p>
          <a:endParaRPr lang="en-US"/>
        </a:p>
      </dgm:t>
    </dgm:pt>
    <dgm:pt modelId="{DD31D7E7-72F4-4C1B-989C-0A2E004E25E8}" type="sibTrans" cxnId="{9A5A2809-4ED5-4A9F-8FCE-44E8FD4273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5EDA63-905E-492D-8968-485B9C21BD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2. What exists today</a:t>
          </a:r>
        </a:p>
      </dgm:t>
    </dgm:pt>
    <dgm:pt modelId="{E0BCCB00-ED87-4A5A-A9DE-D478386B56B6}" type="parTrans" cxnId="{9FCEA33C-05EB-4301-BE14-95C550B32CE1}">
      <dgm:prSet/>
      <dgm:spPr/>
      <dgm:t>
        <a:bodyPr/>
        <a:lstStyle/>
        <a:p>
          <a:endParaRPr lang="en-US"/>
        </a:p>
      </dgm:t>
    </dgm:pt>
    <dgm:pt modelId="{DE47E728-1348-4E78-8D72-A094DBAFA290}" type="sibTrans" cxnId="{9FCEA33C-05EB-4301-BE14-95C550B32C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B7C391-F612-46D5-95B4-71FAD7DCE9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3. Key questions, ideas, and proposals</a:t>
          </a:r>
        </a:p>
      </dgm:t>
    </dgm:pt>
    <dgm:pt modelId="{95BF6F4E-2F1E-4A5C-BBDA-0CC4F14F9A63}" type="parTrans" cxnId="{86F14371-6828-48D7-81C0-67B4B1687F89}">
      <dgm:prSet/>
      <dgm:spPr/>
      <dgm:t>
        <a:bodyPr/>
        <a:lstStyle/>
        <a:p>
          <a:endParaRPr lang="en-US"/>
        </a:p>
      </dgm:t>
    </dgm:pt>
    <dgm:pt modelId="{384AB33D-4225-4DA5-ACE9-92AFE255CBFA}" type="sibTrans" cxnId="{86F14371-6828-48D7-81C0-67B4B1687F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D25477-A00D-4F72-BB7C-E213FF8A5E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4. Possible directions for us</a:t>
          </a:r>
        </a:p>
      </dgm:t>
    </dgm:pt>
    <dgm:pt modelId="{21A5EB36-6397-4E2B-A362-ACC324152AE9}" type="parTrans" cxnId="{4BF90529-283B-4C42-BD73-36F2383B85D5}">
      <dgm:prSet/>
      <dgm:spPr/>
      <dgm:t>
        <a:bodyPr/>
        <a:lstStyle/>
        <a:p>
          <a:endParaRPr lang="en-US"/>
        </a:p>
      </dgm:t>
    </dgm:pt>
    <dgm:pt modelId="{F3DF55B5-4BBF-4D62-AA44-5139FFD37E2B}" type="sibTrans" cxnId="{4BF90529-283B-4C42-BD73-36F2383B85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51ADD6-0E75-4A27-8C9C-CEAB486F01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5. Summary and proposed next steps</a:t>
          </a:r>
        </a:p>
      </dgm:t>
    </dgm:pt>
    <dgm:pt modelId="{A7EDBBD8-1E28-483C-BF04-2C413AA7B1B9}" type="parTrans" cxnId="{BB40483B-EA46-417D-B230-17C6A196953F}">
      <dgm:prSet/>
      <dgm:spPr/>
      <dgm:t>
        <a:bodyPr/>
        <a:lstStyle/>
        <a:p>
          <a:endParaRPr lang="en-US"/>
        </a:p>
      </dgm:t>
    </dgm:pt>
    <dgm:pt modelId="{446FE40E-9521-4720-806D-0BD19731B1C7}" type="sibTrans" cxnId="{BB40483B-EA46-417D-B230-17C6A196953F}">
      <dgm:prSet/>
      <dgm:spPr/>
      <dgm:t>
        <a:bodyPr/>
        <a:lstStyle/>
        <a:p>
          <a:endParaRPr lang="en-US"/>
        </a:p>
      </dgm:t>
    </dgm:pt>
    <dgm:pt modelId="{7EE54D66-7E86-4013-8DFD-3F5A1D39AECC}" type="pres">
      <dgm:prSet presAssocID="{3311E3A6-3FAC-4581-A677-FF7931BDA219}" presName="root" presStyleCnt="0">
        <dgm:presLayoutVars>
          <dgm:dir/>
          <dgm:resizeHandles val="exact"/>
        </dgm:presLayoutVars>
      </dgm:prSet>
      <dgm:spPr/>
    </dgm:pt>
    <dgm:pt modelId="{2AD88D0E-DD3C-49E8-BEAC-D9F40D6CC083}" type="pres">
      <dgm:prSet presAssocID="{3311E3A6-3FAC-4581-A677-FF7931BDA219}" presName="container" presStyleCnt="0">
        <dgm:presLayoutVars>
          <dgm:dir/>
          <dgm:resizeHandles val="exact"/>
        </dgm:presLayoutVars>
      </dgm:prSet>
      <dgm:spPr/>
    </dgm:pt>
    <dgm:pt modelId="{97FD2E55-4162-4655-A0C3-26FD3A825228}" type="pres">
      <dgm:prSet presAssocID="{0E94C497-CFD0-4211-BEB0-59FB478EC9D6}" presName="compNode" presStyleCnt="0"/>
      <dgm:spPr/>
    </dgm:pt>
    <dgm:pt modelId="{6A09E9F0-99CB-411D-B156-EBEA888FBF92}" type="pres">
      <dgm:prSet presAssocID="{0E94C497-CFD0-4211-BEB0-59FB478EC9D6}" presName="iconBgRect" presStyleLbl="bgShp" presStyleIdx="0" presStyleCnt="5"/>
      <dgm:spPr/>
    </dgm:pt>
    <dgm:pt modelId="{03DF9D97-9DEE-49FB-8EBA-B5455D02AEA0}" type="pres">
      <dgm:prSet presAssocID="{0E94C497-CFD0-4211-BEB0-59FB478EC9D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056F6C2C-0D7F-4F56-B368-418244D754A5}" type="pres">
      <dgm:prSet presAssocID="{0E94C497-CFD0-4211-BEB0-59FB478EC9D6}" presName="spaceRect" presStyleCnt="0"/>
      <dgm:spPr/>
    </dgm:pt>
    <dgm:pt modelId="{34EDD46F-842E-4E98-9E6B-63B19F7B2D9B}" type="pres">
      <dgm:prSet presAssocID="{0E94C497-CFD0-4211-BEB0-59FB478EC9D6}" presName="textRect" presStyleLbl="revTx" presStyleIdx="0" presStyleCnt="5">
        <dgm:presLayoutVars>
          <dgm:chMax val="1"/>
          <dgm:chPref val="1"/>
        </dgm:presLayoutVars>
      </dgm:prSet>
      <dgm:spPr/>
    </dgm:pt>
    <dgm:pt modelId="{AC6FA577-A28A-4399-85AE-CFD2926910F8}" type="pres">
      <dgm:prSet presAssocID="{DD31D7E7-72F4-4C1B-989C-0A2E004E25E8}" presName="sibTrans" presStyleLbl="sibTrans2D1" presStyleIdx="0" presStyleCnt="0"/>
      <dgm:spPr/>
    </dgm:pt>
    <dgm:pt modelId="{6D4215CC-3E50-40E2-8F84-940659D66CFE}" type="pres">
      <dgm:prSet presAssocID="{075EDA63-905E-492D-8968-485B9C21BD47}" presName="compNode" presStyleCnt="0"/>
      <dgm:spPr/>
    </dgm:pt>
    <dgm:pt modelId="{41C8567E-AC58-4C8E-9F81-27393B148A96}" type="pres">
      <dgm:prSet presAssocID="{075EDA63-905E-492D-8968-485B9C21BD47}" presName="iconBgRect" presStyleLbl="bgShp" presStyleIdx="1" presStyleCnt="5"/>
      <dgm:spPr/>
    </dgm:pt>
    <dgm:pt modelId="{E91A3F48-6C04-4272-91DB-604C6B5D6717}" type="pres">
      <dgm:prSet presAssocID="{075EDA63-905E-492D-8968-485B9C21BD4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3B5B13E-4D9F-4B68-A96D-24A78C409717}" type="pres">
      <dgm:prSet presAssocID="{075EDA63-905E-492D-8968-485B9C21BD47}" presName="spaceRect" presStyleCnt="0"/>
      <dgm:spPr/>
    </dgm:pt>
    <dgm:pt modelId="{BC53DE87-7384-4551-B506-A29AD9236351}" type="pres">
      <dgm:prSet presAssocID="{075EDA63-905E-492D-8968-485B9C21BD47}" presName="textRect" presStyleLbl="revTx" presStyleIdx="1" presStyleCnt="5">
        <dgm:presLayoutVars>
          <dgm:chMax val="1"/>
          <dgm:chPref val="1"/>
        </dgm:presLayoutVars>
      </dgm:prSet>
      <dgm:spPr/>
    </dgm:pt>
    <dgm:pt modelId="{DF02BB90-75C3-4895-A8AB-A998E707778A}" type="pres">
      <dgm:prSet presAssocID="{DE47E728-1348-4E78-8D72-A094DBAFA290}" presName="sibTrans" presStyleLbl="sibTrans2D1" presStyleIdx="0" presStyleCnt="0"/>
      <dgm:spPr/>
    </dgm:pt>
    <dgm:pt modelId="{CD21EE35-972E-43E9-9398-C7FA16B2829D}" type="pres">
      <dgm:prSet presAssocID="{C5B7C391-F612-46D5-95B4-71FAD7DCE9DA}" presName="compNode" presStyleCnt="0"/>
      <dgm:spPr/>
    </dgm:pt>
    <dgm:pt modelId="{F412DFA6-8764-42B8-B4C4-E2CCD8EEA4BC}" type="pres">
      <dgm:prSet presAssocID="{C5B7C391-F612-46D5-95B4-71FAD7DCE9DA}" presName="iconBgRect" presStyleLbl="bgShp" presStyleIdx="2" presStyleCnt="5"/>
      <dgm:spPr/>
    </dgm:pt>
    <dgm:pt modelId="{5934CC45-CB31-481C-AE9A-E82C2CDFD48E}" type="pres">
      <dgm:prSet presAssocID="{C5B7C391-F612-46D5-95B4-71FAD7DCE9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E2FB61B-C7DA-4A68-8B3E-1D3F24C7CD0E}" type="pres">
      <dgm:prSet presAssocID="{C5B7C391-F612-46D5-95B4-71FAD7DCE9DA}" presName="spaceRect" presStyleCnt="0"/>
      <dgm:spPr/>
    </dgm:pt>
    <dgm:pt modelId="{0141437C-568E-48EA-AD3C-A21E30132051}" type="pres">
      <dgm:prSet presAssocID="{C5B7C391-F612-46D5-95B4-71FAD7DCE9DA}" presName="textRect" presStyleLbl="revTx" presStyleIdx="2" presStyleCnt="5">
        <dgm:presLayoutVars>
          <dgm:chMax val="1"/>
          <dgm:chPref val="1"/>
        </dgm:presLayoutVars>
      </dgm:prSet>
      <dgm:spPr/>
    </dgm:pt>
    <dgm:pt modelId="{06167E15-FFC0-466C-A661-A7A7703E625F}" type="pres">
      <dgm:prSet presAssocID="{384AB33D-4225-4DA5-ACE9-92AFE255CBFA}" presName="sibTrans" presStyleLbl="sibTrans2D1" presStyleIdx="0" presStyleCnt="0"/>
      <dgm:spPr/>
    </dgm:pt>
    <dgm:pt modelId="{48B3401A-80D4-4CCC-B64A-E7B3340A8503}" type="pres">
      <dgm:prSet presAssocID="{DDD25477-A00D-4F72-BB7C-E213FF8A5ED3}" presName="compNode" presStyleCnt="0"/>
      <dgm:spPr/>
    </dgm:pt>
    <dgm:pt modelId="{571FEB3C-7CB6-4836-AC4F-E40788F1E21E}" type="pres">
      <dgm:prSet presAssocID="{DDD25477-A00D-4F72-BB7C-E213FF8A5ED3}" presName="iconBgRect" presStyleLbl="bgShp" presStyleIdx="3" presStyleCnt="5"/>
      <dgm:spPr/>
    </dgm:pt>
    <dgm:pt modelId="{858B5D92-1144-47A9-BF38-7A84B1E11265}" type="pres">
      <dgm:prSet presAssocID="{DDD25477-A00D-4F72-BB7C-E213FF8A5E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E2886A1-BF3A-46CB-871D-C41B9813DE1F}" type="pres">
      <dgm:prSet presAssocID="{DDD25477-A00D-4F72-BB7C-E213FF8A5ED3}" presName="spaceRect" presStyleCnt="0"/>
      <dgm:spPr/>
    </dgm:pt>
    <dgm:pt modelId="{C722DA9E-6B70-4106-B0D6-844C113DCA5D}" type="pres">
      <dgm:prSet presAssocID="{DDD25477-A00D-4F72-BB7C-E213FF8A5ED3}" presName="textRect" presStyleLbl="revTx" presStyleIdx="3" presStyleCnt="5">
        <dgm:presLayoutVars>
          <dgm:chMax val="1"/>
          <dgm:chPref val="1"/>
        </dgm:presLayoutVars>
      </dgm:prSet>
      <dgm:spPr/>
    </dgm:pt>
    <dgm:pt modelId="{5AE8B12D-671F-4EB6-891F-65E01681F39C}" type="pres">
      <dgm:prSet presAssocID="{F3DF55B5-4BBF-4D62-AA44-5139FFD37E2B}" presName="sibTrans" presStyleLbl="sibTrans2D1" presStyleIdx="0" presStyleCnt="0"/>
      <dgm:spPr/>
    </dgm:pt>
    <dgm:pt modelId="{AF26C2F3-A3FE-49FD-AF48-C85D092DF73E}" type="pres">
      <dgm:prSet presAssocID="{A951ADD6-0E75-4A27-8C9C-CEAB486F0199}" presName="compNode" presStyleCnt="0"/>
      <dgm:spPr/>
    </dgm:pt>
    <dgm:pt modelId="{8E76FB9F-5B0C-4473-8EB2-B99A403944D1}" type="pres">
      <dgm:prSet presAssocID="{A951ADD6-0E75-4A27-8C9C-CEAB486F0199}" presName="iconBgRect" presStyleLbl="bgShp" presStyleIdx="4" presStyleCnt="5"/>
      <dgm:spPr/>
    </dgm:pt>
    <dgm:pt modelId="{28023F69-F8C3-4D75-83A6-45E27612D383}" type="pres">
      <dgm:prSet presAssocID="{A951ADD6-0E75-4A27-8C9C-CEAB486F019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36EBA7B-9D1E-45AA-B53F-8621CB8FA75C}" type="pres">
      <dgm:prSet presAssocID="{A951ADD6-0E75-4A27-8C9C-CEAB486F0199}" presName="spaceRect" presStyleCnt="0"/>
      <dgm:spPr/>
    </dgm:pt>
    <dgm:pt modelId="{8FCA5B77-2ACC-49FE-AE08-472F9F0B55E8}" type="pres">
      <dgm:prSet presAssocID="{A951ADD6-0E75-4A27-8C9C-CEAB486F019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A5A2809-4ED5-4A9F-8FCE-44E8FD4273CD}" srcId="{3311E3A6-3FAC-4581-A677-FF7931BDA219}" destId="{0E94C497-CFD0-4211-BEB0-59FB478EC9D6}" srcOrd="0" destOrd="0" parTransId="{07922114-7D1D-41F2-B6CC-09F1B17FC798}" sibTransId="{DD31D7E7-72F4-4C1B-989C-0A2E004E25E8}"/>
    <dgm:cxn modelId="{4BF90529-283B-4C42-BD73-36F2383B85D5}" srcId="{3311E3A6-3FAC-4581-A677-FF7931BDA219}" destId="{DDD25477-A00D-4F72-BB7C-E213FF8A5ED3}" srcOrd="3" destOrd="0" parTransId="{21A5EB36-6397-4E2B-A362-ACC324152AE9}" sibTransId="{F3DF55B5-4BBF-4D62-AA44-5139FFD37E2B}"/>
    <dgm:cxn modelId="{BB40483B-EA46-417D-B230-17C6A196953F}" srcId="{3311E3A6-3FAC-4581-A677-FF7931BDA219}" destId="{A951ADD6-0E75-4A27-8C9C-CEAB486F0199}" srcOrd="4" destOrd="0" parTransId="{A7EDBBD8-1E28-483C-BF04-2C413AA7B1B9}" sibTransId="{446FE40E-9521-4720-806D-0BD19731B1C7}"/>
    <dgm:cxn modelId="{9FCEA33C-05EB-4301-BE14-95C550B32CE1}" srcId="{3311E3A6-3FAC-4581-A677-FF7931BDA219}" destId="{075EDA63-905E-492D-8968-485B9C21BD47}" srcOrd="1" destOrd="0" parTransId="{E0BCCB00-ED87-4A5A-A9DE-D478386B56B6}" sibTransId="{DE47E728-1348-4E78-8D72-A094DBAFA290}"/>
    <dgm:cxn modelId="{F455D769-8CF6-494D-AB50-0B0C5E396A6F}" type="presOf" srcId="{DD31D7E7-72F4-4C1B-989C-0A2E004E25E8}" destId="{AC6FA577-A28A-4399-85AE-CFD2926910F8}" srcOrd="0" destOrd="0" presId="urn:microsoft.com/office/officeart/2018/2/layout/IconCircleList"/>
    <dgm:cxn modelId="{86F14371-6828-48D7-81C0-67B4B1687F89}" srcId="{3311E3A6-3FAC-4581-A677-FF7931BDA219}" destId="{C5B7C391-F612-46D5-95B4-71FAD7DCE9DA}" srcOrd="2" destOrd="0" parTransId="{95BF6F4E-2F1E-4A5C-BBDA-0CC4F14F9A63}" sibTransId="{384AB33D-4225-4DA5-ACE9-92AFE255CBFA}"/>
    <dgm:cxn modelId="{BFD35073-EF31-4568-91B6-10AC59AB509A}" type="presOf" srcId="{A951ADD6-0E75-4A27-8C9C-CEAB486F0199}" destId="{8FCA5B77-2ACC-49FE-AE08-472F9F0B55E8}" srcOrd="0" destOrd="0" presId="urn:microsoft.com/office/officeart/2018/2/layout/IconCircleList"/>
    <dgm:cxn modelId="{621E547A-2AF4-463B-8165-FF99503ED530}" type="presOf" srcId="{DDD25477-A00D-4F72-BB7C-E213FF8A5ED3}" destId="{C722DA9E-6B70-4106-B0D6-844C113DCA5D}" srcOrd="0" destOrd="0" presId="urn:microsoft.com/office/officeart/2018/2/layout/IconCircleList"/>
    <dgm:cxn modelId="{F08F938F-6C1E-4439-A2F4-3A52AD4F7C7B}" type="presOf" srcId="{F3DF55B5-4BBF-4D62-AA44-5139FFD37E2B}" destId="{5AE8B12D-671F-4EB6-891F-65E01681F39C}" srcOrd="0" destOrd="0" presId="urn:microsoft.com/office/officeart/2018/2/layout/IconCircleList"/>
    <dgm:cxn modelId="{ACB264B5-F6A1-416C-A85B-1A8A4A57B301}" type="presOf" srcId="{3311E3A6-3FAC-4581-A677-FF7931BDA219}" destId="{7EE54D66-7E86-4013-8DFD-3F5A1D39AECC}" srcOrd="0" destOrd="0" presId="urn:microsoft.com/office/officeart/2018/2/layout/IconCircleList"/>
    <dgm:cxn modelId="{0F6279BC-9710-471C-B54B-12C937D7A091}" type="presOf" srcId="{0E94C497-CFD0-4211-BEB0-59FB478EC9D6}" destId="{34EDD46F-842E-4E98-9E6B-63B19F7B2D9B}" srcOrd="0" destOrd="0" presId="urn:microsoft.com/office/officeart/2018/2/layout/IconCircleList"/>
    <dgm:cxn modelId="{BED5CDBE-8D89-427B-B0B0-D9698CAC5078}" type="presOf" srcId="{C5B7C391-F612-46D5-95B4-71FAD7DCE9DA}" destId="{0141437C-568E-48EA-AD3C-A21E30132051}" srcOrd="0" destOrd="0" presId="urn:microsoft.com/office/officeart/2018/2/layout/IconCircleList"/>
    <dgm:cxn modelId="{7806C3CA-DD35-4F9B-9B27-0ADB3B7FCD1F}" type="presOf" srcId="{075EDA63-905E-492D-8968-485B9C21BD47}" destId="{BC53DE87-7384-4551-B506-A29AD9236351}" srcOrd="0" destOrd="0" presId="urn:microsoft.com/office/officeart/2018/2/layout/IconCircleList"/>
    <dgm:cxn modelId="{A4B89BE4-49D1-4E5D-80C7-9BD44ACB93DD}" type="presOf" srcId="{DE47E728-1348-4E78-8D72-A094DBAFA290}" destId="{DF02BB90-75C3-4895-A8AB-A998E707778A}" srcOrd="0" destOrd="0" presId="urn:microsoft.com/office/officeart/2018/2/layout/IconCircleList"/>
    <dgm:cxn modelId="{1557FBFE-5D6D-431B-91C9-1EEA825923D3}" type="presOf" srcId="{384AB33D-4225-4DA5-ACE9-92AFE255CBFA}" destId="{06167E15-FFC0-466C-A661-A7A7703E625F}" srcOrd="0" destOrd="0" presId="urn:microsoft.com/office/officeart/2018/2/layout/IconCircleList"/>
    <dgm:cxn modelId="{450763EA-C1D4-4243-8A23-21B3BFE0F33B}" type="presParOf" srcId="{7EE54D66-7E86-4013-8DFD-3F5A1D39AECC}" destId="{2AD88D0E-DD3C-49E8-BEAC-D9F40D6CC083}" srcOrd="0" destOrd="0" presId="urn:microsoft.com/office/officeart/2018/2/layout/IconCircleList"/>
    <dgm:cxn modelId="{EEAE9E1A-A188-4209-B5E3-EC48B5CD3120}" type="presParOf" srcId="{2AD88D0E-DD3C-49E8-BEAC-D9F40D6CC083}" destId="{97FD2E55-4162-4655-A0C3-26FD3A825228}" srcOrd="0" destOrd="0" presId="urn:microsoft.com/office/officeart/2018/2/layout/IconCircleList"/>
    <dgm:cxn modelId="{89855F54-DC09-43DE-9A96-05D3D6DD2FF5}" type="presParOf" srcId="{97FD2E55-4162-4655-A0C3-26FD3A825228}" destId="{6A09E9F0-99CB-411D-B156-EBEA888FBF92}" srcOrd="0" destOrd="0" presId="urn:microsoft.com/office/officeart/2018/2/layout/IconCircleList"/>
    <dgm:cxn modelId="{8399538B-1202-42AA-8207-7F2A82AACF85}" type="presParOf" srcId="{97FD2E55-4162-4655-A0C3-26FD3A825228}" destId="{03DF9D97-9DEE-49FB-8EBA-B5455D02AEA0}" srcOrd="1" destOrd="0" presId="urn:microsoft.com/office/officeart/2018/2/layout/IconCircleList"/>
    <dgm:cxn modelId="{EE8DF88F-5B5D-4845-BFE2-8704C05A3CA2}" type="presParOf" srcId="{97FD2E55-4162-4655-A0C3-26FD3A825228}" destId="{056F6C2C-0D7F-4F56-B368-418244D754A5}" srcOrd="2" destOrd="0" presId="urn:microsoft.com/office/officeart/2018/2/layout/IconCircleList"/>
    <dgm:cxn modelId="{49FF9FD7-F09D-4C66-8206-A187240E9712}" type="presParOf" srcId="{97FD2E55-4162-4655-A0C3-26FD3A825228}" destId="{34EDD46F-842E-4E98-9E6B-63B19F7B2D9B}" srcOrd="3" destOrd="0" presId="urn:microsoft.com/office/officeart/2018/2/layout/IconCircleList"/>
    <dgm:cxn modelId="{91ED7F33-C532-4475-831E-2B1F68A033CC}" type="presParOf" srcId="{2AD88D0E-DD3C-49E8-BEAC-D9F40D6CC083}" destId="{AC6FA577-A28A-4399-85AE-CFD2926910F8}" srcOrd="1" destOrd="0" presId="urn:microsoft.com/office/officeart/2018/2/layout/IconCircleList"/>
    <dgm:cxn modelId="{3AD1C55B-5164-4B96-9B41-C72C647533DD}" type="presParOf" srcId="{2AD88D0E-DD3C-49E8-BEAC-D9F40D6CC083}" destId="{6D4215CC-3E50-40E2-8F84-940659D66CFE}" srcOrd="2" destOrd="0" presId="urn:microsoft.com/office/officeart/2018/2/layout/IconCircleList"/>
    <dgm:cxn modelId="{6C13F0CB-4F5D-466F-AF36-9B36BBCB235F}" type="presParOf" srcId="{6D4215CC-3E50-40E2-8F84-940659D66CFE}" destId="{41C8567E-AC58-4C8E-9F81-27393B148A96}" srcOrd="0" destOrd="0" presId="urn:microsoft.com/office/officeart/2018/2/layout/IconCircleList"/>
    <dgm:cxn modelId="{C1AE486E-B60C-42C1-93C6-D64B1C01799F}" type="presParOf" srcId="{6D4215CC-3E50-40E2-8F84-940659D66CFE}" destId="{E91A3F48-6C04-4272-91DB-604C6B5D6717}" srcOrd="1" destOrd="0" presId="urn:microsoft.com/office/officeart/2018/2/layout/IconCircleList"/>
    <dgm:cxn modelId="{F2FF732F-19FF-4FFF-8442-774D5DCEBB1E}" type="presParOf" srcId="{6D4215CC-3E50-40E2-8F84-940659D66CFE}" destId="{83B5B13E-4D9F-4B68-A96D-24A78C409717}" srcOrd="2" destOrd="0" presId="urn:microsoft.com/office/officeart/2018/2/layout/IconCircleList"/>
    <dgm:cxn modelId="{30BF6150-8770-429B-A050-A0661135B00C}" type="presParOf" srcId="{6D4215CC-3E50-40E2-8F84-940659D66CFE}" destId="{BC53DE87-7384-4551-B506-A29AD9236351}" srcOrd="3" destOrd="0" presId="urn:microsoft.com/office/officeart/2018/2/layout/IconCircleList"/>
    <dgm:cxn modelId="{C7F42913-796F-4E29-8531-68C007AAA2EA}" type="presParOf" srcId="{2AD88D0E-DD3C-49E8-BEAC-D9F40D6CC083}" destId="{DF02BB90-75C3-4895-A8AB-A998E707778A}" srcOrd="3" destOrd="0" presId="urn:microsoft.com/office/officeart/2018/2/layout/IconCircleList"/>
    <dgm:cxn modelId="{9C91C2B7-9D16-4EFB-A80A-9A3C925967FB}" type="presParOf" srcId="{2AD88D0E-DD3C-49E8-BEAC-D9F40D6CC083}" destId="{CD21EE35-972E-43E9-9398-C7FA16B2829D}" srcOrd="4" destOrd="0" presId="urn:microsoft.com/office/officeart/2018/2/layout/IconCircleList"/>
    <dgm:cxn modelId="{88554E3E-7C3A-47A7-AB0C-9552605C41C6}" type="presParOf" srcId="{CD21EE35-972E-43E9-9398-C7FA16B2829D}" destId="{F412DFA6-8764-42B8-B4C4-E2CCD8EEA4BC}" srcOrd="0" destOrd="0" presId="urn:microsoft.com/office/officeart/2018/2/layout/IconCircleList"/>
    <dgm:cxn modelId="{517A0D9A-E054-46D0-8B93-E2A2F564C557}" type="presParOf" srcId="{CD21EE35-972E-43E9-9398-C7FA16B2829D}" destId="{5934CC45-CB31-481C-AE9A-E82C2CDFD48E}" srcOrd="1" destOrd="0" presId="urn:microsoft.com/office/officeart/2018/2/layout/IconCircleList"/>
    <dgm:cxn modelId="{2FD2FB9A-6F60-427F-89BE-B810C5E75293}" type="presParOf" srcId="{CD21EE35-972E-43E9-9398-C7FA16B2829D}" destId="{6E2FB61B-C7DA-4A68-8B3E-1D3F24C7CD0E}" srcOrd="2" destOrd="0" presId="urn:microsoft.com/office/officeart/2018/2/layout/IconCircleList"/>
    <dgm:cxn modelId="{3FDBB0A1-C380-4BFB-9E07-6DD179014E22}" type="presParOf" srcId="{CD21EE35-972E-43E9-9398-C7FA16B2829D}" destId="{0141437C-568E-48EA-AD3C-A21E30132051}" srcOrd="3" destOrd="0" presId="urn:microsoft.com/office/officeart/2018/2/layout/IconCircleList"/>
    <dgm:cxn modelId="{AD502BCB-CEBB-4852-9398-A176F076B892}" type="presParOf" srcId="{2AD88D0E-DD3C-49E8-BEAC-D9F40D6CC083}" destId="{06167E15-FFC0-466C-A661-A7A7703E625F}" srcOrd="5" destOrd="0" presId="urn:microsoft.com/office/officeart/2018/2/layout/IconCircleList"/>
    <dgm:cxn modelId="{F86B624E-5116-49AC-ABCF-EFA52DF2421C}" type="presParOf" srcId="{2AD88D0E-DD3C-49E8-BEAC-D9F40D6CC083}" destId="{48B3401A-80D4-4CCC-B64A-E7B3340A8503}" srcOrd="6" destOrd="0" presId="urn:microsoft.com/office/officeart/2018/2/layout/IconCircleList"/>
    <dgm:cxn modelId="{45FCDC90-3A81-4D1F-9608-BB43621E548A}" type="presParOf" srcId="{48B3401A-80D4-4CCC-B64A-E7B3340A8503}" destId="{571FEB3C-7CB6-4836-AC4F-E40788F1E21E}" srcOrd="0" destOrd="0" presId="urn:microsoft.com/office/officeart/2018/2/layout/IconCircleList"/>
    <dgm:cxn modelId="{54356D7D-AF92-4F87-B350-5B809558D708}" type="presParOf" srcId="{48B3401A-80D4-4CCC-B64A-E7B3340A8503}" destId="{858B5D92-1144-47A9-BF38-7A84B1E11265}" srcOrd="1" destOrd="0" presId="urn:microsoft.com/office/officeart/2018/2/layout/IconCircleList"/>
    <dgm:cxn modelId="{48A538DB-71C8-4920-820A-992275ADC9CF}" type="presParOf" srcId="{48B3401A-80D4-4CCC-B64A-E7B3340A8503}" destId="{FE2886A1-BF3A-46CB-871D-C41B9813DE1F}" srcOrd="2" destOrd="0" presId="urn:microsoft.com/office/officeart/2018/2/layout/IconCircleList"/>
    <dgm:cxn modelId="{E01C01D0-D04B-4D6F-AD95-5D6D32FABEAB}" type="presParOf" srcId="{48B3401A-80D4-4CCC-B64A-E7B3340A8503}" destId="{C722DA9E-6B70-4106-B0D6-844C113DCA5D}" srcOrd="3" destOrd="0" presId="urn:microsoft.com/office/officeart/2018/2/layout/IconCircleList"/>
    <dgm:cxn modelId="{C93E9BC9-BF74-4AAE-A645-A76070A1A136}" type="presParOf" srcId="{2AD88D0E-DD3C-49E8-BEAC-D9F40D6CC083}" destId="{5AE8B12D-671F-4EB6-891F-65E01681F39C}" srcOrd="7" destOrd="0" presId="urn:microsoft.com/office/officeart/2018/2/layout/IconCircleList"/>
    <dgm:cxn modelId="{AF456BAB-2BFB-4420-9896-31829C1D664D}" type="presParOf" srcId="{2AD88D0E-DD3C-49E8-BEAC-D9F40D6CC083}" destId="{AF26C2F3-A3FE-49FD-AF48-C85D092DF73E}" srcOrd="8" destOrd="0" presId="urn:microsoft.com/office/officeart/2018/2/layout/IconCircleList"/>
    <dgm:cxn modelId="{DEBFD1F9-9C67-42C6-AAE6-17B26A5E4A30}" type="presParOf" srcId="{AF26C2F3-A3FE-49FD-AF48-C85D092DF73E}" destId="{8E76FB9F-5B0C-4473-8EB2-B99A403944D1}" srcOrd="0" destOrd="0" presId="urn:microsoft.com/office/officeart/2018/2/layout/IconCircleList"/>
    <dgm:cxn modelId="{44E5BCEC-2BB6-436F-B15E-1B17682AC514}" type="presParOf" srcId="{AF26C2F3-A3FE-49FD-AF48-C85D092DF73E}" destId="{28023F69-F8C3-4D75-83A6-45E27612D383}" srcOrd="1" destOrd="0" presId="urn:microsoft.com/office/officeart/2018/2/layout/IconCircleList"/>
    <dgm:cxn modelId="{ED73BA1B-FC6A-48BC-BCDE-A8E70E1F83B4}" type="presParOf" srcId="{AF26C2F3-A3FE-49FD-AF48-C85D092DF73E}" destId="{F36EBA7B-9D1E-45AA-B53F-8621CB8FA75C}" srcOrd="2" destOrd="0" presId="urn:microsoft.com/office/officeart/2018/2/layout/IconCircleList"/>
    <dgm:cxn modelId="{3E9A2B29-F3C4-4FDA-B300-C906CA85438C}" type="presParOf" srcId="{AF26C2F3-A3FE-49FD-AF48-C85D092DF73E}" destId="{8FCA5B77-2ACC-49FE-AE08-472F9F0B55E8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9E9F0-99CB-411D-B156-EBEA888FBF92}">
      <dsp:nvSpPr>
        <dsp:cNvPr id="0" name=""/>
        <dsp:cNvSpPr/>
      </dsp:nvSpPr>
      <dsp:spPr>
        <a:xfrm>
          <a:off x="641212" y="17380"/>
          <a:ext cx="1153039" cy="1153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F9D97-9DEE-49FB-8EBA-B5455D02AEA0}">
      <dsp:nvSpPr>
        <dsp:cNvPr id="0" name=""/>
        <dsp:cNvSpPr/>
      </dsp:nvSpPr>
      <dsp:spPr>
        <a:xfrm>
          <a:off x="883351" y="259519"/>
          <a:ext cx="668762" cy="668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DD46F-842E-4E98-9E6B-63B19F7B2D9B}">
      <dsp:nvSpPr>
        <dsp:cNvPr id="0" name=""/>
        <dsp:cNvSpPr/>
      </dsp:nvSpPr>
      <dsp:spPr>
        <a:xfrm>
          <a:off x="2041332" y="17380"/>
          <a:ext cx="2717878" cy="115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A few creation stories</a:t>
          </a:r>
        </a:p>
      </dsp:txBody>
      <dsp:txXfrm>
        <a:off x="2041332" y="17380"/>
        <a:ext cx="2717878" cy="1153039"/>
      </dsp:txXfrm>
    </dsp:sp>
    <dsp:sp modelId="{41C8567E-AC58-4C8E-9F81-27393B148A96}">
      <dsp:nvSpPr>
        <dsp:cNvPr id="0" name=""/>
        <dsp:cNvSpPr/>
      </dsp:nvSpPr>
      <dsp:spPr>
        <a:xfrm>
          <a:off x="5232780" y="17380"/>
          <a:ext cx="1153039" cy="1153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A3F48-6C04-4272-91DB-604C6B5D6717}">
      <dsp:nvSpPr>
        <dsp:cNvPr id="0" name=""/>
        <dsp:cNvSpPr/>
      </dsp:nvSpPr>
      <dsp:spPr>
        <a:xfrm>
          <a:off x="5474918" y="259519"/>
          <a:ext cx="668762" cy="6687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3DE87-7384-4551-B506-A29AD9236351}">
      <dsp:nvSpPr>
        <dsp:cNvPr id="0" name=""/>
        <dsp:cNvSpPr/>
      </dsp:nvSpPr>
      <dsp:spPr>
        <a:xfrm>
          <a:off x="6632899" y="17380"/>
          <a:ext cx="2717878" cy="115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What exists today</a:t>
          </a:r>
        </a:p>
      </dsp:txBody>
      <dsp:txXfrm>
        <a:off x="6632899" y="17380"/>
        <a:ext cx="2717878" cy="1153039"/>
      </dsp:txXfrm>
    </dsp:sp>
    <dsp:sp modelId="{F412DFA6-8764-42B8-B4C4-E2CCD8EEA4BC}">
      <dsp:nvSpPr>
        <dsp:cNvPr id="0" name=""/>
        <dsp:cNvSpPr/>
      </dsp:nvSpPr>
      <dsp:spPr>
        <a:xfrm>
          <a:off x="641212" y="2070358"/>
          <a:ext cx="1153039" cy="1153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4CC45-CB31-481C-AE9A-E82C2CDFD48E}">
      <dsp:nvSpPr>
        <dsp:cNvPr id="0" name=""/>
        <dsp:cNvSpPr/>
      </dsp:nvSpPr>
      <dsp:spPr>
        <a:xfrm>
          <a:off x="883351" y="2312497"/>
          <a:ext cx="668762" cy="6687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1437C-568E-48EA-AD3C-A21E30132051}">
      <dsp:nvSpPr>
        <dsp:cNvPr id="0" name=""/>
        <dsp:cNvSpPr/>
      </dsp:nvSpPr>
      <dsp:spPr>
        <a:xfrm>
          <a:off x="2041332" y="2070358"/>
          <a:ext cx="2717878" cy="115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Key questions, ideas, and proposals</a:t>
          </a:r>
        </a:p>
      </dsp:txBody>
      <dsp:txXfrm>
        <a:off x="2041332" y="2070358"/>
        <a:ext cx="2717878" cy="1153039"/>
      </dsp:txXfrm>
    </dsp:sp>
    <dsp:sp modelId="{571FEB3C-7CB6-4836-AC4F-E40788F1E21E}">
      <dsp:nvSpPr>
        <dsp:cNvPr id="0" name=""/>
        <dsp:cNvSpPr/>
      </dsp:nvSpPr>
      <dsp:spPr>
        <a:xfrm>
          <a:off x="5232780" y="2070358"/>
          <a:ext cx="1153039" cy="1153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B5D92-1144-47A9-BF38-7A84B1E11265}">
      <dsp:nvSpPr>
        <dsp:cNvPr id="0" name=""/>
        <dsp:cNvSpPr/>
      </dsp:nvSpPr>
      <dsp:spPr>
        <a:xfrm>
          <a:off x="5474918" y="2312497"/>
          <a:ext cx="668762" cy="6687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2DA9E-6B70-4106-B0D6-844C113DCA5D}">
      <dsp:nvSpPr>
        <dsp:cNvPr id="0" name=""/>
        <dsp:cNvSpPr/>
      </dsp:nvSpPr>
      <dsp:spPr>
        <a:xfrm>
          <a:off x="6632899" y="2070358"/>
          <a:ext cx="2717878" cy="115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Possible directions for us</a:t>
          </a:r>
        </a:p>
      </dsp:txBody>
      <dsp:txXfrm>
        <a:off x="6632899" y="2070358"/>
        <a:ext cx="2717878" cy="1153039"/>
      </dsp:txXfrm>
    </dsp:sp>
    <dsp:sp modelId="{8E76FB9F-5B0C-4473-8EB2-B99A403944D1}">
      <dsp:nvSpPr>
        <dsp:cNvPr id="0" name=""/>
        <dsp:cNvSpPr/>
      </dsp:nvSpPr>
      <dsp:spPr>
        <a:xfrm>
          <a:off x="641212" y="4123336"/>
          <a:ext cx="1153039" cy="1153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23F69-F8C3-4D75-83A6-45E27612D383}">
      <dsp:nvSpPr>
        <dsp:cNvPr id="0" name=""/>
        <dsp:cNvSpPr/>
      </dsp:nvSpPr>
      <dsp:spPr>
        <a:xfrm>
          <a:off x="883351" y="4365475"/>
          <a:ext cx="668762" cy="6687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A5B77-2ACC-49FE-AE08-472F9F0B55E8}">
      <dsp:nvSpPr>
        <dsp:cNvPr id="0" name=""/>
        <dsp:cNvSpPr/>
      </dsp:nvSpPr>
      <dsp:spPr>
        <a:xfrm>
          <a:off x="2041332" y="4123336"/>
          <a:ext cx="2717878" cy="115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 Summary and proposed next steps</a:t>
          </a:r>
        </a:p>
      </dsp:txBody>
      <dsp:txXfrm>
        <a:off x="2041332" y="4123336"/>
        <a:ext cx="2717878" cy="1153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16A73385-FF7E-3C7C-08D4-459B9CA4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FE52C535-7A4E-D46A-6B30-DD1E109CDE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4006B420-F7C6-977A-2DDE-FDB7C7D542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387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82924BAF-B441-4180-89DF-884B72D0C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C1BD8024-3E82-222D-674F-B17CF8FDCF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85D22C41-8D1E-92F2-C48B-52F341706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>
          <a:extLst>
            <a:ext uri="{FF2B5EF4-FFF2-40B4-BE49-F238E27FC236}">
              <a16:creationId xmlns:a16="http://schemas.microsoft.com/office/drawing/2014/main" id="{E2842681-910E-C30F-39FE-2B01F4AA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>
            <a:extLst>
              <a:ext uri="{FF2B5EF4-FFF2-40B4-BE49-F238E27FC236}">
                <a16:creationId xmlns:a16="http://schemas.microsoft.com/office/drawing/2014/main" id="{45F738EC-FA3A-0CC3-6787-036E44105F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https://eregion.eu/retired-professors-associations-network/</a:t>
            </a:r>
            <a:endParaRPr dirty="0"/>
          </a:p>
        </p:txBody>
      </p:sp>
      <p:sp>
        <p:nvSpPr>
          <p:cNvPr id="261" name="Google Shape;261;p12:notes">
            <a:extLst>
              <a:ext uri="{FF2B5EF4-FFF2-40B4-BE49-F238E27FC236}">
                <a16:creationId xmlns:a16="http://schemas.microsoft.com/office/drawing/2014/main" id="{623AB7E2-D969-7F47-13C0-7ECFF2D70E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16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2.png"/><Relationship Id="rId4" Type="http://schemas.openxmlformats.org/officeDocument/2006/relationships/image" Target="../media/image28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875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255591"/>
            <a:ext cx="10668000" cy="203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95300" y="685800"/>
            <a:ext cx="11201400" cy="134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Linking Retired Academics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 Across Nations and Beyond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62000" y="2312491"/>
            <a:ext cx="10668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Preserving Knowledge and Fostering Global Collaboration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762000" y="4141471"/>
            <a:ext cx="6517441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Eric Hockert (Minnesota, USA) &amp; Walter Archer (Alberta, Canada)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President-elect AROHE | President CURAC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51C10-0B7F-D270-B0BA-D2FB48173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441" y="3360241"/>
            <a:ext cx="4577401" cy="25911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North American Synergy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571500" y="2990850"/>
            <a:ext cx="5286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Linked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571500" y="4324350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Bilateral Partnership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334125" y="2995612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Bridging Borders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6334125" y="3405187"/>
            <a:ext cx="52863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CURAC and AROHE </a:t>
            </a:r>
            <a:r>
              <a:rPr lang="en-US" sz="1500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are</a:t>
            </a:r>
            <a:r>
              <a:rPr lang="en-US" sz="150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strategically linked to each other. This cross-border collaboration allows for the sharing of research, advocacy strategies, and institutional best practices across the entire North American continent.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C50CEE2D-6331-12B4-8E3B-52F85502A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>
            <a:extLst>
              <a:ext uri="{FF2B5EF4-FFF2-40B4-BE49-F238E27FC236}">
                <a16:creationId xmlns:a16="http://schemas.microsoft.com/office/drawing/2014/main" id="{59C05E5A-9262-458B-E0EF-7233C6CD6D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5870E22A-783E-168D-422F-101EE7DBBA8F}"/>
              </a:ext>
            </a:extLst>
          </p:cNvPr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 descr="image.png">
            <a:extLst>
              <a:ext uri="{FF2B5EF4-FFF2-40B4-BE49-F238E27FC236}">
                <a16:creationId xmlns:a16="http://schemas.microsoft.com/office/drawing/2014/main" id="{88A427D1-9CFF-B93F-AEC7-13D1648D05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000250"/>
            <a:ext cx="10668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855FCEC-CB29-D7BD-6FA0-68340EC3591A}"/>
              </a:ext>
            </a:extLst>
          </p:cNvPr>
          <p:cNvSpPr txBox="1"/>
          <p:nvPr/>
        </p:nvSpPr>
        <p:spPr>
          <a:xfrm>
            <a:off x="495300" y="3238500"/>
            <a:ext cx="112014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Section 2: What exists today</a:t>
            </a:r>
            <a:endParaRPr dirty="0"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FC07F53-CA1F-1027-A75F-034CD14775C0}"/>
              </a:ext>
            </a:extLst>
          </p:cNvPr>
          <p:cNvSpPr txBox="1"/>
          <p:nvPr/>
        </p:nvSpPr>
        <p:spPr>
          <a:xfrm>
            <a:off x="2286000" y="4095750"/>
            <a:ext cx="762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How local associations evolved into national and international networks to serve the interests of faculty emeriti.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70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133600"/>
            <a:ext cx="5214937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062" y="2133600"/>
            <a:ext cx="5214937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762000" y="5305425"/>
            <a:ext cx="10668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Both models serve members through advocacy and benefit negotiation, though their "centers of gravity" differ significantly.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1057275" y="2428875"/>
            <a:ext cx="48556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Emeriti-Only</a:t>
            </a:r>
            <a:endParaRPr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1057275" y="2914650"/>
            <a:ext cx="462438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Focuses on maintaining high-level research, scholarly publication, and academic prestige. Often separate from general staff initiatives.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1057275" y="3962400"/>
            <a:ext cx="46243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Strength: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Knowledge preservation and professional continuity.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6510337" y="2428875"/>
            <a:ext cx="485560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Faculty &amp; Staff Inclusive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6510337" y="2914650"/>
            <a:ext cx="462438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Creates a broad community of all retired university employees. Focuses on institutional loyalty and social connectivity.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6510337" y="3962400"/>
            <a:ext cx="4624387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Strength: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Scale, inclusivity, and operational diversity.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762000" y="685800"/>
            <a:ext cx="11201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Two Models of Engagement</a:t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762000" y="1323975"/>
            <a:ext cx="10668000" cy="1905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52637"/>
            <a:ext cx="50482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762000" y="2052637"/>
            <a:ext cx="5300662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Berkeley, UCLA, UBC (British Columbia)</a:t>
            </a:r>
            <a:endParaRPr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762000" y="2462212"/>
            <a:ext cx="504825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Institutionalized centers provide physical and organizational homes for some retirees, bridging the gap between campus and the post-retirement life.</a:t>
            </a:r>
            <a:endParaRPr dirty="0"/>
          </a:p>
        </p:txBody>
      </p:sp>
      <p:pic>
        <p:nvPicPr>
          <p:cNvPr id="176" name="Google Shape;176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52637"/>
            <a:ext cx="50482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1143000" y="3509962"/>
            <a:ext cx="46672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Dedicated staff to coordinate retiree resources.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1143000" y="3986212"/>
            <a:ext cx="46672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Robust programming: Lectures, mentoring, and social events.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1143000" y="4748212"/>
            <a:ext cx="46672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Maintaining the "University Family" connection.</a:t>
            </a:r>
            <a:endParaRPr dirty="0"/>
          </a:p>
        </p:txBody>
      </p:sp>
      <p:pic>
        <p:nvPicPr>
          <p:cNvPr id="180" name="Google Shape;180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548062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402431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4786312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762000" y="685800"/>
            <a:ext cx="11201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Dedicated Retirement Centers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762000" y="1323975"/>
            <a:ext cx="10668000" cy="1905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6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609850"/>
            <a:ext cx="336545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3200" y="2609850"/>
            <a:ext cx="336545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609850"/>
            <a:ext cx="336545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58900" y="2905125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987902" y="3552825"/>
            <a:ext cx="291364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U3A</a:t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1057275" y="3962400"/>
            <a:ext cx="2774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University of the Third Age provides lifelong learning opportunities for all retirees.</a:t>
            </a:r>
            <a:endParaRPr/>
          </a:p>
        </p:txBody>
      </p:sp>
      <p:pic>
        <p:nvPicPr>
          <p:cNvPr id="215" name="Google Shape;215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101" y="2905125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4639102" y="3552825"/>
            <a:ext cx="291364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AFU GN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4708475" y="3962400"/>
            <a:ext cx="2774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Age-Friendly University Global Network fosters inclusive learning and action.</a:t>
            </a:r>
            <a:endParaRPr/>
          </a:p>
        </p:txBody>
      </p:sp>
      <p:pic>
        <p:nvPicPr>
          <p:cNvPr id="218" name="Google Shape;218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18451" y="29051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8290303" y="3552825"/>
            <a:ext cx="291364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UNESCO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8359675" y="3962400"/>
            <a:ext cx="2774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Potential for high-level global policy integration in education and legacy.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762000" y="685800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Existing global networks to inform our discussions</a:t>
            </a:r>
            <a:endParaRPr dirty="0"/>
          </a:p>
        </p:txBody>
      </p:sp>
      <p:sp>
        <p:nvSpPr>
          <p:cNvPr id="222" name="Google Shape;222;p21"/>
          <p:cNvSpPr/>
          <p:nvPr/>
        </p:nvSpPr>
        <p:spPr>
          <a:xfrm>
            <a:off x="762000" y="1323975"/>
            <a:ext cx="10668000" cy="1905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6381750" y="2514600"/>
            <a:ext cx="5300662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Professors Emerit</a:t>
            </a:r>
            <a:r>
              <a:rPr lang="en-US" sz="1404" b="1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i Network</a:t>
            </a:r>
            <a:endParaRPr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6381750" y="2924175"/>
            <a:ext cx="50482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🏠</a:t>
            </a:r>
            <a:r>
              <a:rPr lang="en-US" sz="15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 Represents a potential "home" for faculty emeriti.</a:t>
            </a:r>
            <a:endParaRPr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6762750" y="3686175"/>
            <a:ext cx="46672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Individual-based membership model.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6762750" y="4162425"/>
            <a:ext cx="46672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Connected to EU eRegions and Danube Region strategies.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6762750" y="4924425"/>
            <a:ext cx="46672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Focus on active aging and intercultural dialogue.</a:t>
            </a:r>
            <a:endParaRPr/>
          </a:p>
        </p:txBody>
      </p:sp>
      <p:pic>
        <p:nvPicPr>
          <p:cNvPr id="198" name="Google Shape;19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372427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4200525"/>
            <a:ext cx="1428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4962525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762000" y="685800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The Professors Emeriti Network Perspective</a:t>
            </a:r>
            <a:endParaRPr dirty="0"/>
          </a:p>
        </p:txBody>
      </p:sp>
      <p:sp>
        <p:nvSpPr>
          <p:cNvPr id="202" name="Google Shape;202;p20"/>
          <p:cNvSpPr/>
          <p:nvPr/>
        </p:nvSpPr>
        <p:spPr>
          <a:xfrm>
            <a:off x="762000" y="1323975"/>
            <a:ext cx="10668000" cy="1905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35F6215-8144-3C64-DEE2-20FCB7844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4D245B6-73CA-4588-D16E-87063975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78" y="2514600"/>
            <a:ext cx="28289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762000" y="1243012"/>
            <a:ext cx="500062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European Association of Professors Emeriti (</a:t>
            </a:r>
            <a:r>
              <a:rPr lang="en-US" sz="2800" b="1" i="0" u="none" strike="noStrike" cap="none" dirty="0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EAPE): European Connections</a:t>
            </a:r>
            <a:endParaRPr sz="1100" dirty="0"/>
          </a:p>
        </p:txBody>
      </p:sp>
      <p:sp>
        <p:nvSpPr>
          <p:cNvPr id="163" name="Google Shape;163;p19"/>
          <p:cNvSpPr/>
          <p:nvPr/>
        </p:nvSpPr>
        <p:spPr>
          <a:xfrm>
            <a:off x="571500" y="1243012"/>
            <a:ext cx="47625" cy="11430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571500" y="2957512"/>
            <a:ext cx="4953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DM Sans" pitchFamily="2" charset="0"/>
              </a:rPr>
              <a:t>Aims to connect retired academics across Europe to foster continued scientific contribution, mentorship, and interdisciplinary collaboration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71500" y="4252912"/>
            <a:ext cx="4953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EAPE fosters a continent-wide network that allows retired professors to maintain their scientific activity and contribute to European higher education through mentorship and policy influence.</a:t>
            </a:r>
            <a:endParaRPr dirty="0"/>
          </a:p>
        </p:txBody>
      </p:sp>
      <p:pic>
        <p:nvPicPr>
          <p:cNvPr id="4100" name="Picture 4" descr="logo">
            <a:extLst>
              <a:ext uri="{FF2B5EF4-FFF2-40B4-BE49-F238E27FC236}">
                <a16:creationId xmlns:a16="http://schemas.microsoft.com/office/drawing/2014/main" id="{56C25060-CABC-97DA-814F-E859C999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45" y="2078004"/>
            <a:ext cx="2624123" cy="28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" y="-7151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66987"/>
            <a:ext cx="35559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566987"/>
            <a:ext cx="35559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566987"/>
            <a:ext cx="3556099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Strategic Goals</a:t>
            </a:r>
            <a:endParaRPr dirty="0"/>
          </a:p>
        </p:txBody>
      </p:sp>
      <p:sp>
        <p:nvSpPr>
          <p:cNvPr id="176" name="Google Shape;176;p20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58900" y="286226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792639" y="3433762"/>
            <a:ext cx="311367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Institutional Value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866775" y="3843337"/>
            <a:ext cx="2965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Increasing retirees' value to their colleges and universities.</a:t>
            </a:r>
            <a:endParaRPr/>
          </a:p>
        </p:txBody>
      </p:sp>
      <p:pic>
        <p:nvPicPr>
          <p:cNvPr id="180" name="Google Shape;180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7726" y="2862262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4539090" y="3433762"/>
            <a:ext cx="311367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Legacy Management</a:t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4613225" y="3843337"/>
            <a:ext cx="296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Preserving institutional knowledge for future faculty generations.</a:t>
            </a:r>
            <a:endParaRPr/>
          </a:p>
        </p:txBody>
      </p:sp>
      <p:pic>
        <p:nvPicPr>
          <p:cNvPr id="183" name="Google Shape;183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51950" y="286226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8285537" y="3433762"/>
            <a:ext cx="3113826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Global Dialogue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8359675" y="3843337"/>
            <a:ext cx="296554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Fostering intercultural exchange between academic networks.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Strategic Missions &amp; Areas of Impact</a:t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2143125" y="2705100"/>
            <a:ext cx="82391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Philanthropic Engagement:</a:t>
            </a: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Creating structured avenues for retirees to contribute to institutional development.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2143125" y="3457575"/>
            <a:ext cx="82391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Resource Center:</a:t>
            </a: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Serving as the "first stop" for administrators to engage retired faculty.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2143125" y="3905250"/>
            <a:ext cx="82391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Advocacy &amp; Policy:</a:t>
            </a: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Standing on behalf of retirees in community and professional sectors.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2143125" y="4352925"/>
            <a:ext cx="82391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Digital Networking:</a:t>
            </a:r>
            <a:r>
              <a:rPr lang="en-US" sz="150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Utilizing web resources such as LinkedIn </a:t>
            </a:r>
            <a:r>
              <a:rPr lang="en-US" sz="1500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and others </a:t>
            </a:r>
            <a:r>
              <a:rPr lang="en-US" sz="150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to maintain lifelong professional connections.</a:t>
            </a:r>
            <a:endParaRPr dirty="0"/>
          </a:p>
        </p:txBody>
      </p:sp>
      <p:pic>
        <p:nvPicPr>
          <p:cNvPr id="197" name="Google Shape;19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270510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345757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390525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4352925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5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762000" y="3128962"/>
            <a:ext cx="40386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1,000</a:t>
            </a:r>
            <a:endParaRPr dirty="0"/>
          </a:p>
        </p:txBody>
      </p:sp>
      <p:sp>
        <p:nvSpPr>
          <p:cNvPr id="230" name="Google Shape;230;p22"/>
          <p:cNvSpPr txBox="1"/>
          <p:nvPr/>
        </p:nvSpPr>
        <p:spPr>
          <a:xfrm>
            <a:off x="762000" y="4687231"/>
            <a:ext cx="4038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MEMBER GOAL FOR YEAR 1</a:t>
            </a:r>
            <a:endParaRPr dirty="0"/>
          </a:p>
        </p:txBody>
      </p:sp>
      <p:sp>
        <p:nvSpPr>
          <p:cNvPr id="231" name="Google Shape;231;p22"/>
          <p:cNvSpPr txBox="1"/>
          <p:nvPr/>
        </p:nvSpPr>
        <p:spPr>
          <a:xfrm>
            <a:off x="5372100" y="2990850"/>
            <a:ext cx="636079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A New Digital Home for Individuals</a:t>
            </a:r>
            <a:endParaRPr dirty="0"/>
          </a:p>
        </p:txBody>
      </p:sp>
      <p:sp>
        <p:nvSpPr>
          <p:cNvPr id="232" name="Google Shape;232;p22"/>
          <p:cNvSpPr txBox="1"/>
          <p:nvPr/>
        </p:nvSpPr>
        <p:spPr>
          <a:xfrm>
            <a:off x="5372100" y="3400425"/>
            <a:ext cx="6057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The VRC is designed to serve as a worldwide organization for individual retirees (faculty and staff) who lack a local campus-based association.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5372100" y="4162425"/>
            <a:ext cx="6057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Key Target:</a:t>
            </a:r>
            <a:r>
              <a:rPr lang="en-US" sz="15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Scale to 4,000 members within 5 years at an affordable $20 USD annual fee.</a:t>
            </a:r>
            <a:endParaRPr dirty="0"/>
          </a:p>
        </p:txBody>
      </p:sp>
      <p:sp>
        <p:nvSpPr>
          <p:cNvPr id="234" name="Google Shape;234;p22"/>
          <p:cNvSpPr txBox="1"/>
          <p:nvPr/>
        </p:nvSpPr>
        <p:spPr>
          <a:xfrm>
            <a:off x="762000" y="685800"/>
            <a:ext cx="11201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The AROHE Virtual Chapter (VRC)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762000" y="1323975"/>
            <a:ext cx="10668000" cy="1905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15AFF-8AFC-5F00-A1A5-3110FD3122ED}"/>
              </a:ext>
            </a:extLst>
          </p:cNvPr>
          <p:cNvSpPr txBox="1"/>
          <p:nvPr/>
        </p:nvSpPr>
        <p:spPr>
          <a:xfrm>
            <a:off x="3443048" y="5335319"/>
            <a:ext cx="441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https://www.arohe.org/Virtual-Retirement-Chapter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3A68-DFF6-BE4B-1953-F20D9FA2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221" y="187795"/>
            <a:ext cx="8229600" cy="1143000"/>
          </a:xfrm>
        </p:spPr>
        <p:txBody>
          <a:bodyPr/>
          <a:lstStyle/>
          <a:p>
            <a:r>
              <a:rPr lang="en-US" u="sng" dirty="0"/>
              <a:t>Our Discussion Today</a:t>
            </a: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20F319E3-7C87-02E4-4A56-0F1F78346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039744"/>
              </p:ext>
            </p:extLst>
          </p:nvPr>
        </p:nvGraphicFramePr>
        <p:xfrm>
          <a:off x="991026" y="1512080"/>
          <a:ext cx="9991991" cy="529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D4E9238-0F74-32FB-7484-9B7AF8296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843" y="4642039"/>
            <a:ext cx="3582845" cy="20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24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46E06166-B9B7-73EC-824F-E5E70910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>
            <a:extLst>
              <a:ext uri="{FF2B5EF4-FFF2-40B4-BE49-F238E27FC236}">
                <a16:creationId xmlns:a16="http://schemas.microsoft.com/office/drawing/2014/main" id="{B28D933A-98DD-5A93-404D-C5D40A4481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192" y="-25031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EBCAB1ED-5D38-C7D2-4AB1-9ACD31D8728B}"/>
              </a:ext>
            </a:extLst>
          </p:cNvPr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 descr="image.png">
            <a:extLst>
              <a:ext uri="{FF2B5EF4-FFF2-40B4-BE49-F238E27FC236}">
                <a16:creationId xmlns:a16="http://schemas.microsoft.com/office/drawing/2014/main" id="{71A187BD-6B20-E89E-3895-65D4216ECE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000250"/>
            <a:ext cx="10668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801E6070-81E7-5975-2AED-064BAC8807D3}"/>
              </a:ext>
            </a:extLst>
          </p:cNvPr>
          <p:cNvSpPr txBox="1"/>
          <p:nvPr/>
        </p:nvSpPr>
        <p:spPr>
          <a:xfrm>
            <a:off x="495300" y="3238500"/>
            <a:ext cx="112014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Section 3: Possible Directions for 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19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13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124075"/>
            <a:ext cx="33654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3200" y="2124075"/>
            <a:ext cx="33654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124075"/>
            <a:ext cx="33654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275" y="2419350"/>
            <a:ext cx="27749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8475" y="2419350"/>
            <a:ext cx="27749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9675" y="2419350"/>
            <a:ext cx="27749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987902" y="4038600"/>
            <a:ext cx="2913645" cy="43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Build the Retired Professors Associations Network</a:t>
            </a:r>
            <a:endParaRPr dirty="0"/>
          </a:p>
        </p:txBody>
      </p:sp>
      <p:sp>
        <p:nvSpPr>
          <p:cNvPr id="249" name="Google Shape;249;p23"/>
          <p:cNvSpPr txBox="1"/>
          <p:nvPr/>
        </p:nvSpPr>
        <p:spPr>
          <a:xfrm>
            <a:off x="1057275" y="4448175"/>
            <a:ext cx="2774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Strengthen links between existing associations (Federation model).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4639102" y="4038600"/>
            <a:ext cx="291364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Individual Home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4708475" y="4448175"/>
            <a:ext cx="2774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Pivot toward individual membership models like EAPE or VRC.</a:t>
            </a: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8290303" y="4038600"/>
            <a:ext cx="291364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Hybrid Route</a:t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8359675" y="4448175"/>
            <a:ext cx="2774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Collaborate across CURAC, AROHE, and European networks.</a:t>
            </a:r>
            <a:endParaRPr/>
          </a:p>
        </p:txBody>
      </p:sp>
      <p:pic>
        <p:nvPicPr>
          <p:cNvPr id="254" name="Google Shape;254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7275" y="2419350"/>
            <a:ext cx="27749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08475" y="2419350"/>
            <a:ext cx="27749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/>
        </p:nvSpPr>
        <p:spPr>
          <a:xfrm>
            <a:off x="762000" y="685800"/>
            <a:ext cx="11201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Next Step?</a:t>
            </a:r>
            <a:endParaRPr/>
          </a:p>
        </p:txBody>
      </p:sp>
      <p:sp>
        <p:nvSpPr>
          <p:cNvPr id="258" name="Google Shape;258;p23"/>
          <p:cNvSpPr/>
          <p:nvPr/>
        </p:nvSpPr>
        <p:spPr>
          <a:xfrm>
            <a:off x="762000" y="1323975"/>
            <a:ext cx="10668000" cy="1905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7FBE2-69FD-6EF0-224B-031EF6C1E1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5220" y="2330268"/>
            <a:ext cx="2279220" cy="15688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99F6EE-5E63-A3F2-9FCA-7BD1F7D3B184}"/>
              </a:ext>
            </a:extLst>
          </p:cNvPr>
          <p:cNvSpPr txBox="1"/>
          <p:nvPr/>
        </p:nvSpPr>
        <p:spPr>
          <a:xfrm>
            <a:off x="1297528" y="960375"/>
            <a:ext cx="9276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Or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Wait for the situation to evolve</a:t>
            </a:r>
          </a:p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6213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>
          <a:extLst>
            <a:ext uri="{FF2B5EF4-FFF2-40B4-BE49-F238E27FC236}">
              <a16:creationId xmlns:a16="http://schemas.microsoft.com/office/drawing/2014/main" id="{EAF1552F-7918-2226-78AA-51E6CB9C8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4" descr="image.png">
            <a:extLst>
              <a:ext uri="{FF2B5EF4-FFF2-40B4-BE49-F238E27FC236}">
                <a16:creationId xmlns:a16="http://schemas.microsoft.com/office/drawing/2014/main" id="{45CCE745-EFC9-79C3-D058-5925E428F2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15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4">
            <a:extLst>
              <a:ext uri="{FF2B5EF4-FFF2-40B4-BE49-F238E27FC236}">
                <a16:creationId xmlns:a16="http://schemas.microsoft.com/office/drawing/2014/main" id="{069D0504-FCCF-407B-AB6D-7844A070D9BD}"/>
              </a:ext>
            </a:extLst>
          </p:cNvPr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>
            <a:extLst>
              <a:ext uri="{FF2B5EF4-FFF2-40B4-BE49-F238E27FC236}">
                <a16:creationId xmlns:a16="http://schemas.microsoft.com/office/drawing/2014/main" id="{07D8B36D-DF06-5DDA-DC16-27CA1DD3E121}"/>
              </a:ext>
            </a:extLst>
          </p:cNvPr>
          <p:cNvSpPr txBox="1"/>
          <p:nvPr/>
        </p:nvSpPr>
        <p:spPr>
          <a:xfrm>
            <a:off x="495300" y="871537"/>
            <a:ext cx="112014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Section 4: Questions, ideas, proposals</a:t>
            </a:r>
            <a:endParaRPr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70136-0A79-2FC6-FA87-889590D96341}"/>
              </a:ext>
            </a:extLst>
          </p:cNvPr>
          <p:cNvSpPr txBox="1"/>
          <p:nvPr/>
        </p:nvSpPr>
        <p:spPr>
          <a:xfrm>
            <a:off x="904183" y="1930968"/>
            <a:ext cx="106509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do we want to accomplish with this linking of groups of retired academics across nations and beyond?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is the relationship among some of the key groups</a:t>
            </a:r>
          </a:p>
          <a:p>
            <a:pPr lvl="3"/>
            <a:r>
              <a:rPr lang="en-US" sz="2000" dirty="0"/>
              <a:t>        </a:t>
            </a:r>
          </a:p>
          <a:p>
            <a:pPr lvl="1"/>
            <a:r>
              <a:rPr lang="en-US" sz="2000" dirty="0"/>
              <a:t>       	Professors Emeriti Network        </a:t>
            </a:r>
          </a:p>
          <a:p>
            <a:r>
              <a:rPr lang="en-US" sz="2000" dirty="0"/>
              <a:t>	EAPE        </a:t>
            </a:r>
          </a:p>
          <a:p>
            <a:r>
              <a:rPr lang="en-US" sz="2000" dirty="0"/>
              <a:t>	AROHE</a:t>
            </a:r>
          </a:p>
          <a:p>
            <a:r>
              <a:rPr lang="en-US" sz="2000" dirty="0"/>
              <a:t>        	CURAC</a:t>
            </a:r>
          </a:p>
          <a:p>
            <a:r>
              <a:rPr lang="en-US" sz="2000" dirty="0"/>
              <a:t>        	Retired Professors Associations Network </a:t>
            </a:r>
            <a:r>
              <a:rPr lang="en-US" dirty="0"/>
              <a:t>(https://eregion.eu/retired-professors-associations-network/)</a:t>
            </a:r>
            <a:endParaRPr lang="en-US" sz="2000" dirty="0"/>
          </a:p>
          <a:p>
            <a:r>
              <a:rPr lang="en-US" sz="2000" dirty="0"/>
              <a:t>        </a:t>
            </a:r>
          </a:p>
          <a:p>
            <a:r>
              <a:rPr lang="en-US" sz="2000" dirty="0"/>
              <a:t>	Other organizations – UNESCO, AFU GN, University of the Third Age</a:t>
            </a:r>
          </a:p>
          <a:p>
            <a:r>
              <a:rPr lang="en-US" sz="2000" dirty="0"/>
              <a:t>        	</a:t>
            </a:r>
          </a:p>
          <a:p>
            <a:r>
              <a:rPr lang="en-US" sz="2000" dirty="0"/>
              <a:t>	Individuals (faculty and staff)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69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A20E8F-23B2-714F-D1DF-A6AB0932C4E6}"/>
              </a:ext>
            </a:extLst>
          </p:cNvPr>
          <p:cNvSpPr txBox="1"/>
          <p:nvPr/>
        </p:nvSpPr>
        <p:spPr>
          <a:xfrm>
            <a:off x="1148532" y="2048460"/>
            <a:ext cx="964973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this Network intend to carry out other activities in addition to sharing website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are potential points of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Are all these groups trying to do the same thing with the same categories of retirees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we want to be a global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can we complement and support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else is important for us to understand at this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5E790-598F-AF1E-4439-653A3433E936}"/>
              </a:ext>
            </a:extLst>
          </p:cNvPr>
          <p:cNvSpPr txBox="1"/>
          <p:nvPr/>
        </p:nvSpPr>
        <p:spPr>
          <a:xfrm>
            <a:off x="3958994" y="710065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Questions (continued)</a:t>
            </a:r>
          </a:p>
        </p:txBody>
      </p:sp>
    </p:spTree>
    <p:extLst>
      <p:ext uri="{BB962C8B-B14F-4D97-AF65-F5344CB8AC3E}">
        <p14:creationId xmlns:p14="http://schemas.microsoft.com/office/powerpoint/2010/main" val="419499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2" y="510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367" y="5248216"/>
            <a:ext cx="10668000" cy="139219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4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495300" y="871537"/>
            <a:ext cx="112014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Section 5: Summary and next steps</a:t>
            </a:r>
            <a:endParaRPr sz="1050" dirty="0"/>
          </a:p>
        </p:txBody>
      </p:sp>
      <p:sp>
        <p:nvSpPr>
          <p:cNvPr id="267" name="Google Shape;267;p24"/>
          <p:cNvSpPr txBox="1"/>
          <p:nvPr/>
        </p:nvSpPr>
        <p:spPr>
          <a:xfrm>
            <a:off x="680266" y="1887678"/>
            <a:ext cx="10668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What do we want to accomplish together?</a:t>
            </a:r>
            <a:endParaRPr dirty="0"/>
          </a:p>
        </p:txBody>
      </p:sp>
      <p:sp>
        <p:nvSpPr>
          <p:cNvPr id="268" name="Google Shape;268;p24"/>
          <p:cNvSpPr txBox="1"/>
          <p:nvPr/>
        </p:nvSpPr>
        <p:spPr>
          <a:xfrm>
            <a:off x="968464" y="2525077"/>
            <a:ext cx="10255072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Proposed Next Step: 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Form a small global action group (3-5 people)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Review today’s discussion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Formulate a path forward including purpose and organizational structure</a:t>
            </a:r>
            <a:endParaRPr lang="en-US" sz="2400" b="1" i="0" u="none" strike="noStrike" cap="none" dirty="0"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3" indent="-342900">
              <a:lnSpc>
                <a:spcPct val="150000"/>
              </a:lnSpc>
              <a:buFontTx/>
              <a:buChar char="-"/>
            </a:pPr>
            <a:endParaRPr sz="2400" dirty="0"/>
          </a:p>
        </p:txBody>
      </p:sp>
      <p:sp>
        <p:nvSpPr>
          <p:cNvPr id="269" name="Google Shape;269;p24"/>
          <p:cNvSpPr txBox="1"/>
          <p:nvPr/>
        </p:nvSpPr>
        <p:spPr>
          <a:xfrm>
            <a:off x="1102133" y="5892059"/>
            <a:ext cx="99060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Eric Hockert:</a:t>
            </a:r>
            <a:r>
              <a:rPr lang="en-US" sz="15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ehockert@alumni.umn.edu</a:t>
            </a:r>
            <a:endParaRPr dirty="0"/>
          </a:p>
        </p:txBody>
      </p:sp>
      <p:sp>
        <p:nvSpPr>
          <p:cNvPr id="270" name="Google Shape;270;p24"/>
          <p:cNvSpPr txBox="1"/>
          <p:nvPr/>
        </p:nvSpPr>
        <p:spPr>
          <a:xfrm>
            <a:off x="927597" y="5487635"/>
            <a:ext cx="9906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Walter Archer: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warcher@ualberta.ca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/>
          <p:nvPr/>
        </p:nvSpPr>
        <p:spPr>
          <a:xfrm>
            <a:off x="3060620" y="2165002"/>
            <a:ext cx="60707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Discussion</a:t>
            </a:r>
            <a:endParaRPr dirty="0"/>
          </a:p>
        </p:txBody>
      </p:sp>
      <p:sp>
        <p:nvSpPr>
          <p:cNvPr id="223" name="Google Shape;223;p24"/>
          <p:cNvSpPr txBox="1"/>
          <p:nvPr/>
        </p:nvSpPr>
        <p:spPr>
          <a:xfrm>
            <a:off x="3205162" y="3355627"/>
            <a:ext cx="5781675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Let's discuss the path forward for our retiree networks.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3205162" y="4197548"/>
            <a:ext cx="5781675" cy="142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500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https://eregion.eu/professors-emeriti-network-2025/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strike="noStrike" cap="none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www.arohe.org | www.curac.ca | www.eape.org</a:t>
            </a:r>
          </a:p>
          <a:p>
            <a:pPr lvl="0" algn="ctr">
              <a:lnSpc>
                <a:spcPct val="160000"/>
              </a:lnSpc>
            </a:pPr>
            <a:r>
              <a:rPr lang="en-US" dirty="0">
                <a:solidFill>
                  <a:schemeClr val="bg1"/>
                </a:solidFill>
              </a:rPr>
              <a:t>https://eregion.eu/retired-professors-associations-network</a:t>
            </a:r>
          </a:p>
          <a:p>
            <a:pPr lvl="0" algn="ctr">
              <a:lnSpc>
                <a:spcPct val="160000"/>
              </a:lnSpc>
            </a:pPr>
            <a:r>
              <a:rPr lang="en-US" dirty="0"/>
              <a:t>/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3587" y="1809750"/>
            <a:ext cx="5048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1095375" y="2667000"/>
            <a:ext cx="100012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1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"Retirement is not an exit, but a transformation of one's institutional knowledge into a lasting legacy for the next generation of scholars."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1333500" y="4552950"/>
            <a:ext cx="952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Global Academic Network Consensus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000250"/>
            <a:ext cx="10668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495300" y="3238500"/>
            <a:ext cx="112014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Section 1: The Story of Our Roots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2286000" y="4095750"/>
            <a:ext cx="762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How local associations evolved into national and international networks to serve the interests of faculty emeriti.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40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52637"/>
            <a:ext cx="50482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62000" y="2052637"/>
            <a:ext cx="5300662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Founding &amp; Growth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1143000" y="2424112"/>
            <a:ext cx="46672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Established as a local organization before national federations took shape.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143000" y="3186112"/>
            <a:ext cx="46672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Founding principles centered on institutional memory and retiree welfare.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143000" y="3948112"/>
            <a:ext cx="466725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Current Status: A vibrant community of retired faculty and staff driving local </a:t>
            </a:r>
            <a:r>
              <a:rPr lang="en-US" sz="1500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social community, service to the university and beyond, and continued learnings about our world</a:t>
            </a:r>
            <a:r>
              <a:rPr lang="en-US" sz="1500" b="0" i="0" u="none" strike="noStrike" cap="none" dirty="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112" name="Google Shape;11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4622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224212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3986212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762000" y="685800"/>
            <a:ext cx="11201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Minnesota (UMRA)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62000" y="1323975"/>
            <a:ext cx="10668000" cy="1905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22358-CD19-18E8-9DA3-BCD841059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62" y="2271712"/>
            <a:ext cx="5436873" cy="3077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1125" y="2052637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0" y="0"/>
            <a:ext cx="12192000" cy="1143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325" y="2128837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6381750" y="2895600"/>
            <a:ext cx="5300662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Empowering Organizations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381750" y="3305175"/>
            <a:ext cx="50482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Formed to support campus-based retirement organizations through the exchange of successful practices and research.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762750" y="4067175"/>
            <a:ext cx="46672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Transformative practices for all retirement stages.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762750" y="4543425"/>
            <a:ext cx="46672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Enhancing retiree engagement and contributions.</a:t>
            </a:r>
            <a:endParaRPr/>
          </a:p>
        </p:txBody>
      </p:sp>
      <p:pic>
        <p:nvPicPr>
          <p:cNvPr id="129" name="Google Shape;129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4105275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750" y="458152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762000" y="685800"/>
            <a:ext cx="11201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AROHE: A Vision for Higher Ed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762000" y="1323975"/>
            <a:ext cx="10668000" cy="1905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" y="510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7966" y="2930405"/>
            <a:ext cx="495423" cy="199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AROHE: The Beginnings</a:t>
            </a:r>
            <a:endParaRPr dirty="0"/>
          </a:p>
        </p:txBody>
      </p:sp>
      <p:sp>
        <p:nvSpPr>
          <p:cNvPr id="102" name="Google Shape;102;p15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571500" y="2466975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The Association of Retirement Organizations in Higher Education (AROHE) evolved from informal meetings that began in 1984.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904875" y="3571875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Incorporated as a nonprofit in 2002 at the University of Southern California (USC).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904875" y="43243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The first stop for administrators and retiree organizations seeking to serve retired faculty.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904875" y="5076825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A pioneer in formalizing the "Emeriti" value proposition.</a:t>
            </a:r>
            <a:endParaRPr/>
          </a:p>
        </p:txBody>
      </p:sp>
      <p:pic>
        <p:nvPicPr>
          <p:cNvPr id="108" name="Google Shape;10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7187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32435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507682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003137-C8A0-1D21-5BEA-A14C1999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400300"/>
            <a:ext cx="555832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66987"/>
            <a:ext cx="35559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566987"/>
            <a:ext cx="35559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566987"/>
            <a:ext cx="3556099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AROHE: Strategic Resources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1275" y="2862262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792639" y="3433762"/>
            <a:ext cx="311367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Philanthropy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66775" y="3843337"/>
            <a:ext cx="2965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Engaging retirees in giving and donor advocacy for institutions.</a:t>
            </a:r>
            <a:endParaRPr/>
          </a:p>
        </p:txBody>
      </p:sp>
      <p:pic>
        <p:nvPicPr>
          <p:cNvPr id="124" name="Google Shape;124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5351" y="286226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4539090" y="3433762"/>
            <a:ext cx="311367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Advocacy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4613225" y="3843337"/>
            <a:ext cx="296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Ensuring the voice of retired faculty is heard in higher education policy.</a:t>
            </a:r>
            <a:endParaRPr/>
          </a:p>
        </p:txBody>
      </p:sp>
      <p:pic>
        <p:nvPicPr>
          <p:cNvPr id="127" name="Google Shape;127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04325" y="2862262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8285537" y="3433762"/>
            <a:ext cx="3113826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Connections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8359675" y="3843337"/>
            <a:ext cx="29655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Providing essential links between individuals and university professions.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" y="-5619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CURAC: The Canadian Landscape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71500" y="2314575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CURAC (College and University Retiree Associations of Canada) serves as a vital non-profit federation across the nation.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904875" y="3419475"/>
            <a:ext cx="4953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Supports and connects retiree organizations of colleges and universities throughout Canada.</a:t>
            </a:r>
            <a:endParaRPr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904875" y="4171950"/>
            <a:ext cx="4953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Acts as a collective voice that can influence provincial and national governments and private corporations.</a:t>
            </a:r>
            <a:endParaRPr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950850" y="5138737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Maintains critical links with North American sister organizations.</a:t>
            </a:r>
            <a:endParaRPr dirty="0"/>
          </a:p>
        </p:txBody>
      </p:sp>
      <p:pic>
        <p:nvPicPr>
          <p:cNvPr id="143" name="Google Shape;14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41947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331493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607" y="5229144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7B73BF6-290A-1CCE-29AE-B28DCBA1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347787"/>
            <a:ext cx="533273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1238</Words>
  <Application>Microsoft Office PowerPoint</Application>
  <PresentationFormat>Widescreen</PresentationFormat>
  <Paragraphs>148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DM Sans</vt:lpstr>
      <vt:lpstr>Merriweather</vt:lpstr>
      <vt:lpstr>Arial</vt:lpstr>
      <vt:lpstr>Lato</vt:lpstr>
      <vt:lpstr>Office Theme</vt:lpstr>
      <vt:lpstr>PowerPoint Presentation</vt:lpstr>
      <vt:lpstr>Our Discussion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 Hockert</dc:creator>
  <cp:lastModifiedBy>Jože Gričar</cp:lastModifiedBy>
  <cp:revision>7</cp:revision>
  <dcterms:modified xsi:type="dcterms:W3CDTF">2026-02-02T18:59:58Z</dcterms:modified>
</cp:coreProperties>
</file>