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1"/>
  </p:sldMasterIdLst>
  <p:notesMasterIdLst>
    <p:notesMasterId r:id="rId14"/>
  </p:notesMasterIdLst>
  <p:sldIdLst>
    <p:sldId id="269" r:id="rId2"/>
    <p:sldId id="270" r:id="rId3"/>
    <p:sldId id="286" r:id="rId4"/>
    <p:sldId id="271" r:id="rId5"/>
    <p:sldId id="272" r:id="rId6"/>
    <p:sldId id="275" r:id="rId7"/>
    <p:sldId id="276" r:id="rId8"/>
    <p:sldId id="278" r:id="rId9"/>
    <p:sldId id="284" r:id="rId10"/>
    <p:sldId id="283" r:id="rId11"/>
    <p:sldId id="281" r:id="rId12"/>
    <p:sldId id="282"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ED3834-3DB7-4D23-AC26-2BC27EFC9368}" v="11" dt="2025-11-04T22:47:21.5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17" d="100"/>
          <a:sy n="117" d="100"/>
        </p:scale>
        <p:origin x="35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BFF5DB6-0209-493B-9E1E-7B377EE20012}" type="datetimeFigureOut">
              <a:rPr lang="en-US" smtClean="0"/>
              <a:t>11/17/2025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E8C6F9F-C0AD-4611-A8E5-2B2DB7B1464F}" type="slidenum">
              <a:rPr lang="en-US" smtClean="0"/>
              <a:t>‹#›</a:t>
            </a:fld>
            <a:endParaRPr lang="en-US"/>
          </a:p>
        </p:txBody>
      </p:sp>
    </p:spTree>
    <p:extLst>
      <p:ext uri="{BB962C8B-B14F-4D97-AF65-F5344CB8AC3E}">
        <p14:creationId xmlns:p14="http://schemas.microsoft.com/office/powerpoint/2010/main" val="261988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E8C6F9F-C0AD-4611-A8E5-2B2DB7B1464F}" type="slidenum">
              <a:rPr lang="en-US" smtClean="0"/>
              <a:t>4</a:t>
            </a:fld>
            <a:endParaRPr lang="en-US"/>
          </a:p>
        </p:txBody>
      </p:sp>
    </p:spTree>
    <p:extLst>
      <p:ext uri="{BB962C8B-B14F-4D97-AF65-F5344CB8AC3E}">
        <p14:creationId xmlns:p14="http://schemas.microsoft.com/office/powerpoint/2010/main" val="2910025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345AD-05DF-7843-C79D-96F2876B2C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ACCB3A-C9CD-38CD-C93B-FA9D568AC2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680294-B04A-1906-0AF3-F16675A75EE4}"/>
              </a:ext>
            </a:extLst>
          </p:cNvPr>
          <p:cNvSpPr>
            <a:spLocks noGrp="1"/>
          </p:cNvSpPr>
          <p:nvPr>
            <p:ph type="dt" sz="half" idx="10"/>
          </p:nvPr>
        </p:nvSpPr>
        <p:spPr/>
        <p:txBody>
          <a:bodyPr/>
          <a:lstStyle/>
          <a:p>
            <a:fld id="{4E0A603D-8B98-49E0-B0E4-15C7E4FC8173}" type="datetimeFigureOut">
              <a:rPr lang="en-US" smtClean="0"/>
              <a:t>11/17/2025</a:t>
            </a:fld>
            <a:endParaRPr lang="en-US"/>
          </a:p>
        </p:txBody>
      </p:sp>
      <p:sp>
        <p:nvSpPr>
          <p:cNvPr id="5" name="Footer Placeholder 4">
            <a:extLst>
              <a:ext uri="{FF2B5EF4-FFF2-40B4-BE49-F238E27FC236}">
                <a16:creationId xmlns:a16="http://schemas.microsoft.com/office/drawing/2014/main" id="{EE3CDF49-D947-898B-6E54-72FB35E357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787D67-176A-2110-4188-3C61D8B9536B}"/>
              </a:ext>
            </a:extLst>
          </p:cNvPr>
          <p:cNvSpPr>
            <a:spLocks noGrp="1"/>
          </p:cNvSpPr>
          <p:nvPr>
            <p:ph type="sldNum" sz="quarter" idx="12"/>
          </p:nvPr>
        </p:nvSpPr>
        <p:spPr/>
        <p:txBody>
          <a:bodyPr/>
          <a:lstStyle/>
          <a:p>
            <a:fld id="{D1F5F459-1CA7-44CE-BA7F-AD6AA6E58796}" type="slidenum">
              <a:rPr lang="en-US" smtClean="0"/>
              <a:t>‹#›</a:t>
            </a:fld>
            <a:endParaRPr lang="en-US"/>
          </a:p>
        </p:txBody>
      </p:sp>
    </p:spTree>
    <p:extLst>
      <p:ext uri="{BB962C8B-B14F-4D97-AF65-F5344CB8AC3E}">
        <p14:creationId xmlns:p14="http://schemas.microsoft.com/office/powerpoint/2010/main" val="400576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785C6-7C22-46AC-876D-4AE912B470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00CB0E-D316-8D5B-222C-21F4F16C0D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FD5DF0-2C06-0C46-8D14-B6A7841394F2}"/>
              </a:ext>
            </a:extLst>
          </p:cNvPr>
          <p:cNvSpPr>
            <a:spLocks noGrp="1"/>
          </p:cNvSpPr>
          <p:nvPr>
            <p:ph type="dt" sz="half" idx="10"/>
          </p:nvPr>
        </p:nvSpPr>
        <p:spPr/>
        <p:txBody>
          <a:bodyPr/>
          <a:lstStyle/>
          <a:p>
            <a:fld id="{4E0A603D-8B98-49E0-B0E4-15C7E4FC8173}" type="datetimeFigureOut">
              <a:rPr lang="en-US" smtClean="0"/>
              <a:t>11/17/2025</a:t>
            </a:fld>
            <a:endParaRPr lang="en-US"/>
          </a:p>
        </p:txBody>
      </p:sp>
      <p:sp>
        <p:nvSpPr>
          <p:cNvPr id="5" name="Footer Placeholder 4">
            <a:extLst>
              <a:ext uri="{FF2B5EF4-FFF2-40B4-BE49-F238E27FC236}">
                <a16:creationId xmlns:a16="http://schemas.microsoft.com/office/drawing/2014/main" id="{2B6B4FA6-E5FC-444F-2AE0-31FCEF5B76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9E53AB-C3C9-0D9F-E40F-B46BD72885E0}"/>
              </a:ext>
            </a:extLst>
          </p:cNvPr>
          <p:cNvSpPr>
            <a:spLocks noGrp="1"/>
          </p:cNvSpPr>
          <p:nvPr>
            <p:ph type="sldNum" sz="quarter" idx="12"/>
          </p:nvPr>
        </p:nvSpPr>
        <p:spPr/>
        <p:txBody>
          <a:bodyPr/>
          <a:lstStyle/>
          <a:p>
            <a:fld id="{D1F5F459-1CA7-44CE-BA7F-AD6AA6E58796}" type="slidenum">
              <a:rPr lang="en-US" smtClean="0"/>
              <a:t>‹#›</a:t>
            </a:fld>
            <a:endParaRPr lang="en-US"/>
          </a:p>
        </p:txBody>
      </p:sp>
    </p:spTree>
    <p:extLst>
      <p:ext uri="{BB962C8B-B14F-4D97-AF65-F5344CB8AC3E}">
        <p14:creationId xmlns:p14="http://schemas.microsoft.com/office/powerpoint/2010/main" val="3440141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81D3CE-445B-625C-E3FF-74233A9657A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79F41B-5A82-9F76-6177-65D30302A7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05F846-CCC4-E778-939F-409DA0CC220C}"/>
              </a:ext>
            </a:extLst>
          </p:cNvPr>
          <p:cNvSpPr>
            <a:spLocks noGrp="1"/>
          </p:cNvSpPr>
          <p:nvPr>
            <p:ph type="dt" sz="half" idx="10"/>
          </p:nvPr>
        </p:nvSpPr>
        <p:spPr/>
        <p:txBody>
          <a:bodyPr/>
          <a:lstStyle/>
          <a:p>
            <a:fld id="{4E0A603D-8B98-49E0-B0E4-15C7E4FC8173}" type="datetimeFigureOut">
              <a:rPr lang="en-US" smtClean="0"/>
              <a:t>11/17/2025</a:t>
            </a:fld>
            <a:endParaRPr lang="en-US"/>
          </a:p>
        </p:txBody>
      </p:sp>
      <p:sp>
        <p:nvSpPr>
          <p:cNvPr id="5" name="Footer Placeholder 4">
            <a:extLst>
              <a:ext uri="{FF2B5EF4-FFF2-40B4-BE49-F238E27FC236}">
                <a16:creationId xmlns:a16="http://schemas.microsoft.com/office/drawing/2014/main" id="{B0AF6105-00F4-A4E1-E76D-F1FFBFE4D9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8E93B5-6836-2B0B-D78B-383499614D82}"/>
              </a:ext>
            </a:extLst>
          </p:cNvPr>
          <p:cNvSpPr>
            <a:spLocks noGrp="1"/>
          </p:cNvSpPr>
          <p:nvPr>
            <p:ph type="sldNum" sz="quarter" idx="12"/>
          </p:nvPr>
        </p:nvSpPr>
        <p:spPr/>
        <p:txBody>
          <a:bodyPr/>
          <a:lstStyle/>
          <a:p>
            <a:fld id="{D1F5F459-1CA7-44CE-BA7F-AD6AA6E58796}" type="slidenum">
              <a:rPr lang="en-US" smtClean="0"/>
              <a:t>‹#›</a:t>
            </a:fld>
            <a:endParaRPr lang="en-US"/>
          </a:p>
        </p:txBody>
      </p:sp>
    </p:spTree>
    <p:extLst>
      <p:ext uri="{BB962C8B-B14F-4D97-AF65-F5344CB8AC3E}">
        <p14:creationId xmlns:p14="http://schemas.microsoft.com/office/powerpoint/2010/main" val="2853048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3CBB7-8B9F-055B-92B7-1BB0DB78ED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29D11E-74F6-08F5-17D3-5721118BE8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8EA070-4C7B-3064-50AE-CBF643615764}"/>
              </a:ext>
            </a:extLst>
          </p:cNvPr>
          <p:cNvSpPr>
            <a:spLocks noGrp="1"/>
          </p:cNvSpPr>
          <p:nvPr>
            <p:ph type="dt" sz="half" idx="10"/>
          </p:nvPr>
        </p:nvSpPr>
        <p:spPr/>
        <p:txBody>
          <a:bodyPr/>
          <a:lstStyle/>
          <a:p>
            <a:fld id="{4E0A603D-8B98-49E0-B0E4-15C7E4FC8173}" type="datetimeFigureOut">
              <a:rPr lang="en-US" smtClean="0"/>
              <a:t>11/17/2025</a:t>
            </a:fld>
            <a:endParaRPr lang="en-US"/>
          </a:p>
        </p:txBody>
      </p:sp>
      <p:sp>
        <p:nvSpPr>
          <p:cNvPr id="5" name="Footer Placeholder 4">
            <a:extLst>
              <a:ext uri="{FF2B5EF4-FFF2-40B4-BE49-F238E27FC236}">
                <a16:creationId xmlns:a16="http://schemas.microsoft.com/office/drawing/2014/main" id="{1D8AA3D0-7637-6FCE-3850-4FD6F949EA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1580F1-7A43-58BD-4425-B977F1AC452B}"/>
              </a:ext>
            </a:extLst>
          </p:cNvPr>
          <p:cNvSpPr>
            <a:spLocks noGrp="1"/>
          </p:cNvSpPr>
          <p:nvPr>
            <p:ph type="sldNum" sz="quarter" idx="12"/>
          </p:nvPr>
        </p:nvSpPr>
        <p:spPr/>
        <p:txBody>
          <a:bodyPr/>
          <a:lstStyle/>
          <a:p>
            <a:fld id="{D1F5F459-1CA7-44CE-BA7F-AD6AA6E58796}" type="slidenum">
              <a:rPr lang="en-US" smtClean="0"/>
              <a:t>‹#›</a:t>
            </a:fld>
            <a:endParaRPr lang="en-US"/>
          </a:p>
        </p:txBody>
      </p:sp>
    </p:spTree>
    <p:extLst>
      <p:ext uri="{BB962C8B-B14F-4D97-AF65-F5344CB8AC3E}">
        <p14:creationId xmlns:p14="http://schemas.microsoft.com/office/powerpoint/2010/main" val="1345276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D0505-633F-FFAB-2FE2-1BE79850C6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555A94-AAFF-89BA-8CDE-6B266C1A08A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9C4785-2100-CB4A-17E3-01E5F243CD45}"/>
              </a:ext>
            </a:extLst>
          </p:cNvPr>
          <p:cNvSpPr>
            <a:spLocks noGrp="1"/>
          </p:cNvSpPr>
          <p:nvPr>
            <p:ph type="dt" sz="half" idx="10"/>
          </p:nvPr>
        </p:nvSpPr>
        <p:spPr/>
        <p:txBody>
          <a:bodyPr/>
          <a:lstStyle/>
          <a:p>
            <a:fld id="{4E0A603D-8B98-49E0-B0E4-15C7E4FC8173}" type="datetimeFigureOut">
              <a:rPr lang="en-US" smtClean="0"/>
              <a:t>11/17/2025</a:t>
            </a:fld>
            <a:endParaRPr lang="en-US"/>
          </a:p>
        </p:txBody>
      </p:sp>
      <p:sp>
        <p:nvSpPr>
          <p:cNvPr id="5" name="Footer Placeholder 4">
            <a:extLst>
              <a:ext uri="{FF2B5EF4-FFF2-40B4-BE49-F238E27FC236}">
                <a16:creationId xmlns:a16="http://schemas.microsoft.com/office/drawing/2014/main" id="{80EA37A5-CE0F-B0B0-C0E0-B308643DAC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DFF946-06D2-C6BF-A05D-09A36129177B}"/>
              </a:ext>
            </a:extLst>
          </p:cNvPr>
          <p:cNvSpPr>
            <a:spLocks noGrp="1"/>
          </p:cNvSpPr>
          <p:nvPr>
            <p:ph type="sldNum" sz="quarter" idx="12"/>
          </p:nvPr>
        </p:nvSpPr>
        <p:spPr/>
        <p:txBody>
          <a:bodyPr/>
          <a:lstStyle/>
          <a:p>
            <a:fld id="{D1F5F459-1CA7-44CE-BA7F-AD6AA6E58796}" type="slidenum">
              <a:rPr lang="en-US" smtClean="0"/>
              <a:t>‹#›</a:t>
            </a:fld>
            <a:endParaRPr lang="en-US"/>
          </a:p>
        </p:txBody>
      </p:sp>
    </p:spTree>
    <p:extLst>
      <p:ext uri="{BB962C8B-B14F-4D97-AF65-F5344CB8AC3E}">
        <p14:creationId xmlns:p14="http://schemas.microsoft.com/office/powerpoint/2010/main" val="3980608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FC94E-71B4-3208-6461-1DCEB8EA1F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9E6B6-50AB-8158-2959-E4969E0392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6F2AE-9559-3C1A-4AFC-B21A1D95E83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CAFE8-DCDB-7B07-1050-A0CC468D5DF1}"/>
              </a:ext>
            </a:extLst>
          </p:cNvPr>
          <p:cNvSpPr>
            <a:spLocks noGrp="1"/>
          </p:cNvSpPr>
          <p:nvPr>
            <p:ph type="dt" sz="half" idx="10"/>
          </p:nvPr>
        </p:nvSpPr>
        <p:spPr/>
        <p:txBody>
          <a:bodyPr/>
          <a:lstStyle/>
          <a:p>
            <a:fld id="{4E0A603D-8B98-49E0-B0E4-15C7E4FC8173}" type="datetimeFigureOut">
              <a:rPr lang="en-US" smtClean="0"/>
              <a:t>11/17/2025</a:t>
            </a:fld>
            <a:endParaRPr lang="en-US"/>
          </a:p>
        </p:txBody>
      </p:sp>
      <p:sp>
        <p:nvSpPr>
          <p:cNvPr id="6" name="Footer Placeholder 5">
            <a:extLst>
              <a:ext uri="{FF2B5EF4-FFF2-40B4-BE49-F238E27FC236}">
                <a16:creationId xmlns:a16="http://schemas.microsoft.com/office/drawing/2014/main" id="{E39451C6-C1E3-F2A2-5212-D0D68F3A74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EEC259-2BE8-1F4F-5C5F-4580D45733D0}"/>
              </a:ext>
            </a:extLst>
          </p:cNvPr>
          <p:cNvSpPr>
            <a:spLocks noGrp="1"/>
          </p:cNvSpPr>
          <p:nvPr>
            <p:ph type="sldNum" sz="quarter" idx="12"/>
          </p:nvPr>
        </p:nvSpPr>
        <p:spPr/>
        <p:txBody>
          <a:bodyPr/>
          <a:lstStyle/>
          <a:p>
            <a:fld id="{D1F5F459-1CA7-44CE-BA7F-AD6AA6E58796}" type="slidenum">
              <a:rPr lang="en-US" smtClean="0"/>
              <a:t>‹#›</a:t>
            </a:fld>
            <a:endParaRPr lang="en-US"/>
          </a:p>
        </p:txBody>
      </p:sp>
    </p:spTree>
    <p:extLst>
      <p:ext uri="{BB962C8B-B14F-4D97-AF65-F5344CB8AC3E}">
        <p14:creationId xmlns:p14="http://schemas.microsoft.com/office/powerpoint/2010/main" val="4235401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9C213-8C20-EEFF-A856-F6338AC0AE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9E08D6-0ECC-F69D-F4BE-E874691442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CE13AA-65E9-5467-25A3-6E3F808D40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041CC8-299C-D1D3-8142-882C677CB3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E8626A-AA0B-47C9-7B8B-281189DE8C2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194CE5-10A7-4F31-FA1B-5DF88B134C17}"/>
              </a:ext>
            </a:extLst>
          </p:cNvPr>
          <p:cNvSpPr>
            <a:spLocks noGrp="1"/>
          </p:cNvSpPr>
          <p:nvPr>
            <p:ph type="dt" sz="half" idx="10"/>
          </p:nvPr>
        </p:nvSpPr>
        <p:spPr/>
        <p:txBody>
          <a:bodyPr/>
          <a:lstStyle/>
          <a:p>
            <a:fld id="{4E0A603D-8B98-49E0-B0E4-15C7E4FC8173}" type="datetimeFigureOut">
              <a:rPr lang="en-US" smtClean="0"/>
              <a:t>11/17/2025</a:t>
            </a:fld>
            <a:endParaRPr lang="en-US"/>
          </a:p>
        </p:txBody>
      </p:sp>
      <p:sp>
        <p:nvSpPr>
          <p:cNvPr id="8" name="Footer Placeholder 7">
            <a:extLst>
              <a:ext uri="{FF2B5EF4-FFF2-40B4-BE49-F238E27FC236}">
                <a16:creationId xmlns:a16="http://schemas.microsoft.com/office/drawing/2014/main" id="{29953C04-F576-55C3-FEEB-CFA7B93B03E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C9C1F67-DB70-960A-712E-822E15F30FFC}"/>
              </a:ext>
            </a:extLst>
          </p:cNvPr>
          <p:cNvSpPr>
            <a:spLocks noGrp="1"/>
          </p:cNvSpPr>
          <p:nvPr>
            <p:ph type="sldNum" sz="quarter" idx="12"/>
          </p:nvPr>
        </p:nvSpPr>
        <p:spPr/>
        <p:txBody>
          <a:bodyPr/>
          <a:lstStyle/>
          <a:p>
            <a:fld id="{D1F5F459-1CA7-44CE-BA7F-AD6AA6E58796}" type="slidenum">
              <a:rPr lang="en-US" smtClean="0"/>
              <a:t>‹#›</a:t>
            </a:fld>
            <a:endParaRPr lang="en-US"/>
          </a:p>
        </p:txBody>
      </p:sp>
    </p:spTree>
    <p:extLst>
      <p:ext uri="{BB962C8B-B14F-4D97-AF65-F5344CB8AC3E}">
        <p14:creationId xmlns:p14="http://schemas.microsoft.com/office/powerpoint/2010/main" val="139639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FD9C1-61E6-61F0-944F-3425E50FD0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B9A363-74FC-4451-D5B2-86F571ABEE91}"/>
              </a:ext>
            </a:extLst>
          </p:cNvPr>
          <p:cNvSpPr>
            <a:spLocks noGrp="1"/>
          </p:cNvSpPr>
          <p:nvPr>
            <p:ph type="dt" sz="half" idx="10"/>
          </p:nvPr>
        </p:nvSpPr>
        <p:spPr/>
        <p:txBody>
          <a:bodyPr/>
          <a:lstStyle/>
          <a:p>
            <a:fld id="{4E0A603D-8B98-49E0-B0E4-15C7E4FC8173}" type="datetimeFigureOut">
              <a:rPr lang="en-US" smtClean="0"/>
              <a:t>11/17/2025</a:t>
            </a:fld>
            <a:endParaRPr lang="en-US"/>
          </a:p>
        </p:txBody>
      </p:sp>
      <p:sp>
        <p:nvSpPr>
          <p:cNvPr id="4" name="Footer Placeholder 3">
            <a:extLst>
              <a:ext uri="{FF2B5EF4-FFF2-40B4-BE49-F238E27FC236}">
                <a16:creationId xmlns:a16="http://schemas.microsoft.com/office/drawing/2014/main" id="{D2038BE5-A8BD-C748-A7E3-7D866AD5E0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E4E5B2F-ECBB-6D6E-F02D-3CCBBDF4CE88}"/>
              </a:ext>
            </a:extLst>
          </p:cNvPr>
          <p:cNvSpPr>
            <a:spLocks noGrp="1"/>
          </p:cNvSpPr>
          <p:nvPr>
            <p:ph type="sldNum" sz="quarter" idx="12"/>
          </p:nvPr>
        </p:nvSpPr>
        <p:spPr/>
        <p:txBody>
          <a:bodyPr/>
          <a:lstStyle/>
          <a:p>
            <a:fld id="{D1F5F459-1CA7-44CE-BA7F-AD6AA6E58796}" type="slidenum">
              <a:rPr lang="en-US" smtClean="0"/>
              <a:t>‹#›</a:t>
            </a:fld>
            <a:endParaRPr lang="en-US"/>
          </a:p>
        </p:txBody>
      </p:sp>
    </p:spTree>
    <p:extLst>
      <p:ext uri="{BB962C8B-B14F-4D97-AF65-F5344CB8AC3E}">
        <p14:creationId xmlns:p14="http://schemas.microsoft.com/office/powerpoint/2010/main" val="1919933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D92753-D872-FFE8-D083-05EE7EE6C307}"/>
              </a:ext>
            </a:extLst>
          </p:cNvPr>
          <p:cNvSpPr>
            <a:spLocks noGrp="1"/>
          </p:cNvSpPr>
          <p:nvPr>
            <p:ph type="dt" sz="half" idx="10"/>
          </p:nvPr>
        </p:nvSpPr>
        <p:spPr/>
        <p:txBody>
          <a:bodyPr/>
          <a:lstStyle/>
          <a:p>
            <a:fld id="{4E0A603D-8B98-49E0-B0E4-15C7E4FC8173}" type="datetimeFigureOut">
              <a:rPr lang="en-US" smtClean="0"/>
              <a:t>11/17/2025</a:t>
            </a:fld>
            <a:endParaRPr lang="en-US"/>
          </a:p>
        </p:txBody>
      </p:sp>
      <p:sp>
        <p:nvSpPr>
          <p:cNvPr id="3" name="Footer Placeholder 2">
            <a:extLst>
              <a:ext uri="{FF2B5EF4-FFF2-40B4-BE49-F238E27FC236}">
                <a16:creationId xmlns:a16="http://schemas.microsoft.com/office/drawing/2014/main" id="{019F6BB5-E0DC-5369-7900-4693EEEDF1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A7F76C-ADA3-F16F-03EC-EA19DF63FE34}"/>
              </a:ext>
            </a:extLst>
          </p:cNvPr>
          <p:cNvSpPr>
            <a:spLocks noGrp="1"/>
          </p:cNvSpPr>
          <p:nvPr>
            <p:ph type="sldNum" sz="quarter" idx="12"/>
          </p:nvPr>
        </p:nvSpPr>
        <p:spPr/>
        <p:txBody>
          <a:bodyPr/>
          <a:lstStyle/>
          <a:p>
            <a:fld id="{D1F5F459-1CA7-44CE-BA7F-AD6AA6E58796}" type="slidenum">
              <a:rPr lang="en-US" smtClean="0"/>
              <a:t>‹#›</a:t>
            </a:fld>
            <a:endParaRPr lang="en-US"/>
          </a:p>
        </p:txBody>
      </p:sp>
    </p:spTree>
    <p:extLst>
      <p:ext uri="{BB962C8B-B14F-4D97-AF65-F5344CB8AC3E}">
        <p14:creationId xmlns:p14="http://schemas.microsoft.com/office/powerpoint/2010/main" val="3133763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E8D1-83D1-7D23-7815-9A034DC3CC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3590427-78E7-8217-2E89-A58C9880AC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54F4EC-F4EB-93CD-19CA-B6B24C7900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E69A82-BBC1-0235-7938-194F5A3D7B85}"/>
              </a:ext>
            </a:extLst>
          </p:cNvPr>
          <p:cNvSpPr>
            <a:spLocks noGrp="1"/>
          </p:cNvSpPr>
          <p:nvPr>
            <p:ph type="dt" sz="half" idx="10"/>
          </p:nvPr>
        </p:nvSpPr>
        <p:spPr/>
        <p:txBody>
          <a:bodyPr/>
          <a:lstStyle/>
          <a:p>
            <a:fld id="{4E0A603D-8B98-49E0-B0E4-15C7E4FC8173}" type="datetimeFigureOut">
              <a:rPr lang="en-US" smtClean="0"/>
              <a:t>11/17/2025</a:t>
            </a:fld>
            <a:endParaRPr lang="en-US"/>
          </a:p>
        </p:txBody>
      </p:sp>
      <p:sp>
        <p:nvSpPr>
          <p:cNvPr id="6" name="Footer Placeholder 5">
            <a:extLst>
              <a:ext uri="{FF2B5EF4-FFF2-40B4-BE49-F238E27FC236}">
                <a16:creationId xmlns:a16="http://schemas.microsoft.com/office/drawing/2014/main" id="{0D3343A7-376F-4BA2-8C43-3D5296EBC1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660BCF-438A-86B1-7765-115FA4FA9708}"/>
              </a:ext>
            </a:extLst>
          </p:cNvPr>
          <p:cNvSpPr>
            <a:spLocks noGrp="1"/>
          </p:cNvSpPr>
          <p:nvPr>
            <p:ph type="sldNum" sz="quarter" idx="12"/>
          </p:nvPr>
        </p:nvSpPr>
        <p:spPr/>
        <p:txBody>
          <a:bodyPr/>
          <a:lstStyle/>
          <a:p>
            <a:fld id="{D1F5F459-1CA7-44CE-BA7F-AD6AA6E58796}" type="slidenum">
              <a:rPr lang="en-US" smtClean="0"/>
              <a:t>‹#›</a:t>
            </a:fld>
            <a:endParaRPr lang="en-US"/>
          </a:p>
        </p:txBody>
      </p:sp>
    </p:spTree>
    <p:extLst>
      <p:ext uri="{BB962C8B-B14F-4D97-AF65-F5344CB8AC3E}">
        <p14:creationId xmlns:p14="http://schemas.microsoft.com/office/powerpoint/2010/main" val="466470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CB59A-BF48-351E-0389-43D4B41ACD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ADB81A9-3DC4-C1D1-9462-8FC157B186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2BC230-7798-998B-3A4C-21645B514F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04CDB3-21FC-CE2D-3109-DCE4D4419A65}"/>
              </a:ext>
            </a:extLst>
          </p:cNvPr>
          <p:cNvSpPr>
            <a:spLocks noGrp="1"/>
          </p:cNvSpPr>
          <p:nvPr>
            <p:ph type="dt" sz="half" idx="10"/>
          </p:nvPr>
        </p:nvSpPr>
        <p:spPr/>
        <p:txBody>
          <a:bodyPr/>
          <a:lstStyle/>
          <a:p>
            <a:fld id="{4E0A603D-8B98-49E0-B0E4-15C7E4FC8173}" type="datetimeFigureOut">
              <a:rPr lang="en-US" smtClean="0"/>
              <a:t>11/17/2025</a:t>
            </a:fld>
            <a:endParaRPr lang="en-US"/>
          </a:p>
        </p:txBody>
      </p:sp>
      <p:sp>
        <p:nvSpPr>
          <p:cNvPr id="6" name="Footer Placeholder 5">
            <a:extLst>
              <a:ext uri="{FF2B5EF4-FFF2-40B4-BE49-F238E27FC236}">
                <a16:creationId xmlns:a16="http://schemas.microsoft.com/office/drawing/2014/main" id="{439825E6-B7B0-2A40-4A82-138D7A6C90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4A7B02-CEE2-A22D-6AE1-51C352C14BE9}"/>
              </a:ext>
            </a:extLst>
          </p:cNvPr>
          <p:cNvSpPr>
            <a:spLocks noGrp="1"/>
          </p:cNvSpPr>
          <p:nvPr>
            <p:ph type="sldNum" sz="quarter" idx="12"/>
          </p:nvPr>
        </p:nvSpPr>
        <p:spPr/>
        <p:txBody>
          <a:bodyPr/>
          <a:lstStyle/>
          <a:p>
            <a:fld id="{D1F5F459-1CA7-44CE-BA7F-AD6AA6E58796}" type="slidenum">
              <a:rPr lang="en-US" smtClean="0"/>
              <a:t>‹#›</a:t>
            </a:fld>
            <a:endParaRPr lang="en-US"/>
          </a:p>
        </p:txBody>
      </p:sp>
    </p:spTree>
    <p:extLst>
      <p:ext uri="{BB962C8B-B14F-4D97-AF65-F5344CB8AC3E}">
        <p14:creationId xmlns:p14="http://schemas.microsoft.com/office/powerpoint/2010/main" val="259691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6D7FA2-90A6-C5C6-653C-C8460723E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6F1A54A-1187-A77F-3631-345242DAC9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5E028-7B78-5C1F-0424-FE2E3FC711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E0A603D-8B98-49E0-B0E4-15C7E4FC8173}" type="datetimeFigureOut">
              <a:rPr lang="en-US" smtClean="0"/>
              <a:t>11/17/2025</a:t>
            </a:fld>
            <a:endParaRPr lang="en-US"/>
          </a:p>
        </p:txBody>
      </p:sp>
      <p:sp>
        <p:nvSpPr>
          <p:cNvPr id="5" name="Footer Placeholder 4">
            <a:extLst>
              <a:ext uri="{FF2B5EF4-FFF2-40B4-BE49-F238E27FC236}">
                <a16:creationId xmlns:a16="http://schemas.microsoft.com/office/drawing/2014/main" id="{F95622D9-93D2-DAA9-D380-90DF815019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1C31FC5-1A1A-2222-62E8-887C2AA150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1F5F459-1CA7-44CE-BA7F-AD6AA6E58796}" type="slidenum">
              <a:rPr lang="en-US" smtClean="0"/>
              <a:t>‹#›</a:t>
            </a:fld>
            <a:endParaRPr lang="en-US"/>
          </a:p>
        </p:txBody>
      </p:sp>
    </p:spTree>
    <p:extLst>
      <p:ext uri="{BB962C8B-B14F-4D97-AF65-F5344CB8AC3E}">
        <p14:creationId xmlns:p14="http://schemas.microsoft.com/office/powerpoint/2010/main" val="911847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evanston.libnet.info/events"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foriowa.org/senior-college"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Ahermsen@umich.edu"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E0AABC-CF43-40C7-A6AC-E27145079234}"/>
              </a:ext>
            </a:extLst>
          </p:cNvPr>
          <p:cNvSpPr txBox="1"/>
          <p:nvPr/>
        </p:nvSpPr>
        <p:spPr>
          <a:xfrm>
            <a:off x="3048000" y="568602"/>
            <a:ext cx="6096000" cy="5896999"/>
          </a:xfrm>
          <a:prstGeom prst="rect">
            <a:avLst/>
          </a:prstGeom>
          <a:noFill/>
        </p:spPr>
        <p:txBody>
          <a:bodyPr wrap="square">
            <a:spAutoFit/>
          </a:bodyPr>
          <a:lstStyle/>
          <a:p>
            <a:pPr marL="0" marR="0">
              <a:lnSpc>
                <a:spcPct val="115000"/>
              </a:lnSpc>
              <a:spcAft>
                <a:spcPts val="800"/>
              </a:spcAft>
              <a:buNone/>
              <a:tabLst>
                <a:tab pos="2428875" algn="l"/>
              </a:tabLst>
            </a:pPr>
            <a:endParaRPr lang="en-US" sz="3200" b="1"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University of Michigan Retiree Association (UMRA)</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History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The University of Michigan Retirees Association was founded as the University of Michigan Annuitants’ Association in 1953.</a:t>
            </a:r>
          </a:p>
          <a:p>
            <a:pPr marL="0" marR="0">
              <a:lnSpc>
                <a:spcPct val="115000"/>
              </a:lnSpc>
              <a:spcAft>
                <a:spcPts val="800"/>
              </a:spcAft>
              <a:buNone/>
              <a:tabLst>
                <a:tab pos="2428875"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 Initially, its members were faculty retirees and certain administrative retirees. Its function over many years was to have a few meetings a year with speakers and refreshments. </a:t>
            </a:r>
          </a:p>
          <a:p>
            <a:pPr marL="0" marR="0">
              <a:lnSpc>
                <a:spcPct val="115000"/>
              </a:lnSpc>
              <a:spcAft>
                <a:spcPts val="800"/>
              </a:spcAft>
              <a:buNone/>
              <a:tabLst>
                <a:tab pos="2428875"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Steps were taken to include more non-faculty retirees and in 1996 membership was extended to all retirees.</a:t>
            </a:r>
          </a:p>
        </p:txBody>
      </p:sp>
      <p:pic>
        <p:nvPicPr>
          <p:cNvPr id="2" name="Picture 1" descr="Description: signature-marketing (1)">
            <a:extLst>
              <a:ext uri="{FF2B5EF4-FFF2-40B4-BE49-F238E27FC236}">
                <a16:creationId xmlns:a16="http://schemas.microsoft.com/office/drawing/2014/main" id="{B3C63E95-6EBE-91A4-22E5-F9A855548CF5}"/>
              </a:ext>
            </a:extLst>
          </p:cNvPr>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657071" y="448545"/>
            <a:ext cx="3857625" cy="631825"/>
          </a:xfrm>
          <a:prstGeom prst="rect">
            <a:avLst/>
          </a:prstGeom>
          <a:noFill/>
          <a:ln>
            <a:noFill/>
          </a:ln>
        </p:spPr>
      </p:pic>
    </p:spTree>
    <p:extLst>
      <p:ext uri="{BB962C8B-B14F-4D97-AF65-F5344CB8AC3E}">
        <p14:creationId xmlns:p14="http://schemas.microsoft.com/office/powerpoint/2010/main" val="4201668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CB283217-F255-9A2E-323C-4B08F9B43B2D}"/>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097" name="Image 4" descr="A blue and black text&#10;&#10;Description automatically generated">
            <a:extLst>
              <a:ext uri="{FF2B5EF4-FFF2-40B4-BE49-F238E27FC236}">
                <a16:creationId xmlns:a16="http://schemas.microsoft.com/office/drawing/2014/main" id="{9D65A1CF-07A3-5C07-A2ED-099882A778B3}"/>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
            <a:ext cx="2552700" cy="124777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33263770-EB72-8666-36BA-212C32531B55}"/>
              </a:ext>
            </a:extLst>
          </p:cNvPr>
          <p:cNvSpPr>
            <a:spLocks noChangeArrowheads="1"/>
          </p:cNvSpPr>
          <p:nvPr/>
        </p:nvSpPr>
        <p:spPr bwMode="auto">
          <a:xfrm>
            <a:off x="0" y="-2911665"/>
            <a:ext cx="12219820" cy="9233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28875" algn="l"/>
              </a:tabLst>
              <a:defRPr>
                <a:solidFill>
                  <a:schemeClr val="tx1"/>
                </a:solidFill>
                <a:latin typeface="Arial" panose="020B0604020202020204" pitchFamily="34" charset="0"/>
              </a:defRPr>
            </a:lvl1pPr>
            <a:lvl2pPr eaLnBrk="0" fontAlgn="base" hangingPunct="0">
              <a:spcBef>
                <a:spcPct val="0"/>
              </a:spcBef>
              <a:spcAft>
                <a:spcPct val="0"/>
              </a:spcAft>
              <a:tabLst>
                <a:tab pos="2428875" algn="l"/>
              </a:tabLst>
              <a:defRPr>
                <a:solidFill>
                  <a:schemeClr val="tx1"/>
                </a:solidFill>
                <a:latin typeface="Arial" panose="020B0604020202020204" pitchFamily="34" charset="0"/>
              </a:defRPr>
            </a:lvl2pPr>
            <a:lvl3pPr eaLnBrk="0" fontAlgn="base" hangingPunct="0">
              <a:spcBef>
                <a:spcPct val="0"/>
              </a:spcBef>
              <a:spcAft>
                <a:spcPct val="0"/>
              </a:spcAft>
              <a:tabLst>
                <a:tab pos="2428875" algn="l"/>
              </a:tabLst>
              <a:defRPr>
                <a:solidFill>
                  <a:schemeClr val="tx1"/>
                </a:solidFill>
                <a:latin typeface="Arial" panose="020B0604020202020204" pitchFamily="34" charset="0"/>
              </a:defRPr>
            </a:lvl3pPr>
            <a:lvl4pPr eaLnBrk="0" fontAlgn="base" hangingPunct="0">
              <a:spcBef>
                <a:spcPct val="0"/>
              </a:spcBef>
              <a:spcAft>
                <a:spcPct val="0"/>
              </a:spcAft>
              <a:tabLst>
                <a:tab pos="2428875" algn="l"/>
              </a:tabLst>
              <a:defRPr>
                <a:solidFill>
                  <a:schemeClr val="tx1"/>
                </a:solidFill>
                <a:latin typeface="Arial" panose="020B0604020202020204" pitchFamily="34" charset="0"/>
              </a:defRPr>
            </a:lvl4pPr>
            <a:lvl5pPr eaLnBrk="0" fontAlgn="base" hangingPunct="0">
              <a:spcBef>
                <a:spcPct val="0"/>
              </a:spcBef>
              <a:spcAft>
                <a:spcPct val="0"/>
              </a:spcAft>
              <a:tabLst>
                <a:tab pos="2428875" algn="l"/>
              </a:tabLst>
              <a:defRPr>
                <a:solidFill>
                  <a:schemeClr val="tx1"/>
                </a:solidFill>
                <a:latin typeface="Arial" panose="020B0604020202020204" pitchFamily="34" charset="0"/>
              </a:defRPr>
            </a:lvl5pPr>
            <a:lvl6pPr eaLnBrk="0" fontAlgn="base" hangingPunct="0">
              <a:spcBef>
                <a:spcPct val="0"/>
              </a:spcBef>
              <a:spcAft>
                <a:spcPct val="0"/>
              </a:spcAft>
              <a:tabLst>
                <a:tab pos="2428875" algn="l"/>
              </a:tabLst>
              <a:defRPr>
                <a:solidFill>
                  <a:schemeClr val="tx1"/>
                </a:solidFill>
                <a:latin typeface="Arial" panose="020B0604020202020204" pitchFamily="34" charset="0"/>
              </a:defRPr>
            </a:lvl6pPr>
            <a:lvl7pPr eaLnBrk="0" fontAlgn="base" hangingPunct="0">
              <a:spcBef>
                <a:spcPct val="0"/>
              </a:spcBef>
              <a:spcAft>
                <a:spcPct val="0"/>
              </a:spcAft>
              <a:tabLst>
                <a:tab pos="2428875" algn="l"/>
              </a:tabLst>
              <a:defRPr>
                <a:solidFill>
                  <a:schemeClr val="tx1"/>
                </a:solidFill>
                <a:latin typeface="Arial" panose="020B0604020202020204" pitchFamily="34" charset="0"/>
              </a:defRPr>
            </a:lvl7pPr>
            <a:lvl8pPr eaLnBrk="0" fontAlgn="base" hangingPunct="0">
              <a:spcBef>
                <a:spcPct val="0"/>
              </a:spcBef>
              <a:spcAft>
                <a:spcPct val="0"/>
              </a:spcAft>
              <a:tabLst>
                <a:tab pos="2428875" algn="l"/>
              </a:tabLst>
              <a:defRPr>
                <a:solidFill>
                  <a:schemeClr val="tx1"/>
                </a:solidFill>
                <a:latin typeface="Arial" panose="020B0604020202020204" pitchFamily="34" charset="0"/>
              </a:defRPr>
            </a:lvl8pPr>
            <a:lvl9pPr eaLnBrk="0" fontAlgn="base" hangingPunct="0">
              <a:spcBef>
                <a:spcPct val="0"/>
              </a:spcBef>
              <a:spcAft>
                <a:spcPct val="0"/>
              </a:spcAft>
              <a:tabLst>
                <a:tab pos="24288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0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Big Ten</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0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Retiree Association (BTRA) – continued</a:t>
            </a:r>
          </a:p>
          <a:p>
            <a:pPr marL="0" marR="0" lvl="0" indent="0" algn="l" defTabSz="914400" rtl="0" eaLnBrk="0" fontAlgn="base" latinLnBrk="0" hangingPunct="0">
              <a:lnSpc>
                <a:spcPct val="100000"/>
              </a:lnSpc>
              <a:spcBef>
                <a:spcPct val="0"/>
              </a:spcBef>
              <a:spcAft>
                <a:spcPct val="0"/>
              </a:spcAft>
              <a:buClrTx/>
              <a:buSzTx/>
              <a:tabLst>
                <a:tab pos="2428875" algn="l"/>
              </a:tabLst>
            </a:pPr>
            <a:endParaRPr lang="en-US" altLang="en-US" sz="2000" dirty="0">
              <a:latin typeface="Aptos" panose="020B0004020202020204" pitchFamily="34" charset="0"/>
              <a:ea typeface="Aptos" panose="020B0004020202020204" pitchFamily="34" charset="0"/>
              <a:cs typeface="Times New Roman" panose="02020603050405020304" pitchFamily="18" charset="0"/>
            </a:endParaRPr>
          </a:p>
          <a:p>
            <a:pPr>
              <a:buFontTx/>
              <a:buChar char="•"/>
            </a:pPr>
            <a:r>
              <a:rPr lang="en-US" dirty="0"/>
              <a:t>Northwestern University’s Retiree Association has partnered with Evanston Public Library (EPL) to offer quarterly </a:t>
            </a:r>
            <a:br>
              <a:rPr lang="en-US" dirty="0"/>
            </a:br>
            <a:r>
              <a:rPr lang="en-US" dirty="0"/>
              <a:t>non-credit, no-charge </a:t>
            </a:r>
            <a:r>
              <a:rPr lang="en-US" u="sng" dirty="0">
                <a:hlinkClick r:id="rId3"/>
              </a:rPr>
              <a:t>mini-courses</a:t>
            </a:r>
            <a:r>
              <a:rPr lang="en-US" dirty="0"/>
              <a:t> to the greater Evanston community—as well as to NEO’s own membership. </a:t>
            </a:r>
            <a:br>
              <a:rPr lang="en-US" dirty="0"/>
            </a:br>
            <a:r>
              <a:rPr lang="en-US" dirty="0"/>
              <a:t>Each mini-course typically consists of two 90-minute sessions, held on a weekday evening. </a:t>
            </a:r>
          </a:p>
          <a:p>
            <a:pPr>
              <a:buFontTx/>
              <a:buChar char="•"/>
            </a:pPr>
            <a:endParaRPr lang="en-US" dirty="0"/>
          </a:p>
          <a:p>
            <a:pPr>
              <a:buFontTx/>
              <a:buChar char="•"/>
            </a:pPr>
            <a:r>
              <a:rPr lang="en-US" dirty="0"/>
              <a:t>Michigan State has an endowed scholarship program which they raised funding to support </a:t>
            </a: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Purdue and Michigan State admit all retirees to their associations, and they have no dues</a:t>
            </a: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Washington, UCLA and the University of Southern California have full-time staff to support their associations</a:t>
            </a: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The University of Minnesota has a</a:t>
            </a:r>
            <a:r>
              <a:rPr kumimoji="0" lang="en-US" altLang="en-US" sz="1600" b="0" i="0" u="none" strike="noStrike" cap="none" normalizeH="0" baseline="0" dirty="0">
                <a:ln>
                  <a:noFill/>
                </a:ln>
                <a:solidFill>
                  <a:srgbClr val="333333"/>
                </a:solidFill>
                <a:effectLst/>
                <a:latin typeface="Aptos" panose="020B0004020202020204" pitchFamily="34" charset="0"/>
                <a:ea typeface="Aptos" panose="020B0004020202020204" pitchFamily="34" charset="0"/>
                <a:cs typeface="Open Sans" panose="020B0606030504020204" pitchFamily="34" charset="0"/>
              </a:rPr>
              <a:t> </a:t>
            </a:r>
            <a:r>
              <a:rPr kumimoji="0" lang="en-US" altLang="en-US" sz="1600" b="1" i="0" u="none" strike="noStrike" cap="none" normalizeH="0" baseline="0" dirty="0">
                <a:ln>
                  <a:noFill/>
                </a:ln>
                <a:solidFill>
                  <a:srgbClr val="333333"/>
                </a:solidFill>
                <a:effectLst/>
                <a:latin typeface="Open Sans" panose="020B0606030504020204" pitchFamily="34" charset="0"/>
                <a:ea typeface="Aptos" panose="020B0004020202020204" pitchFamily="34" charset="0"/>
                <a:cs typeface="Open Sans" panose="020B0606030504020204" pitchFamily="34" charset="0"/>
              </a:rPr>
              <a:t>Professional Development Grants for Retirees (PDGR)</a:t>
            </a:r>
            <a:r>
              <a:rPr kumimoji="0" lang="en-US" altLang="en-US" sz="1600" b="0" i="0" u="none" strike="noStrike" cap="none" normalizeH="0" baseline="0" dirty="0">
                <a:ln>
                  <a:noFill/>
                </a:ln>
                <a:solidFill>
                  <a:srgbClr val="333333"/>
                </a:solidFill>
                <a:effectLst/>
                <a:latin typeface="Aptos" panose="020B0004020202020204" pitchFamily="34" charset="0"/>
                <a:ea typeface="Aptos" panose="020B0004020202020204" pitchFamily="34" charset="0"/>
                <a:cs typeface="Open Sans" panose="020B0606030504020204" pitchFamily="34" charset="0"/>
              </a:rPr>
              <a:t> </a:t>
            </a:r>
            <a:r>
              <a:rPr kumimoji="0" lang="en-US" altLang="en-US" sz="1600" b="0" i="0" u="none" strike="noStrike" cap="none" normalizeH="0" baseline="0" dirty="0">
                <a:ln>
                  <a:noFill/>
                </a:ln>
                <a:solidFill>
                  <a:srgbClr val="333333"/>
                </a:solidFill>
                <a:effectLst/>
                <a:latin typeface="Open Sans" panose="020B0606030504020204" pitchFamily="34" charset="0"/>
                <a:ea typeface="Aptos" panose="020B0004020202020204" pitchFamily="34" charset="0"/>
                <a:cs typeface="Open Sans" panose="020B0606030504020204" pitchFamily="34" charset="0"/>
              </a:rPr>
              <a:t>program which provides</a:t>
            </a:r>
          </a:p>
          <a:p>
            <a:pPr marL="0" marR="0" lvl="0" indent="0" algn="l" defTabSz="914400" rtl="0" eaLnBrk="0" fontAlgn="base" latinLnBrk="0" hangingPunct="0">
              <a:lnSpc>
                <a:spcPct val="100000"/>
              </a:lnSpc>
              <a:spcBef>
                <a:spcPct val="0"/>
              </a:spcBef>
              <a:spcAft>
                <a:spcPct val="0"/>
              </a:spcAft>
              <a:buClrTx/>
              <a:buSzTx/>
              <a:tabLst>
                <a:tab pos="2428875" algn="l"/>
              </a:tabLst>
            </a:pPr>
            <a:r>
              <a:rPr lang="en-US" altLang="en-US" sz="1600" dirty="0">
                <a:solidFill>
                  <a:srgbClr val="333333"/>
                </a:solidFill>
                <a:latin typeface="Open Sans" panose="020B0606030504020204" pitchFamily="34" charset="0"/>
                <a:ea typeface="Aptos" panose="020B0004020202020204" pitchFamily="34" charset="0"/>
                <a:cs typeface="Open Sans" panose="020B0606030504020204" pitchFamily="34" charset="0"/>
              </a:rPr>
              <a:t>  </a:t>
            </a:r>
            <a:r>
              <a:rPr kumimoji="0" lang="en-US" altLang="en-US" sz="1600" b="0" i="0" u="none" strike="noStrike" cap="none" normalizeH="0" baseline="0" dirty="0">
                <a:ln>
                  <a:noFill/>
                </a:ln>
                <a:solidFill>
                  <a:srgbClr val="333333"/>
                </a:solidFill>
                <a:effectLst/>
                <a:latin typeface="Open Sans" panose="020B0606030504020204" pitchFamily="34" charset="0"/>
                <a:ea typeface="Aptos" panose="020B0004020202020204" pitchFamily="34" charset="0"/>
                <a:cs typeface="Open Sans" panose="020B0606030504020204" pitchFamily="34" charset="0"/>
              </a:rPr>
              <a:t> funding for University retirees to continue their scholarship or to pursue interesting new projects - Funding of up to $7500</a:t>
            </a:r>
          </a:p>
          <a:p>
            <a:pPr marL="0" marR="0" lvl="0" indent="0" algn="l" defTabSz="914400" rtl="0" eaLnBrk="0" fontAlgn="base" latinLnBrk="0" hangingPunct="0">
              <a:lnSpc>
                <a:spcPct val="100000"/>
              </a:lnSpc>
              <a:spcBef>
                <a:spcPct val="0"/>
              </a:spcBef>
              <a:spcAft>
                <a:spcPct val="0"/>
              </a:spcAft>
              <a:buClrTx/>
              <a:buSzTx/>
              <a:tabLst>
                <a:tab pos="2428875" algn="l"/>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r>
              <a:rPr kumimoji="0" lang="en-US" altLang="en-US" sz="1600" b="0" i="0" u="none" strike="noStrike" cap="none" normalizeH="0" baseline="0" dirty="0">
                <a:ln>
                  <a:noFill/>
                </a:ln>
                <a:solidFill>
                  <a:srgbClr val="333333"/>
                </a:solidFill>
                <a:effectLst/>
                <a:latin typeface="Open Sans" panose="020B0606030504020204" pitchFamily="34" charset="0"/>
                <a:ea typeface="Aptos" panose="020B0004020202020204" pitchFamily="34" charset="0"/>
                <a:cs typeface="Open Sans" panose="020B0606030504020204" pitchFamily="34" charset="0"/>
              </a:rPr>
              <a:t> The University of Illinois is part of the state of Illinois retiree association and receives support from them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9878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23CADEC-DF36-7EA1-5D76-F488B5595083}"/>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Image 4" descr="A blue and black text&#10;&#10;Description automatically generated">
            <a:extLst>
              <a:ext uri="{FF2B5EF4-FFF2-40B4-BE49-F238E27FC236}">
                <a16:creationId xmlns:a16="http://schemas.microsoft.com/office/drawing/2014/main" id="{774BBFDE-F2C7-193E-28A8-49863020FBE0}"/>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
            <a:ext cx="2552700" cy="12477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991A70AE-342B-5864-AE6E-3AEFABD5409E}"/>
              </a:ext>
            </a:extLst>
          </p:cNvPr>
          <p:cNvSpPr>
            <a:spLocks noChangeArrowheads="1"/>
          </p:cNvSpPr>
          <p:nvPr/>
        </p:nvSpPr>
        <p:spPr bwMode="auto">
          <a:xfrm>
            <a:off x="0" y="-2496170"/>
            <a:ext cx="11835291" cy="840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28875" algn="l"/>
              </a:tabLst>
              <a:defRPr>
                <a:solidFill>
                  <a:schemeClr val="tx1"/>
                </a:solidFill>
                <a:latin typeface="Arial" panose="020B0604020202020204" pitchFamily="34" charset="0"/>
              </a:defRPr>
            </a:lvl1pPr>
            <a:lvl2pPr eaLnBrk="0" fontAlgn="base" hangingPunct="0">
              <a:spcBef>
                <a:spcPct val="0"/>
              </a:spcBef>
              <a:spcAft>
                <a:spcPct val="0"/>
              </a:spcAft>
              <a:tabLst>
                <a:tab pos="2428875" algn="l"/>
              </a:tabLst>
              <a:defRPr>
                <a:solidFill>
                  <a:schemeClr val="tx1"/>
                </a:solidFill>
                <a:latin typeface="Arial" panose="020B0604020202020204" pitchFamily="34" charset="0"/>
              </a:defRPr>
            </a:lvl2pPr>
            <a:lvl3pPr eaLnBrk="0" fontAlgn="base" hangingPunct="0">
              <a:spcBef>
                <a:spcPct val="0"/>
              </a:spcBef>
              <a:spcAft>
                <a:spcPct val="0"/>
              </a:spcAft>
              <a:tabLst>
                <a:tab pos="2428875" algn="l"/>
              </a:tabLst>
              <a:defRPr>
                <a:solidFill>
                  <a:schemeClr val="tx1"/>
                </a:solidFill>
                <a:latin typeface="Arial" panose="020B0604020202020204" pitchFamily="34" charset="0"/>
              </a:defRPr>
            </a:lvl3pPr>
            <a:lvl4pPr eaLnBrk="0" fontAlgn="base" hangingPunct="0">
              <a:spcBef>
                <a:spcPct val="0"/>
              </a:spcBef>
              <a:spcAft>
                <a:spcPct val="0"/>
              </a:spcAft>
              <a:tabLst>
                <a:tab pos="2428875" algn="l"/>
              </a:tabLst>
              <a:defRPr>
                <a:solidFill>
                  <a:schemeClr val="tx1"/>
                </a:solidFill>
                <a:latin typeface="Arial" panose="020B0604020202020204" pitchFamily="34" charset="0"/>
              </a:defRPr>
            </a:lvl4pPr>
            <a:lvl5pPr eaLnBrk="0" fontAlgn="base" hangingPunct="0">
              <a:spcBef>
                <a:spcPct val="0"/>
              </a:spcBef>
              <a:spcAft>
                <a:spcPct val="0"/>
              </a:spcAft>
              <a:tabLst>
                <a:tab pos="2428875" algn="l"/>
              </a:tabLst>
              <a:defRPr>
                <a:solidFill>
                  <a:schemeClr val="tx1"/>
                </a:solidFill>
                <a:latin typeface="Arial" panose="020B0604020202020204" pitchFamily="34" charset="0"/>
              </a:defRPr>
            </a:lvl5pPr>
            <a:lvl6pPr eaLnBrk="0" fontAlgn="base" hangingPunct="0">
              <a:spcBef>
                <a:spcPct val="0"/>
              </a:spcBef>
              <a:spcAft>
                <a:spcPct val="0"/>
              </a:spcAft>
              <a:tabLst>
                <a:tab pos="2428875" algn="l"/>
              </a:tabLst>
              <a:defRPr>
                <a:solidFill>
                  <a:schemeClr val="tx1"/>
                </a:solidFill>
                <a:latin typeface="Arial" panose="020B0604020202020204" pitchFamily="34" charset="0"/>
              </a:defRPr>
            </a:lvl6pPr>
            <a:lvl7pPr eaLnBrk="0" fontAlgn="base" hangingPunct="0">
              <a:spcBef>
                <a:spcPct val="0"/>
              </a:spcBef>
              <a:spcAft>
                <a:spcPct val="0"/>
              </a:spcAft>
              <a:tabLst>
                <a:tab pos="2428875" algn="l"/>
              </a:tabLst>
              <a:defRPr>
                <a:solidFill>
                  <a:schemeClr val="tx1"/>
                </a:solidFill>
                <a:latin typeface="Arial" panose="020B0604020202020204" pitchFamily="34" charset="0"/>
              </a:defRPr>
            </a:lvl7pPr>
            <a:lvl8pPr eaLnBrk="0" fontAlgn="base" hangingPunct="0">
              <a:spcBef>
                <a:spcPct val="0"/>
              </a:spcBef>
              <a:spcAft>
                <a:spcPct val="0"/>
              </a:spcAft>
              <a:tabLst>
                <a:tab pos="2428875" algn="l"/>
              </a:tabLst>
              <a:defRPr>
                <a:solidFill>
                  <a:schemeClr val="tx1"/>
                </a:solidFill>
                <a:latin typeface="Arial" panose="020B0604020202020204" pitchFamily="34" charset="0"/>
              </a:defRPr>
            </a:lvl8pPr>
            <a:lvl9pPr eaLnBrk="0" fontAlgn="base" hangingPunct="0">
              <a:spcBef>
                <a:spcPct val="0"/>
              </a:spcBef>
              <a:spcAft>
                <a:spcPct val="0"/>
              </a:spcAft>
              <a:tabLst>
                <a:tab pos="24288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0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Big Ten </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0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Retiree Association (BTRA) – continued</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12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r>
              <a:rPr kumimoji="0" lang="en-US" altLang="en-US" sz="2000" b="0" i="0" u="none" strike="noStrike" cap="none" normalizeH="0" baseline="0" dirty="0">
                <a:ln>
                  <a:noFill/>
                </a:ln>
                <a:solidFill>
                  <a:srgbClr val="333333"/>
                </a:solidFill>
                <a:effectLst/>
                <a:latin typeface="Aptos Display" panose="020B0004020202020204" pitchFamily="34" charset="0"/>
                <a:ea typeface="Aptos" panose="020B0004020202020204" pitchFamily="34" charset="0"/>
                <a:cs typeface="Open Sans" panose="020B0606030504020204" pitchFamily="34" charset="0"/>
              </a:rPr>
              <a:t>The University of Iowa has a </a:t>
            </a:r>
            <a:r>
              <a:rPr kumimoji="0" lang="en-US" altLang="en-US" sz="2000" b="0" i="0" u="none" strike="noStrike" cap="none" normalizeH="0" baseline="0" dirty="0">
                <a:ln>
                  <a:noFill/>
                </a:ln>
                <a:solidFill>
                  <a:srgbClr val="00558C"/>
                </a:solidFill>
                <a:effectLst/>
                <a:latin typeface="Aptos Display" panose="020B0004020202020204" pitchFamily="34" charset="0"/>
                <a:ea typeface="Aptos" panose="020B0004020202020204" pitchFamily="34" charset="0"/>
                <a:cs typeface="Times New Roman" panose="02020603050405020304" pitchFamily="18" charset="0"/>
                <a:hlinkClick r:id="rId3"/>
              </a:rPr>
              <a:t>Senior College</a:t>
            </a:r>
            <a:r>
              <a:rPr kumimoji="0" lang="en-US" altLang="en-US" sz="2000" b="0" i="0" u="none" strike="noStrike" cap="none" normalizeH="0" baseline="0" dirty="0">
                <a:ln>
                  <a:noFill/>
                </a:ln>
                <a:solidFill>
                  <a:srgbClr val="000000"/>
                </a:solidFill>
                <a:effectLst/>
                <a:latin typeface="Aptos" panose="020B0004020202020204" pitchFamily="34" charset="0"/>
                <a:ea typeface="Aptos" panose="020B0004020202020204" pitchFamily="34" charset="0"/>
                <a:cs typeface="Times New Roman" panose="02020603050405020304" pitchFamily="18" charset="0"/>
              </a:rPr>
              <a:t> </a:t>
            </a:r>
            <a:r>
              <a:rPr kumimoji="0" lang="en-US" altLang="en-US" sz="2000" b="0" i="0" u="none" strike="noStrike" cap="none" normalizeH="0" baseline="0" dirty="0">
                <a:ln>
                  <a:noFill/>
                </a:ln>
                <a:solidFill>
                  <a:srgbClr val="000000"/>
                </a:solidFill>
                <a:effectLst/>
                <a:latin typeface="Aptos Display" panose="020B0004020202020204" pitchFamily="34" charset="0"/>
                <a:ea typeface="Aptos" panose="020B0004020202020204" pitchFamily="34" charset="0"/>
                <a:cs typeface="Times New Roman" panose="02020603050405020304" pitchFamily="18" charset="0"/>
              </a:rPr>
              <a:t>which provides high-quality educational opportunities for seniors. </a:t>
            </a:r>
          </a:p>
          <a:p>
            <a:pPr marL="0" marR="0" lvl="0" indent="0" algn="l" defTabSz="914400" rtl="0" eaLnBrk="0" fontAlgn="base" latinLnBrk="0" hangingPunct="0">
              <a:lnSpc>
                <a:spcPct val="100000"/>
              </a:lnSpc>
              <a:spcBef>
                <a:spcPct val="0"/>
              </a:spcBef>
              <a:spcAft>
                <a:spcPct val="0"/>
              </a:spcAft>
              <a:buClrTx/>
              <a:buSzTx/>
              <a:tabLst>
                <a:tab pos="2428875" algn="l"/>
              </a:tabLst>
            </a:pPr>
            <a:r>
              <a:rPr lang="en-US" altLang="en-US" sz="2000" dirty="0">
                <a:solidFill>
                  <a:srgbClr val="000000"/>
                </a:solidFill>
                <a:latin typeface="Aptos Display" panose="020B0004020202020204" pitchFamily="34" charset="0"/>
                <a:ea typeface="Aptos" panose="020B0004020202020204" pitchFamily="34" charset="0"/>
                <a:cs typeface="Times New Roman" panose="02020603050405020304" pitchFamily="18" charset="0"/>
              </a:rPr>
              <a:t>   c</a:t>
            </a:r>
            <a:r>
              <a:rPr kumimoji="0" lang="en-US" altLang="en-US" sz="2000" b="0" i="0" u="none" strike="noStrike" cap="none" normalizeH="0" baseline="0" dirty="0">
                <a:ln>
                  <a:noFill/>
                </a:ln>
                <a:solidFill>
                  <a:srgbClr val="000000"/>
                </a:solidFill>
                <a:effectLst/>
                <a:latin typeface="Aptos Display" panose="020B0004020202020204" pitchFamily="34" charset="0"/>
                <a:ea typeface="Aptos" panose="020B0004020202020204" pitchFamily="34" charset="0"/>
                <a:cs typeface="Times New Roman" panose="02020603050405020304" pitchFamily="18" charset="0"/>
              </a:rPr>
              <a:t>ourses cover a wide variety of topics in the humanities, sciences, and the arts and are taught by emeritus </a:t>
            </a:r>
          </a:p>
          <a:p>
            <a:pPr marL="0" marR="0" lvl="0" indent="0" algn="l" defTabSz="914400" rtl="0" eaLnBrk="0" fontAlgn="base" latinLnBrk="0" hangingPunct="0">
              <a:lnSpc>
                <a:spcPct val="100000"/>
              </a:lnSpc>
              <a:spcBef>
                <a:spcPct val="0"/>
              </a:spcBef>
              <a:spcAft>
                <a:spcPct val="0"/>
              </a:spcAft>
              <a:buClrTx/>
              <a:buSzTx/>
              <a:tabLst>
                <a:tab pos="2428875" algn="l"/>
              </a:tabLst>
            </a:pPr>
            <a:r>
              <a:rPr lang="en-US" altLang="en-US" sz="2000" dirty="0">
                <a:solidFill>
                  <a:srgbClr val="000000"/>
                </a:solidFill>
                <a:latin typeface="Aptos Display" panose="020B0004020202020204" pitchFamily="34" charset="0"/>
                <a:ea typeface="Aptos" panose="020B0004020202020204" pitchFamily="34" charset="0"/>
                <a:cs typeface="Times New Roman" panose="02020603050405020304" pitchFamily="18" charset="0"/>
              </a:rPr>
              <a:t>   </a:t>
            </a:r>
            <a:r>
              <a:rPr kumimoji="0" lang="en-US" altLang="en-US" sz="2000" b="0" i="0" u="none" strike="noStrike" cap="none" normalizeH="0" baseline="0" dirty="0">
                <a:ln>
                  <a:noFill/>
                </a:ln>
                <a:solidFill>
                  <a:srgbClr val="000000"/>
                </a:solidFill>
                <a:effectLst/>
                <a:latin typeface="Aptos Display" panose="020B0004020202020204" pitchFamily="34" charset="0"/>
                <a:ea typeface="Aptos" panose="020B0004020202020204" pitchFamily="34" charset="0"/>
                <a:cs typeface="Times New Roman" panose="02020603050405020304" pitchFamily="18" charset="0"/>
              </a:rPr>
              <a:t>and current faculty </a:t>
            </a:r>
          </a:p>
          <a:p>
            <a:pPr marL="0" marR="0" lvl="0" indent="0" algn="l" defTabSz="914400" rtl="0" eaLnBrk="0" fontAlgn="base" latinLnBrk="0" hangingPunct="0">
              <a:lnSpc>
                <a:spcPct val="100000"/>
              </a:lnSpc>
              <a:spcBef>
                <a:spcPct val="0"/>
              </a:spcBef>
              <a:spcAft>
                <a:spcPct val="0"/>
              </a:spcAft>
              <a:buClrTx/>
              <a:buSzTx/>
              <a:tabLst>
                <a:tab pos="2428875" algn="l"/>
              </a:tabLst>
            </a:pPr>
            <a:endParaRPr kumimoji="0" lang="en-US" altLang="en-US" sz="12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r>
              <a:rPr kumimoji="0" lang="en-US" altLang="en-US" sz="2000" b="0" i="0" u="none" strike="noStrike" cap="none" normalizeH="0" baseline="0" dirty="0">
                <a:ln>
                  <a:noFill/>
                </a:ln>
                <a:solidFill>
                  <a:srgbClr val="000000"/>
                </a:solidFill>
                <a:effectLst/>
                <a:latin typeface="Aptos Display" panose="020B0004020202020204" pitchFamily="34" charset="0"/>
                <a:ea typeface="Aptos" panose="020B0004020202020204" pitchFamily="34" charset="0"/>
                <a:cs typeface="Times New Roman" panose="02020603050405020304" pitchFamily="18" charset="0"/>
              </a:rPr>
              <a:t>Indiana University has an Emeriti House available to retirees</a:t>
            </a: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endParaRPr kumimoji="0" lang="en-US" altLang="en-US" sz="12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r>
              <a:rPr kumimoji="0" lang="en-US" altLang="en-US" sz="2000" b="0" i="0" u="none" strike="noStrike" cap="none" normalizeH="0" baseline="0" dirty="0">
                <a:ln>
                  <a:noFill/>
                </a:ln>
                <a:solidFill>
                  <a:srgbClr val="000000"/>
                </a:solidFill>
                <a:effectLst/>
                <a:latin typeface="Aptos Display" panose="020B0004020202020204" pitchFamily="34" charset="0"/>
                <a:ea typeface="Aptos" panose="020B0004020202020204" pitchFamily="34" charset="0"/>
                <a:cs typeface="Times New Roman" panose="02020603050405020304" pitchFamily="18" charset="0"/>
              </a:rPr>
              <a:t>Purdue University has a separate Health Insurance program for retirees</a:t>
            </a: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endParaRPr kumimoji="0" lang="en-US" altLang="en-US" sz="12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r>
              <a:rPr kumimoji="0" lang="en-US" altLang="en-US" sz="2000" b="0" i="0" u="none" strike="noStrike" cap="none" normalizeH="0" baseline="0" dirty="0">
                <a:ln>
                  <a:noFill/>
                </a:ln>
                <a:solidFill>
                  <a:srgbClr val="000000"/>
                </a:solidFill>
                <a:effectLst/>
                <a:latin typeface="Aptos Display" panose="020B0004020202020204" pitchFamily="34" charset="0"/>
                <a:ea typeface="Times New Roman" panose="02020603050405020304" pitchFamily="18" charset="0"/>
              </a:rPr>
              <a:t>The University of Wisconsin has an </a:t>
            </a:r>
            <a:r>
              <a:rPr kumimoji="0" lang="en-US" altLang="en-US" sz="2000" b="1" i="0" u="none" strike="noStrike" cap="none" normalizeH="0" baseline="0" dirty="0">
                <a:ln>
                  <a:noFill/>
                </a:ln>
                <a:solidFill>
                  <a:schemeClr val="tx1"/>
                </a:solidFill>
                <a:effectLst/>
                <a:latin typeface="Aptos Display" panose="020B0004020202020204" pitchFamily="34" charset="0"/>
                <a:ea typeface="Times New Roman" panose="02020603050405020304" pitchFamily="18" charset="0"/>
              </a:rPr>
              <a:t>Electronic Technology Committee</a:t>
            </a:r>
            <a:r>
              <a:rPr kumimoji="0" lang="en-US" altLang="en-US" sz="2000" b="1" i="0" u="none" strike="noStrike" cap="none" normalizeH="0" baseline="0" dirty="0">
                <a:ln>
                  <a:noFill/>
                </a:ln>
                <a:solidFill>
                  <a:srgbClr val="000000"/>
                </a:solidFill>
                <a:effectLst/>
                <a:latin typeface="Aptos Display" panose="020B0004020202020204" pitchFamily="34" charset="0"/>
                <a:ea typeface="Times New Roman" panose="02020603050405020304" pitchFamily="18" charset="0"/>
              </a:rPr>
              <a:t> to </a:t>
            </a:r>
            <a:r>
              <a:rPr kumimoji="0" lang="en-US" altLang="en-US" sz="2000" b="0" i="0" u="none" strike="noStrike" cap="none" normalizeH="0" baseline="0" dirty="0">
                <a:ln>
                  <a:noFill/>
                </a:ln>
                <a:solidFill>
                  <a:srgbClr val="000000"/>
                </a:solidFill>
                <a:effectLst/>
                <a:latin typeface="Aptos Display" panose="020B0004020202020204" pitchFamily="34" charset="0"/>
                <a:ea typeface="Times New Roman" panose="02020603050405020304" pitchFamily="18" charset="0"/>
              </a:rPr>
              <a:t>assist members in staying abreast</a:t>
            </a:r>
          </a:p>
          <a:p>
            <a:pPr marL="0" marR="0" lvl="0" indent="0" algn="l" defTabSz="914400" rtl="0" eaLnBrk="0" fontAlgn="base" latinLnBrk="0" hangingPunct="0">
              <a:lnSpc>
                <a:spcPct val="100000"/>
              </a:lnSpc>
              <a:spcBef>
                <a:spcPct val="0"/>
              </a:spcBef>
              <a:spcAft>
                <a:spcPct val="0"/>
              </a:spcAft>
              <a:buClrTx/>
              <a:buSzTx/>
              <a:tabLst>
                <a:tab pos="2428875" algn="l"/>
              </a:tabLst>
            </a:pPr>
            <a:r>
              <a:rPr lang="en-US" altLang="en-US" sz="2000" dirty="0">
                <a:solidFill>
                  <a:srgbClr val="000000"/>
                </a:solidFill>
                <a:latin typeface="Aptos Display" panose="020B0004020202020204" pitchFamily="34" charset="0"/>
                <a:ea typeface="Times New Roman" panose="02020603050405020304" pitchFamily="18" charset="0"/>
              </a:rPr>
              <a:t>  </a:t>
            </a:r>
            <a:r>
              <a:rPr kumimoji="0" lang="en-US" altLang="en-US" sz="2000" b="0" i="0" u="none" strike="noStrike" cap="none" normalizeH="0" baseline="0" dirty="0">
                <a:ln>
                  <a:noFill/>
                </a:ln>
                <a:solidFill>
                  <a:srgbClr val="000000"/>
                </a:solidFill>
                <a:effectLst/>
                <a:latin typeface="Aptos Display" panose="020B0004020202020204" pitchFamily="34" charset="0"/>
                <a:ea typeface="Times New Roman" panose="02020603050405020304" pitchFamily="18" charset="0"/>
              </a:rPr>
              <a:t> of changing electronic technology, which includes devices such as computers, tablets, tele­phones, cameras,</a:t>
            </a:r>
          </a:p>
          <a:p>
            <a:pPr marL="0" marR="0" lvl="0" indent="0" algn="l" defTabSz="914400" rtl="0" eaLnBrk="0" fontAlgn="base" latinLnBrk="0" hangingPunct="0">
              <a:lnSpc>
                <a:spcPct val="100000"/>
              </a:lnSpc>
              <a:spcBef>
                <a:spcPct val="0"/>
              </a:spcBef>
              <a:spcAft>
                <a:spcPct val="0"/>
              </a:spcAft>
              <a:buClrTx/>
              <a:buSzTx/>
              <a:tabLst>
                <a:tab pos="2428875" algn="l"/>
              </a:tabLst>
            </a:pPr>
            <a:r>
              <a:rPr lang="en-US" altLang="en-US" sz="2000" dirty="0">
                <a:solidFill>
                  <a:srgbClr val="000000"/>
                </a:solidFill>
                <a:latin typeface="Aptos Display" panose="020B0004020202020204" pitchFamily="34" charset="0"/>
                <a:ea typeface="Times New Roman" panose="02020603050405020304" pitchFamily="18" charset="0"/>
              </a:rPr>
              <a:t>  </a:t>
            </a:r>
            <a:r>
              <a:rPr kumimoji="0" lang="en-US" altLang="en-US" sz="2000" b="0" i="0" u="none" strike="noStrike" cap="none" normalizeH="0" baseline="0" dirty="0">
                <a:ln>
                  <a:noFill/>
                </a:ln>
                <a:solidFill>
                  <a:srgbClr val="000000"/>
                </a:solidFill>
                <a:effectLst/>
                <a:latin typeface="Aptos Display" panose="020B0004020202020204" pitchFamily="34" charset="0"/>
                <a:ea typeface="Times New Roman" panose="02020603050405020304" pitchFamily="18" charset="0"/>
              </a:rPr>
              <a:t> printers, and software applica­tions</a:t>
            </a:r>
            <a:br>
              <a:rPr kumimoji="0" lang="en-US" altLang="en-US" sz="2000" b="0" i="0" u="none" strike="noStrike" cap="none" normalizeH="0" baseline="0" dirty="0">
                <a:ln>
                  <a:noFill/>
                </a:ln>
                <a:solidFill>
                  <a:srgbClr val="000000"/>
                </a:solidFill>
                <a:effectLst/>
                <a:latin typeface="Aptos Display" panose="020B0004020202020204" pitchFamily="34" charset="0"/>
                <a:ea typeface="Times New Roman" panose="02020603050405020304" pitchFamily="18" charset="0"/>
              </a:rPr>
            </a:br>
            <a:endParaRPr kumimoji="0" lang="en-US" altLang="en-US" sz="12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428875" algn="l"/>
              </a:tabLst>
            </a:pPr>
            <a:r>
              <a:rPr kumimoji="0" lang="en-US" altLang="en-US"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The University of Nebraska has a strong connection with the Osher Life Long Learning Institute (OLLI)</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87381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667677-72CD-6695-7A1D-23175FF0FCB4}"/>
              </a:ext>
            </a:extLst>
          </p:cNvPr>
          <p:cNvSpPr txBox="1"/>
          <p:nvPr/>
        </p:nvSpPr>
        <p:spPr>
          <a:xfrm>
            <a:off x="3451122" y="2324397"/>
            <a:ext cx="6096000" cy="1658596"/>
          </a:xfrm>
          <a:prstGeom prst="rect">
            <a:avLst/>
          </a:prstGeom>
          <a:noFill/>
        </p:spPr>
        <p:txBody>
          <a:bodyPr wrap="square">
            <a:spAutoFit/>
          </a:bodyPr>
          <a:lstStyle/>
          <a:p>
            <a:pPr marL="0" marR="0">
              <a:lnSpc>
                <a:spcPct val="115000"/>
              </a:lnSpc>
              <a:spcAft>
                <a:spcPts val="800"/>
              </a:spcAft>
              <a:buNone/>
              <a:tabLst>
                <a:tab pos="2428875" algn="l"/>
              </a:tabLst>
            </a:pPr>
            <a:r>
              <a:rPr lang="en-US" sz="1800" kern="100" dirty="0">
                <a:effectLst/>
                <a:latin typeface="Aptos Display" panose="020B0004020202020204" pitchFamily="34" charset="0"/>
                <a:ea typeface="Aptos" panose="020B0004020202020204" pitchFamily="34" charset="0"/>
                <a:cs typeface="Times New Roman" panose="02020603050405020304" pitchFamily="18" charset="0"/>
              </a:rPr>
              <a:t>                    Contact Information</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1800" kern="100" dirty="0">
                <a:effectLst/>
                <a:latin typeface="Aptos Display" panose="020B0004020202020204" pitchFamily="34" charset="0"/>
                <a:ea typeface="Aptos" panose="020B0004020202020204" pitchFamily="34" charset="0"/>
                <a:cs typeface="Times New Roman" panose="02020603050405020304" pitchFamily="18" charset="0"/>
              </a:rPr>
              <a:t>                             Al Hermsen</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800" u="sng" kern="100" dirty="0">
                <a:solidFill>
                  <a:srgbClr val="0000FF"/>
                </a:solidFill>
                <a:effectLst/>
                <a:latin typeface="Aptos Display" panose="020B0004020202020204" pitchFamily="34" charset="0"/>
                <a:ea typeface="Aptos" panose="020B0004020202020204" pitchFamily="34" charset="0"/>
                <a:cs typeface="Times New Roman" panose="02020603050405020304" pitchFamily="18" charset="0"/>
                <a:hlinkClick r:id="rId2"/>
              </a:rPr>
              <a:t>Ahermsen@umich.edu</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1800" kern="100" dirty="0">
                <a:effectLst/>
                <a:latin typeface="Aptos Display" panose="020B0004020202020204" pitchFamily="34" charset="0"/>
                <a:ea typeface="Aptos" panose="020B0004020202020204" pitchFamily="34" charset="0"/>
                <a:cs typeface="Times New Roman" panose="02020603050405020304" pitchFamily="18" charset="0"/>
              </a:rPr>
              <a:t>     Website: https://umra.hr.umich.edu/</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Description: signature-marketing (1)">
            <a:extLst>
              <a:ext uri="{FF2B5EF4-FFF2-40B4-BE49-F238E27FC236}">
                <a16:creationId xmlns:a16="http://schemas.microsoft.com/office/drawing/2014/main" id="{88315619-6893-4E92-5C95-787E6572C0E9}"/>
              </a:ext>
            </a:extLst>
          </p:cNvPr>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3451122" y="1038481"/>
            <a:ext cx="3857625" cy="631825"/>
          </a:xfrm>
          <a:prstGeom prst="rect">
            <a:avLst/>
          </a:prstGeom>
          <a:noFill/>
          <a:ln>
            <a:noFill/>
          </a:ln>
        </p:spPr>
      </p:pic>
    </p:spTree>
    <p:extLst>
      <p:ext uri="{BB962C8B-B14F-4D97-AF65-F5344CB8AC3E}">
        <p14:creationId xmlns:p14="http://schemas.microsoft.com/office/powerpoint/2010/main" val="772938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F93D3B-A8C8-27B1-98CE-2030103AF3D8}"/>
              </a:ext>
            </a:extLst>
          </p:cNvPr>
          <p:cNvSpPr txBox="1"/>
          <p:nvPr/>
        </p:nvSpPr>
        <p:spPr>
          <a:xfrm>
            <a:off x="3048000" y="1467566"/>
            <a:ext cx="6096000" cy="4063677"/>
          </a:xfrm>
          <a:prstGeom prst="rect">
            <a:avLst/>
          </a:prstGeom>
          <a:noFill/>
        </p:spPr>
        <p:txBody>
          <a:bodyPr wrap="square">
            <a:spAutoFit/>
          </a:bodyPr>
          <a:lstStyle/>
          <a:p>
            <a:pPr marL="0" marR="0">
              <a:lnSpc>
                <a:spcPct val="115000"/>
              </a:lnSpc>
              <a:spcAft>
                <a:spcPts val="800"/>
              </a:spcAft>
              <a:buNone/>
              <a:tabLst>
                <a:tab pos="2428875" algn="l"/>
              </a:tabLst>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University of Michigan Retiree Association (UMRA)</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History - continued</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Purpose of the organization: to monitor retiree benefits, educate retirees on University policies and procedures, and provide retirees with social opportunities.</a:t>
            </a:r>
          </a:p>
          <a:p>
            <a:pPr marL="0" marR="0">
              <a:lnSpc>
                <a:spcPct val="115000"/>
              </a:lnSpc>
              <a:spcAft>
                <a:spcPts val="800"/>
              </a:spcAft>
              <a:buNone/>
              <a:tabLst>
                <a:tab pos="2428875"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With these changes our organization has grown to between 1800 and 2000 members.</a:t>
            </a:r>
          </a:p>
        </p:txBody>
      </p:sp>
      <p:pic>
        <p:nvPicPr>
          <p:cNvPr id="2" name="Picture 1" descr="Description: signature-marketing (1)">
            <a:extLst>
              <a:ext uri="{FF2B5EF4-FFF2-40B4-BE49-F238E27FC236}">
                <a16:creationId xmlns:a16="http://schemas.microsoft.com/office/drawing/2014/main" id="{842B968D-539B-87B1-C6A9-739AECF7BA45}"/>
              </a:ext>
            </a:extLst>
          </p:cNvPr>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863548" y="462116"/>
            <a:ext cx="3857625" cy="631825"/>
          </a:xfrm>
          <a:prstGeom prst="rect">
            <a:avLst/>
          </a:prstGeom>
          <a:noFill/>
          <a:ln>
            <a:noFill/>
          </a:ln>
        </p:spPr>
      </p:pic>
    </p:spTree>
    <p:extLst>
      <p:ext uri="{BB962C8B-B14F-4D97-AF65-F5344CB8AC3E}">
        <p14:creationId xmlns:p14="http://schemas.microsoft.com/office/powerpoint/2010/main" val="2040887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A8B6F-4A35-EB0B-23CF-1C6A172DA546}"/>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CEA1D4A6-2B47-19DB-1E89-46C850DD782B}"/>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025" name="Picture 1" descr="Description: signature-marketing (1)">
            <a:extLst>
              <a:ext uri="{FF2B5EF4-FFF2-40B4-BE49-F238E27FC236}">
                <a16:creationId xmlns:a16="http://schemas.microsoft.com/office/drawing/2014/main" id="{7847B55A-DE87-DF2E-5E64-A3A6BAC1E94B}"/>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
            <a:ext cx="3857625" cy="6286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8072A92A-A97C-E2E5-56C2-36CFE46893E6}"/>
              </a:ext>
            </a:extLst>
          </p:cNvPr>
          <p:cNvSpPr>
            <a:spLocks noChangeArrowheads="1"/>
          </p:cNvSpPr>
          <p:nvPr/>
        </p:nvSpPr>
        <p:spPr bwMode="auto">
          <a:xfrm>
            <a:off x="0" y="-3286806"/>
            <a:ext cx="11593302" cy="9202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28875" algn="l"/>
              </a:tabLst>
              <a:defRPr>
                <a:solidFill>
                  <a:schemeClr val="tx1"/>
                </a:solidFill>
                <a:latin typeface="Arial" panose="020B0604020202020204" pitchFamily="34" charset="0"/>
              </a:defRPr>
            </a:lvl1pPr>
            <a:lvl2pPr eaLnBrk="0" fontAlgn="base" hangingPunct="0">
              <a:spcBef>
                <a:spcPct val="0"/>
              </a:spcBef>
              <a:spcAft>
                <a:spcPct val="0"/>
              </a:spcAft>
              <a:tabLst>
                <a:tab pos="2428875" algn="l"/>
              </a:tabLst>
              <a:defRPr>
                <a:solidFill>
                  <a:schemeClr val="tx1"/>
                </a:solidFill>
                <a:latin typeface="Arial" panose="020B0604020202020204" pitchFamily="34" charset="0"/>
              </a:defRPr>
            </a:lvl2pPr>
            <a:lvl3pPr eaLnBrk="0" fontAlgn="base" hangingPunct="0">
              <a:spcBef>
                <a:spcPct val="0"/>
              </a:spcBef>
              <a:spcAft>
                <a:spcPct val="0"/>
              </a:spcAft>
              <a:tabLst>
                <a:tab pos="2428875" algn="l"/>
              </a:tabLst>
              <a:defRPr>
                <a:solidFill>
                  <a:schemeClr val="tx1"/>
                </a:solidFill>
                <a:latin typeface="Arial" panose="020B0604020202020204" pitchFamily="34" charset="0"/>
              </a:defRPr>
            </a:lvl3pPr>
            <a:lvl4pPr eaLnBrk="0" fontAlgn="base" hangingPunct="0">
              <a:spcBef>
                <a:spcPct val="0"/>
              </a:spcBef>
              <a:spcAft>
                <a:spcPct val="0"/>
              </a:spcAft>
              <a:tabLst>
                <a:tab pos="2428875" algn="l"/>
              </a:tabLst>
              <a:defRPr>
                <a:solidFill>
                  <a:schemeClr val="tx1"/>
                </a:solidFill>
                <a:latin typeface="Arial" panose="020B0604020202020204" pitchFamily="34" charset="0"/>
              </a:defRPr>
            </a:lvl4pPr>
            <a:lvl5pPr eaLnBrk="0" fontAlgn="base" hangingPunct="0">
              <a:spcBef>
                <a:spcPct val="0"/>
              </a:spcBef>
              <a:spcAft>
                <a:spcPct val="0"/>
              </a:spcAft>
              <a:tabLst>
                <a:tab pos="2428875" algn="l"/>
              </a:tabLst>
              <a:defRPr>
                <a:solidFill>
                  <a:schemeClr val="tx1"/>
                </a:solidFill>
                <a:latin typeface="Arial" panose="020B0604020202020204" pitchFamily="34" charset="0"/>
              </a:defRPr>
            </a:lvl5pPr>
            <a:lvl6pPr eaLnBrk="0" fontAlgn="base" hangingPunct="0">
              <a:spcBef>
                <a:spcPct val="0"/>
              </a:spcBef>
              <a:spcAft>
                <a:spcPct val="0"/>
              </a:spcAft>
              <a:tabLst>
                <a:tab pos="2428875" algn="l"/>
              </a:tabLst>
              <a:defRPr>
                <a:solidFill>
                  <a:schemeClr val="tx1"/>
                </a:solidFill>
                <a:latin typeface="Arial" panose="020B0604020202020204" pitchFamily="34" charset="0"/>
              </a:defRPr>
            </a:lvl6pPr>
            <a:lvl7pPr eaLnBrk="0" fontAlgn="base" hangingPunct="0">
              <a:spcBef>
                <a:spcPct val="0"/>
              </a:spcBef>
              <a:spcAft>
                <a:spcPct val="0"/>
              </a:spcAft>
              <a:tabLst>
                <a:tab pos="2428875" algn="l"/>
              </a:tabLst>
              <a:defRPr>
                <a:solidFill>
                  <a:schemeClr val="tx1"/>
                </a:solidFill>
                <a:latin typeface="Arial" panose="020B0604020202020204" pitchFamily="34" charset="0"/>
              </a:defRPr>
            </a:lvl7pPr>
            <a:lvl8pPr eaLnBrk="0" fontAlgn="base" hangingPunct="0">
              <a:spcBef>
                <a:spcPct val="0"/>
              </a:spcBef>
              <a:spcAft>
                <a:spcPct val="0"/>
              </a:spcAft>
              <a:tabLst>
                <a:tab pos="2428875" algn="l"/>
              </a:tabLst>
              <a:defRPr>
                <a:solidFill>
                  <a:schemeClr val="tx1"/>
                </a:solidFill>
                <a:latin typeface="Arial" panose="020B0604020202020204" pitchFamily="34" charset="0"/>
              </a:defRPr>
            </a:lvl8pPr>
            <a:lvl9pPr eaLnBrk="0" fontAlgn="base" hangingPunct="0">
              <a:spcBef>
                <a:spcPct val="0"/>
              </a:spcBef>
              <a:spcAft>
                <a:spcPct val="0"/>
              </a:spcAft>
              <a:tabLst>
                <a:tab pos="24288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36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Mission statement</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3600" b="1" dirty="0">
              <a:latin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3600" b="1" i="0" u="none" strike="noStrike" cap="none" normalizeH="0" baseline="0" dirty="0">
              <a:ln>
                <a:noFill/>
              </a:ln>
              <a:solidFill>
                <a:schemeClr val="tx1"/>
              </a:solidFill>
              <a:effectLst/>
              <a:latin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3600" b="1" dirty="0">
              <a:latin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3600" b="1" i="0" u="none" strike="noStrike" cap="none" normalizeH="0" baseline="0" dirty="0">
              <a:ln>
                <a:noFill/>
              </a:ln>
              <a:solidFill>
                <a:schemeClr val="tx1"/>
              </a:solidFill>
              <a:effectLst/>
              <a:latin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36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3600" b="1" dirty="0">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36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endParaRPr>
          </a:p>
          <a:p>
            <a:pPr lvl="0"/>
            <a:r>
              <a:rPr lang="en-US" altLang="en-US" sz="3600" b="1" dirty="0">
                <a:latin typeface="Aptos" panose="020B0004020202020204" pitchFamily="34" charset="0"/>
                <a:ea typeface="Times New Roman" panose="02020603050405020304" pitchFamily="18" charset="0"/>
                <a:cs typeface="Times New Roman" panose="02020603050405020304" pitchFamily="18" charset="0"/>
              </a:rPr>
              <a:t>                                     </a:t>
            </a:r>
            <a:r>
              <a:rPr kumimoji="0" lang="en-US" altLang="en-US" sz="36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Mission statement</a:t>
            </a:r>
            <a:endParaRPr lang="en-US" altLang="en-US" sz="3600" b="1" dirty="0">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36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Get Connected. Feel Connected. Stay Connected</a:t>
            </a:r>
            <a:r>
              <a:rPr kumimoji="0" lang="en-US" altLang="en-US" sz="1200" b="1"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800" b="0"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The University of Michigan Retirees Association (UMRA) fosters a vibrant</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800" b="0"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community for educational, social, and community service engagements. </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800" b="0"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UMRA serves as a vital liaison with U-M leadership to represent issues</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800" b="0"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of c</a:t>
            </a:r>
            <a:r>
              <a:rPr lang="en-US" altLang="en-US" sz="2800" dirty="0">
                <a:latin typeface="Aptos" panose="020B0004020202020204" pitchFamily="34" charset="0"/>
                <a:ea typeface="Times New Roman" panose="02020603050405020304" pitchFamily="18" charset="0"/>
                <a:cs typeface="Times New Roman" panose="02020603050405020304" pitchFamily="18" charset="0"/>
              </a:rPr>
              <a:t>ommon interest and promote continuing affiliation with the University.</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800" b="0"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800" b="0"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Whether you’re looking to explore new hobbies, deepen existing </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800" b="0"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relationships, stay intellectually engaged, or give back to the community, </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800" b="0" i="0" u="none" strike="noStrike" cap="none" normalizeH="0" baseline="0" dirty="0">
                <a:ln>
                  <a:noFill/>
                </a:ln>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UMRA provides endless opportunities to enrich your retirement years.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83181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6D6234-07DE-2D62-0FE2-F10375E96AC5}"/>
              </a:ext>
            </a:extLst>
          </p:cNvPr>
          <p:cNvSpPr txBox="1"/>
          <p:nvPr/>
        </p:nvSpPr>
        <p:spPr>
          <a:xfrm>
            <a:off x="3048000" y="297759"/>
            <a:ext cx="6096000" cy="5874109"/>
          </a:xfrm>
          <a:prstGeom prst="rect">
            <a:avLst/>
          </a:prstGeom>
          <a:noFill/>
        </p:spPr>
        <p:txBody>
          <a:bodyPr wrap="square">
            <a:spAutoFit/>
          </a:bodyPr>
          <a:lstStyle/>
          <a:p>
            <a:pPr marL="0" marR="0">
              <a:lnSpc>
                <a:spcPct val="115000"/>
              </a:lnSpc>
              <a:spcAft>
                <a:spcPts val="800"/>
              </a:spcAft>
              <a:buNone/>
              <a:tabLst>
                <a:tab pos="2428875" algn="l"/>
              </a:tabLst>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University of Michigan Retiree Association (UMRA)</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Current Programs to keep members mentally, physically and socially active</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Symbol" panose="05050102010706020507" pitchFamily="18" charset="2"/>
              <a:buChar char=""/>
              <a:tabLst>
                <a:tab pos="2428875"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Our modern website serves as a hub for news, events, volunteer opportunities and more - members can register and pay for events on the website</a:t>
            </a:r>
          </a:p>
          <a:p>
            <a:pPr marL="342900" marR="0" lvl="0" indent="-342900">
              <a:lnSpc>
                <a:spcPct val="115000"/>
              </a:lnSpc>
              <a:buFont typeface="Symbol" panose="05050102010706020507" pitchFamily="18" charset="2"/>
              <a:buChar char=""/>
              <a:tabLst>
                <a:tab pos="2428875"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Our monthly newsletter (UMRA News) keeps members informed about our association’s programs and activities, plus the latest news, events and noteworthy happenings on campus and in our community</a:t>
            </a:r>
          </a:p>
          <a:p>
            <a:pPr marL="342900" marR="0" lvl="0" indent="-342900">
              <a:lnSpc>
                <a:spcPct val="115000"/>
              </a:lnSpc>
              <a:buFont typeface="Symbol" panose="05050102010706020507" pitchFamily="18" charset="2"/>
              <a:buChar char=""/>
              <a:tabLst>
                <a:tab pos="2428875"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Monthly membership meetings during the academic year with two speakers </a:t>
            </a:r>
          </a:p>
          <a:p>
            <a:pPr marL="342900" marR="0" lvl="0" indent="-342900">
              <a:lnSpc>
                <a:spcPct val="115000"/>
              </a:lnSpc>
              <a:buFont typeface="Symbol" panose="05050102010706020507" pitchFamily="18" charset="2"/>
              <a:buChar char=""/>
              <a:tabLst>
                <a:tab pos="2428875"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An annual Health Day with five or six speakers addressing health issues for senior citizens</a:t>
            </a:r>
          </a:p>
          <a:p>
            <a:pPr marL="342900" marR="0" lvl="0" indent="-342900">
              <a:lnSpc>
                <a:spcPct val="115000"/>
              </a:lnSpc>
              <a:spcAft>
                <a:spcPts val="800"/>
              </a:spcAft>
              <a:buFont typeface="Symbol" panose="05050102010706020507" pitchFamily="18" charset="2"/>
              <a:buChar char=""/>
              <a:tabLst>
                <a:tab pos="2428875"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Presentations are live-streamed and recorded</a:t>
            </a:r>
          </a:p>
        </p:txBody>
      </p:sp>
    </p:spTree>
    <p:extLst>
      <p:ext uri="{BB962C8B-B14F-4D97-AF65-F5344CB8AC3E}">
        <p14:creationId xmlns:p14="http://schemas.microsoft.com/office/powerpoint/2010/main" val="3492853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C4A0F8-0940-4BB6-A154-B7CC42EE31DA}"/>
              </a:ext>
            </a:extLst>
          </p:cNvPr>
          <p:cNvSpPr txBox="1"/>
          <p:nvPr/>
        </p:nvSpPr>
        <p:spPr>
          <a:xfrm>
            <a:off x="3048000" y="457033"/>
            <a:ext cx="6096000" cy="5555560"/>
          </a:xfrm>
          <a:prstGeom prst="rect">
            <a:avLst/>
          </a:prstGeom>
          <a:noFill/>
        </p:spPr>
        <p:txBody>
          <a:bodyPr wrap="square">
            <a:spAutoFit/>
          </a:bodyPr>
          <a:lstStyle/>
          <a:p>
            <a:pPr marL="0" marR="0">
              <a:lnSpc>
                <a:spcPct val="115000"/>
              </a:lnSpc>
              <a:spcAft>
                <a:spcPts val="800"/>
              </a:spcAft>
              <a:buNone/>
              <a:tabLst>
                <a:tab pos="2428875" algn="l"/>
              </a:tabLst>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University of Michigan Retiree Association (UMRA)</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Current Programs - Continued</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Symbol" panose="05050102010706020507" pitchFamily="18" charset="2"/>
              <a:buChar char=""/>
              <a:tabLst>
                <a:tab pos="2428875"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Established crucial relationships with the President’s and Provost’s offices, College Deans, the Human Resources department and other departments across campus to ensure retiree voices are heard and assistance is provided during changes in services </a:t>
            </a:r>
          </a:p>
          <a:p>
            <a:pPr marL="342900" marR="0" lvl="0" indent="-342900">
              <a:lnSpc>
                <a:spcPct val="115000"/>
              </a:lnSpc>
              <a:buFont typeface="Symbol" panose="05050102010706020507" pitchFamily="18" charset="2"/>
              <a:buChar char=""/>
              <a:tabLst>
                <a:tab pos="2428875"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UMRA has representatives on the Faculty Senate Assembly, </a:t>
            </a:r>
            <a:r>
              <a:rPr lang="en-US" kern="100" dirty="0">
                <a:effectLst/>
                <a:latin typeface="Aptos Display" panose="020B0004020202020204" pitchFamily="34" charset="0"/>
                <a:ea typeface="Aptos" panose="020B0004020202020204" pitchFamily="34" charset="0"/>
                <a:cs typeface="Times New Roman" panose="02020603050405020304" pitchFamily="18" charset="0"/>
              </a:rPr>
              <a:t>the</a:t>
            </a:r>
            <a:r>
              <a:rPr lang="en-US" b="1" kern="100" dirty="0">
                <a:effectLst/>
                <a:latin typeface="Aptos Display" panose="020B0004020202020204" pitchFamily="34" charset="0"/>
                <a:ea typeface="Aptos" panose="020B0004020202020204" pitchFamily="34" charset="0"/>
                <a:cs typeface="Times New Roman" panose="02020603050405020304" pitchFamily="18" charset="0"/>
              </a:rPr>
              <a:t> </a:t>
            </a:r>
            <a:r>
              <a:rPr lang="en-US" kern="100" dirty="0">
                <a:solidFill>
                  <a:srgbClr val="111111"/>
                </a:solidFill>
                <a:effectLst/>
                <a:latin typeface="Aptos Display" panose="020B0004020202020204" pitchFamily="34" charset="0"/>
                <a:ea typeface="Aptos" panose="020B0004020202020204" pitchFamily="34" charset="0"/>
                <a:cs typeface="Times New Roman" panose="02020603050405020304" pitchFamily="18" charset="0"/>
              </a:rPr>
              <a:t>Committee on the Economic and Social Well-Being of the Faculty, the M-Healthy Committee and the Advisory Committee on Recreational Sports</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Symbol" panose="05050102010706020507" pitchFamily="18" charset="2"/>
              <a:buChar char=""/>
              <a:tabLst>
                <a:tab pos="2428875"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Dynamic Shared Interest Groups are available to members to connect those with common interests. Fifteen groups are now available</a:t>
            </a:r>
          </a:p>
        </p:txBody>
      </p:sp>
    </p:spTree>
    <p:extLst>
      <p:ext uri="{BB962C8B-B14F-4D97-AF65-F5344CB8AC3E}">
        <p14:creationId xmlns:p14="http://schemas.microsoft.com/office/powerpoint/2010/main" val="547864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9FF0DD-0F74-BA4F-A822-DF5B86BBBF40}"/>
              </a:ext>
            </a:extLst>
          </p:cNvPr>
          <p:cNvSpPr txBox="1"/>
          <p:nvPr/>
        </p:nvSpPr>
        <p:spPr>
          <a:xfrm>
            <a:off x="3048000" y="-139700"/>
            <a:ext cx="6096000" cy="6591035"/>
          </a:xfrm>
          <a:prstGeom prst="rect">
            <a:avLst/>
          </a:prstGeom>
          <a:noFill/>
        </p:spPr>
        <p:txBody>
          <a:bodyPr wrap="square">
            <a:spAutoFit/>
          </a:bodyPr>
          <a:lstStyle/>
          <a:p>
            <a:pPr marL="0" marR="0">
              <a:lnSpc>
                <a:spcPct val="115000"/>
              </a:lnSpc>
              <a:spcAft>
                <a:spcPts val="800"/>
              </a:spcAft>
              <a:buNone/>
              <a:tabLst>
                <a:tab pos="2428875" algn="l"/>
              </a:tabLst>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University of Michigan Retiree Association (UMRA)</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Current Programs - Continued</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Symbol" panose="05050102010706020507" pitchFamily="18" charset="2"/>
              <a:buChar char=""/>
              <a:tabLst>
                <a:tab pos="2428875"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Initiated an active social media presence to increase information exchange and facilitate interaction and connection among our members - we are active on </a:t>
            </a:r>
            <a:r>
              <a:rPr lang="en-US"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Facebook, Instagram, BlueSky and Podcasts</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20000"/>
              </a:lnSpc>
              <a:spcBef>
                <a:spcPts val="800"/>
              </a:spcBef>
              <a:buFont typeface="Symbol" panose="05050102010706020507" pitchFamily="18" charset="2"/>
              <a:buChar char=""/>
            </a:pPr>
            <a:r>
              <a:rPr lang="en-US" sz="1800" dirty="0">
                <a:ln>
                  <a:noFill/>
                </a:ln>
                <a:solidFill>
                  <a:srgbClr val="000000"/>
                </a:solidFill>
                <a:effectLst/>
                <a:uFill>
                  <a:solidFill>
                    <a:srgbClr val="000000"/>
                  </a:solidFill>
                </a:uFill>
                <a:latin typeface="Aptos" panose="020B0004020202020204" pitchFamily="34" charset="0"/>
                <a:ea typeface="Arial Unicode MS"/>
                <a:cs typeface="Arial Unicode MS"/>
              </a:rPr>
              <a:t>Developed the “Retire &amp; Thrive” series of articles designed to provide potential and recent retirees with a comprehensive understanding of the non-financial aspects of retirement</a:t>
            </a:r>
            <a:endParaRPr lang="en-US" sz="1100" dirty="0">
              <a:ln>
                <a:noFill/>
              </a:ln>
              <a:solidFill>
                <a:srgbClr val="000000"/>
              </a:solidFill>
              <a:effectLst/>
              <a:uFill>
                <a:solidFill>
                  <a:srgbClr val="000000"/>
                </a:solidFill>
              </a:uFill>
              <a:latin typeface="Arial" panose="020B0604020202020204" pitchFamily="34" charset="0"/>
              <a:ea typeface="Arial Unicode MS"/>
              <a:cs typeface="Arial Unicode MS"/>
            </a:endParaRPr>
          </a:p>
          <a:p>
            <a:pPr marL="342900" marR="0" lvl="0" indent="-342900">
              <a:lnSpc>
                <a:spcPct val="120000"/>
              </a:lnSpc>
              <a:spcBef>
                <a:spcPts val="800"/>
              </a:spcBef>
              <a:buFont typeface="Symbol" panose="05050102010706020507" pitchFamily="18" charset="2"/>
              <a:buChar char=""/>
            </a:pPr>
            <a:r>
              <a:rPr lang="en-US" sz="1800" dirty="0">
                <a:ln>
                  <a:noFill/>
                </a:ln>
                <a:solidFill>
                  <a:srgbClr val="000000"/>
                </a:solidFill>
                <a:effectLst/>
                <a:uFill>
                  <a:solidFill>
                    <a:srgbClr val="000000"/>
                  </a:solidFill>
                </a:uFill>
                <a:latin typeface="Aptos" panose="020B0004020202020204" pitchFamily="34" charset="0"/>
                <a:ea typeface="Arial Unicode MS"/>
                <a:cs typeface="Arial Unicode MS"/>
              </a:rPr>
              <a:t>We have a strong connection with our Alumni Association         </a:t>
            </a:r>
            <a:endParaRPr lang="en-US" sz="1100" dirty="0">
              <a:ln>
                <a:noFill/>
              </a:ln>
              <a:solidFill>
                <a:srgbClr val="000000"/>
              </a:solidFill>
              <a:effectLst/>
              <a:uFill>
                <a:solidFill>
                  <a:srgbClr val="000000"/>
                </a:solidFill>
              </a:uFill>
              <a:latin typeface="Arial" panose="020B0604020202020204" pitchFamily="34" charset="0"/>
              <a:ea typeface="Arial Unicode MS"/>
              <a:cs typeface="Arial Unicode MS"/>
            </a:endParaRPr>
          </a:p>
          <a:p>
            <a:pPr marL="0" marR="0">
              <a:lnSpc>
                <a:spcPct val="120000"/>
              </a:lnSpc>
              <a:spcBef>
                <a:spcPts val="800"/>
              </a:spcBef>
              <a:buNone/>
            </a:pPr>
            <a:endParaRPr lang="en-US" sz="1100" dirty="0">
              <a:ln>
                <a:noFill/>
              </a:ln>
              <a:solidFill>
                <a:srgbClr val="000000"/>
              </a:solidFill>
              <a:effectLst/>
              <a:uFill>
                <a:solidFill>
                  <a:srgbClr val="000000"/>
                </a:solidFill>
              </a:uFill>
              <a:latin typeface="Arial" panose="020B0604020202020204" pitchFamily="34" charset="0"/>
              <a:ea typeface="Arial Unicode MS"/>
              <a:cs typeface="Arial Unicode MS"/>
            </a:endParaRPr>
          </a:p>
          <a:p>
            <a:pPr marL="285750" indent="-285750">
              <a:buFont typeface="Arial" panose="020B0604020202020204" pitchFamily="34" charset="0"/>
              <a:buChar char="•"/>
            </a:pPr>
            <a:r>
              <a:rPr lang="en-US" sz="1800" dirty="0">
                <a:effectLst/>
                <a:latin typeface="Aptos" panose="020B0004020202020204" pitchFamily="34" charset="0"/>
                <a:ea typeface="Aptos" panose="020B0004020202020204" pitchFamily="34" charset="0"/>
                <a:cs typeface="Times New Roman" panose="02020603050405020304" pitchFamily="18" charset="0"/>
              </a:rPr>
              <a:t>Community service is a key part of our organization – a committee which organizes </a:t>
            </a:r>
            <a:r>
              <a:rPr lang="en-US" dirty="0"/>
              <a:t>service events and provides a page on our website to post volunteer jobs</a:t>
            </a:r>
            <a:r>
              <a:rPr lang="en-US" sz="1800" dirty="0">
                <a:effectLst/>
                <a:latin typeface="Aptos" panose="020B0004020202020204" pitchFamily="34" charset="0"/>
                <a:ea typeface="Aptos" panose="020B000402020202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1427625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5F0FBA-49EC-1006-4DB9-FF40481C74DA}"/>
              </a:ext>
            </a:extLst>
          </p:cNvPr>
          <p:cNvSpPr txBox="1"/>
          <p:nvPr/>
        </p:nvSpPr>
        <p:spPr>
          <a:xfrm>
            <a:off x="3048000" y="-137007"/>
            <a:ext cx="6096000" cy="6493509"/>
          </a:xfrm>
          <a:prstGeom prst="rect">
            <a:avLst/>
          </a:prstGeom>
          <a:noFill/>
        </p:spPr>
        <p:txBody>
          <a:bodyPr wrap="square">
            <a:spAutoFit/>
          </a:bodyPr>
          <a:lstStyle/>
          <a:p>
            <a:pPr marL="0" marR="0">
              <a:lnSpc>
                <a:spcPct val="115000"/>
              </a:lnSpc>
              <a:spcAft>
                <a:spcPts val="800"/>
              </a:spcAft>
              <a:buNone/>
              <a:tabLst>
                <a:tab pos="2428875" algn="l"/>
              </a:tabLst>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University of Michigan Retiree Association (UMRA)</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Current Programs - Continued</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20000"/>
              </a:lnSpc>
              <a:spcBef>
                <a:spcPts val="800"/>
              </a:spcBef>
              <a:buNone/>
            </a:pPr>
            <a:endParaRPr lang="en-US" sz="1100" dirty="0">
              <a:ln>
                <a:noFill/>
              </a:ln>
              <a:solidFill>
                <a:srgbClr val="000000"/>
              </a:solidFill>
              <a:effectLst/>
              <a:uFill>
                <a:solidFill>
                  <a:srgbClr val="000000"/>
                </a:solidFill>
              </a:uFill>
              <a:latin typeface="Arial" panose="020B0604020202020204" pitchFamily="34" charset="0"/>
              <a:ea typeface="Arial Unicode MS"/>
              <a:cs typeface="Arial Unicode MS"/>
            </a:endParaRPr>
          </a:p>
          <a:p>
            <a:pPr marL="342900" marR="0" lvl="0" indent="-342900">
              <a:lnSpc>
                <a:spcPct val="120000"/>
              </a:lnSpc>
              <a:spcBef>
                <a:spcPts val="800"/>
              </a:spcBef>
              <a:buFont typeface="Symbol" panose="05050102010706020507" pitchFamily="18" charset="2"/>
              <a:buChar char=""/>
            </a:pPr>
            <a:r>
              <a:rPr lang="en-US" sz="2000" dirty="0">
                <a:ln>
                  <a:noFill/>
                </a:ln>
                <a:solidFill>
                  <a:srgbClr val="000000"/>
                </a:solidFill>
                <a:effectLst/>
                <a:uFill>
                  <a:solidFill>
                    <a:srgbClr val="000000"/>
                  </a:solidFill>
                </a:uFill>
                <a:latin typeface="Aptos" panose="020B0004020202020204" pitchFamily="34" charset="0"/>
                <a:ea typeface="Arial Unicode MS"/>
                <a:cs typeface="Arial Unicode MS"/>
              </a:rPr>
              <a:t>Our travel committee organizes monthly bus trips to interesting places and events in our region</a:t>
            </a:r>
            <a:endParaRPr lang="en-US" sz="2000" dirty="0">
              <a:ln>
                <a:noFill/>
              </a:ln>
              <a:solidFill>
                <a:srgbClr val="000000"/>
              </a:solidFill>
              <a:effectLst/>
              <a:uFill>
                <a:solidFill>
                  <a:srgbClr val="000000"/>
                </a:solidFill>
              </a:uFill>
              <a:latin typeface="Arial" panose="020B0604020202020204" pitchFamily="34" charset="0"/>
              <a:ea typeface="Arial Unicode MS"/>
              <a:cs typeface="Arial Unicode MS"/>
            </a:endParaRPr>
          </a:p>
          <a:p>
            <a:pPr marL="342900" marR="0" lvl="0" indent="-342900">
              <a:lnSpc>
                <a:spcPct val="120000"/>
              </a:lnSpc>
              <a:spcBef>
                <a:spcPts val="800"/>
              </a:spcBef>
              <a:buFont typeface="Symbol" panose="05050102010706020507" pitchFamily="18" charset="2"/>
              <a:buChar char=""/>
            </a:pPr>
            <a:r>
              <a:rPr lang="en-US" sz="2000" dirty="0">
                <a:ln>
                  <a:noFill/>
                </a:ln>
                <a:solidFill>
                  <a:srgbClr val="000000"/>
                </a:solidFill>
                <a:effectLst/>
                <a:uFill>
                  <a:solidFill>
                    <a:srgbClr val="000000"/>
                  </a:solidFill>
                </a:uFill>
                <a:latin typeface="Aptos" panose="020B0004020202020204" pitchFamily="34" charset="0"/>
                <a:ea typeface="Arial Unicode MS"/>
                <a:cs typeface="Arial Unicode MS"/>
              </a:rPr>
              <a:t>Our funding comes from membership dues ($25/year), contributions, the President’s office, sponsorships, and interest income, all of which totals a little over $50,000 each year</a:t>
            </a:r>
          </a:p>
          <a:p>
            <a:pPr marL="342900" indent="-342900">
              <a:lnSpc>
                <a:spcPct val="120000"/>
              </a:lnSpc>
              <a:spcBef>
                <a:spcPts val="800"/>
              </a:spcBef>
              <a:buFont typeface="Symbol" panose="05050102010706020507" pitchFamily="18" charset="2"/>
              <a:buChar char=""/>
            </a:pPr>
            <a:r>
              <a:rPr lang="en-US" sz="2000" kern="100" dirty="0">
                <a:latin typeface="Aptos" panose="020B0004020202020204" pitchFamily="34" charset="0"/>
                <a:ea typeface="Aptos" panose="020B0004020202020204" pitchFamily="34" charset="0"/>
                <a:cs typeface="Times New Roman" panose="02020603050405020304" pitchFamily="18" charset="0"/>
              </a:rPr>
              <a:t>Received 501(c)(3) status from the IRS, so that it could receive donations.</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marR="0" lvl="0" indent="-342900">
              <a:lnSpc>
                <a:spcPct val="120000"/>
              </a:lnSpc>
              <a:spcBef>
                <a:spcPts val="800"/>
              </a:spcBef>
              <a:buFont typeface="Symbol" panose="05050102010706020507" pitchFamily="18" charset="2"/>
              <a:buChar char=""/>
            </a:pPr>
            <a:r>
              <a:rPr lang="en-US" sz="2000" dirty="0">
                <a:ln>
                  <a:noFill/>
                </a:ln>
                <a:solidFill>
                  <a:srgbClr val="000000"/>
                </a:solidFill>
                <a:effectLst/>
                <a:uFill>
                  <a:solidFill>
                    <a:srgbClr val="000000"/>
                  </a:solidFill>
                </a:uFill>
                <a:latin typeface="Arial" panose="020B0604020202020204" pitchFamily="34" charset="0"/>
                <a:ea typeface="Arial Unicode MS"/>
                <a:cs typeface="Arial Unicode MS"/>
              </a:rPr>
              <a:t>The University of Michigan allows retirees to keep their email addresses and provides the expanded Zoom software to Board members</a:t>
            </a:r>
          </a:p>
        </p:txBody>
      </p:sp>
    </p:spTree>
    <p:extLst>
      <p:ext uri="{BB962C8B-B14F-4D97-AF65-F5344CB8AC3E}">
        <p14:creationId xmlns:p14="http://schemas.microsoft.com/office/powerpoint/2010/main" val="3580576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4196C7-EB06-51F7-83CA-621B9C122CE9}"/>
              </a:ext>
            </a:extLst>
          </p:cNvPr>
          <p:cNvSpPr txBox="1"/>
          <p:nvPr/>
        </p:nvSpPr>
        <p:spPr>
          <a:xfrm>
            <a:off x="3048000" y="457033"/>
            <a:ext cx="6096000" cy="5978560"/>
          </a:xfrm>
          <a:prstGeom prst="rect">
            <a:avLst/>
          </a:prstGeom>
          <a:noFill/>
        </p:spPr>
        <p:txBody>
          <a:bodyPr wrap="square">
            <a:spAutoFit/>
          </a:bodyPr>
          <a:lstStyle/>
          <a:p>
            <a:pPr marL="0" marR="0">
              <a:lnSpc>
                <a:spcPct val="115000"/>
              </a:lnSpc>
              <a:spcAft>
                <a:spcPts val="800"/>
              </a:spcAft>
              <a:buNone/>
              <a:tabLst>
                <a:tab pos="2428875" algn="l"/>
              </a:tabLst>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University of Michigan Retiree Association (UMRA)</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tabLst>
                <a:tab pos="2428875"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Challenges</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Symbol" panose="05050102010706020507" pitchFamily="18" charset="2"/>
              <a:buChar char=""/>
              <a:tabLst>
                <a:tab pos="2428875"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Informing current employees, as well as a wider variety of retirees, about the existence and benefits of our association  </a:t>
            </a:r>
          </a:p>
          <a:p>
            <a:pPr marL="342900" marR="0" lvl="0" indent="-342900">
              <a:lnSpc>
                <a:spcPct val="115000"/>
              </a:lnSpc>
              <a:buFont typeface="Symbol" panose="05050102010706020507" pitchFamily="18" charset="2"/>
              <a:buChar char=""/>
              <a:tabLst>
                <a:tab pos="2428875"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Establishing relationships with the ever-changing administration within the University</a:t>
            </a:r>
          </a:p>
          <a:p>
            <a:pPr marL="342900" marR="0" lvl="0" indent="-342900">
              <a:lnSpc>
                <a:spcPct val="115000"/>
              </a:lnSpc>
              <a:buFont typeface="Symbol" panose="05050102010706020507" pitchFamily="18" charset="2"/>
              <a:buChar char=""/>
              <a:tabLst>
                <a:tab pos="2428875"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Funding to support our current programs and expand them</a:t>
            </a:r>
          </a:p>
          <a:p>
            <a:pPr marL="342900" marR="0" lvl="0" indent="-342900">
              <a:lnSpc>
                <a:spcPct val="115000"/>
              </a:lnSpc>
              <a:buFont typeface="Symbol" panose="05050102010706020507" pitchFamily="18" charset="2"/>
              <a:buChar char=""/>
              <a:tabLst>
                <a:tab pos="2428875"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A good distribution of membership between faculty, administrative staff and the trades</a:t>
            </a:r>
          </a:p>
          <a:p>
            <a:pPr marL="342900" marR="0" lvl="0" indent="-342900">
              <a:lnSpc>
                <a:spcPct val="115000"/>
              </a:lnSpc>
              <a:buFont typeface="Symbol" panose="05050102010706020507" pitchFamily="18" charset="2"/>
              <a:buChar char=""/>
              <a:tabLst>
                <a:tab pos="2428875"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Having programs for members who live outside the Ann Arbor community</a:t>
            </a:r>
          </a:p>
          <a:p>
            <a:pPr marL="342900" marR="0" lvl="0" indent="-342900">
              <a:lnSpc>
                <a:spcPct val="115000"/>
              </a:lnSpc>
              <a:spcAft>
                <a:spcPts val="800"/>
              </a:spcAft>
              <a:buFont typeface="Symbol" panose="05050102010706020507" pitchFamily="18" charset="2"/>
              <a:buChar char=""/>
              <a:tabLst>
                <a:tab pos="2428875" algn="l"/>
              </a:tabLs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Replacing members who have passed away </a:t>
            </a:r>
          </a:p>
        </p:txBody>
      </p:sp>
    </p:spTree>
    <p:extLst>
      <p:ext uri="{BB962C8B-B14F-4D97-AF65-F5344CB8AC3E}">
        <p14:creationId xmlns:p14="http://schemas.microsoft.com/office/powerpoint/2010/main" val="2557269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F4D08890-F9A7-EA7E-9F85-9B9A5499BF22}"/>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5121" name="Image 4" descr="A blue and black text&#10;&#10;Description automatically generated">
            <a:extLst>
              <a:ext uri="{FF2B5EF4-FFF2-40B4-BE49-F238E27FC236}">
                <a16:creationId xmlns:a16="http://schemas.microsoft.com/office/drawing/2014/main" id="{04916F0E-3222-353E-4CE0-C3161E78C6A9}"/>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
            <a:ext cx="2552700" cy="124777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FBE23905-D725-1630-700E-C3BBC683486C}"/>
              </a:ext>
            </a:extLst>
          </p:cNvPr>
          <p:cNvSpPr>
            <a:spLocks noChangeArrowheads="1"/>
          </p:cNvSpPr>
          <p:nvPr/>
        </p:nvSpPr>
        <p:spPr bwMode="auto">
          <a:xfrm>
            <a:off x="0" y="-1788283"/>
            <a:ext cx="9827114" cy="6986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28875" algn="l"/>
              </a:tabLst>
              <a:defRPr>
                <a:solidFill>
                  <a:schemeClr val="tx1"/>
                </a:solidFill>
                <a:latin typeface="Arial" panose="020B0604020202020204" pitchFamily="34" charset="0"/>
              </a:defRPr>
            </a:lvl1pPr>
            <a:lvl2pPr eaLnBrk="0" fontAlgn="base" hangingPunct="0">
              <a:spcBef>
                <a:spcPct val="0"/>
              </a:spcBef>
              <a:spcAft>
                <a:spcPct val="0"/>
              </a:spcAft>
              <a:tabLst>
                <a:tab pos="2428875" algn="l"/>
              </a:tabLst>
              <a:defRPr>
                <a:solidFill>
                  <a:schemeClr val="tx1"/>
                </a:solidFill>
                <a:latin typeface="Arial" panose="020B0604020202020204" pitchFamily="34" charset="0"/>
              </a:defRPr>
            </a:lvl2pPr>
            <a:lvl3pPr eaLnBrk="0" fontAlgn="base" hangingPunct="0">
              <a:spcBef>
                <a:spcPct val="0"/>
              </a:spcBef>
              <a:spcAft>
                <a:spcPct val="0"/>
              </a:spcAft>
              <a:tabLst>
                <a:tab pos="2428875" algn="l"/>
              </a:tabLst>
              <a:defRPr>
                <a:solidFill>
                  <a:schemeClr val="tx1"/>
                </a:solidFill>
                <a:latin typeface="Arial" panose="020B0604020202020204" pitchFamily="34" charset="0"/>
              </a:defRPr>
            </a:lvl3pPr>
            <a:lvl4pPr eaLnBrk="0" fontAlgn="base" hangingPunct="0">
              <a:spcBef>
                <a:spcPct val="0"/>
              </a:spcBef>
              <a:spcAft>
                <a:spcPct val="0"/>
              </a:spcAft>
              <a:tabLst>
                <a:tab pos="2428875" algn="l"/>
              </a:tabLst>
              <a:defRPr>
                <a:solidFill>
                  <a:schemeClr val="tx1"/>
                </a:solidFill>
                <a:latin typeface="Arial" panose="020B0604020202020204" pitchFamily="34" charset="0"/>
              </a:defRPr>
            </a:lvl4pPr>
            <a:lvl5pPr eaLnBrk="0" fontAlgn="base" hangingPunct="0">
              <a:spcBef>
                <a:spcPct val="0"/>
              </a:spcBef>
              <a:spcAft>
                <a:spcPct val="0"/>
              </a:spcAft>
              <a:tabLst>
                <a:tab pos="2428875" algn="l"/>
              </a:tabLst>
              <a:defRPr>
                <a:solidFill>
                  <a:schemeClr val="tx1"/>
                </a:solidFill>
                <a:latin typeface="Arial" panose="020B0604020202020204" pitchFamily="34" charset="0"/>
              </a:defRPr>
            </a:lvl5pPr>
            <a:lvl6pPr eaLnBrk="0" fontAlgn="base" hangingPunct="0">
              <a:spcBef>
                <a:spcPct val="0"/>
              </a:spcBef>
              <a:spcAft>
                <a:spcPct val="0"/>
              </a:spcAft>
              <a:tabLst>
                <a:tab pos="2428875" algn="l"/>
              </a:tabLst>
              <a:defRPr>
                <a:solidFill>
                  <a:schemeClr val="tx1"/>
                </a:solidFill>
                <a:latin typeface="Arial" panose="020B0604020202020204" pitchFamily="34" charset="0"/>
              </a:defRPr>
            </a:lvl6pPr>
            <a:lvl7pPr eaLnBrk="0" fontAlgn="base" hangingPunct="0">
              <a:spcBef>
                <a:spcPct val="0"/>
              </a:spcBef>
              <a:spcAft>
                <a:spcPct val="0"/>
              </a:spcAft>
              <a:tabLst>
                <a:tab pos="2428875" algn="l"/>
              </a:tabLst>
              <a:defRPr>
                <a:solidFill>
                  <a:schemeClr val="tx1"/>
                </a:solidFill>
                <a:latin typeface="Arial" panose="020B0604020202020204" pitchFamily="34" charset="0"/>
              </a:defRPr>
            </a:lvl7pPr>
            <a:lvl8pPr eaLnBrk="0" fontAlgn="base" hangingPunct="0">
              <a:spcBef>
                <a:spcPct val="0"/>
              </a:spcBef>
              <a:spcAft>
                <a:spcPct val="0"/>
              </a:spcAft>
              <a:tabLst>
                <a:tab pos="2428875" algn="l"/>
              </a:tabLst>
              <a:defRPr>
                <a:solidFill>
                  <a:schemeClr val="tx1"/>
                </a:solidFill>
                <a:latin typeface="Arial" panose="020B0604020202020204" pitchFamily="34" charset="0"/>
              </a:defRPr>
            </a:lvl8pPr>
            <a:lvl9pPr eaLnBrk="0" fontAlgn="base" hangingPunct="0">
              <a:spcBef>
                <a:spcPct val="0"/>
              </a:spcBef>
              <a:spcAft>
                <a:spcPct val="0"/>
              </a:spcAft>
              <a:tabLst>
                <a:tab pos="24288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0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B</a:t>
            </a:r>
            <a:r>
              <a:rPr kumimoji="0" lang="en-US" altLang="en-US" sz="2000" b="1" i="0" u="none" strike="noStrike" cap="none" normalizeH="0" baseline="0" dirty="0" bmk="">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i</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bmk="">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bmk="">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bmk="">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bmk="">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bmk="">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bmk="">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2000" b="1" i="0" u="none" strike="noStrike" cap="none" normalizeH="0" baseline="0" dirty="0" bmk="">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bmk="">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lang="en-US" altLang="en-US" sz="2000" b="1" dirty="0" bmk="">
                <a:latin typeface="Aptos" panose="020B0004020202020204" pitchFamily="34" charset="0"/>
                <a:ea typeface="Aptos" panose="020B0004020202020204" pitchFamily="34" charset="0"/>
                <a:cs typeface="Times New Roman" panose="02020603050405020304" pitchFamily="18" charset="0"/>
              </a:rPr>
              <a:t>B</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bmk="">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bmk="">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bmk="">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lang="en-US" altLang="en-US" sz="2000" b="1" dirty="0" bmk="">
                <a:latin typeface="Aptos" panose="020B0004020202020204" pitchFamily="34" charset="0"/>
                <a:ea typeface="Aptos" panose="020B0004020202020204" pitchFamily="34" charset="0"/>
                <a:cs typeface="Times New Roman" panose="02020603050405020304" pitchFamily="18" charset="0"/>
              </a:rPr>
              <a:t>Bi</a:t>
            </a:r>
            <a:r>
              <a:rPr kumimoji="0" lang="en-US" altLang="en-US" sz="2000" b="1" i="0" u="none" strike="noStrike" cap="none" normalizeH="0" baseline="0" dirty="0" bmk="">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g Ten Retiree Association (BTRA)</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lang="en-US" altLang="en-US" sz="2000" b="1" dirty="0" bmk="">
              <a:latin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The Big Ten Conference is an association of 18 universities across the United States. </a:t>
            </a:r>
            <a:b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b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Sixteen are public universities and two are private. </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They are organized for academic and athletic purposes.</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Seventeen of these Universities have retiree associations and are members of the BTRA.</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They have a variety of programs for retirees much like the ones I have described for the </a:t>
            </a:r>
            <a:b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b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University of </a:t>
            </a:r>
            <a:r>
              <a:rPr kumimoji="0" lang="en-US" altLang="en-US" sz="20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Michigan, but </a:t>
            </a: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they also have some different programs.</a:t>
            </a:r>
          </a:p>
          <a:p>
            <a:pPr marL="0" marR="0" lvl="0" indent="0" algn="l" defTabSz="914400" rtl="0" eaLnBrk="0" fontAlgn="base" latinLnBrk="0" hangingPunct="0">
              <a:lnSpc>
                <a:spcPct val="100000"/>
              </a:lnSpc>
              <a:spcBef>
                <a:spcPct val="0"/>
              </a:spcBef>
              <a:spcAft>
                <a:spcPct val="0"/>
              </a:spcAft>
              <a:buClrTx/>
              <a:buSzTx/>
              <a:buFontTx/>
              <a:buNone/>
              <a:tabLst>
                <a:tab pos="2428875" algn="l"/>
              </a:tabLst>
            </a:pP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en-US" altLang="en-US" sz="2000" b="0" i="0" u="none" strike="noStrike" cap="none" normalizeH="0" baseline="0" dirty="0">
              <a:ln>
                <a:noFill/>
              </a:ln>
              <a:solidFill>
                <a:schemeClr val="tx1"/>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983545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761</TotalTime>
  <Words>1123</Words>
  <Application>Microsoft Office PowerPoint</Application>
  <PresentationFormat>Widescreen</PresentationFormat>
  <Paragraphs>149</Paragraphs>
  <Slides>12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Aptos Display</vt:lpstr>
      <vt:lpstr>Arial</vt:lpstr>
      <vt:lpstr>Open Sans</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Hermsen</dc:creator>
  <cp:lastModifiedBy>Jože Gričar</cp:lastModifiedBy>
  <cp:revision>4</cp:revision>
  <cp:lastPrinted>2025-11-04T02:19:14Z</cp:lastPrinted>
  <dcterms:created xsi:type="dcterms:W3CDTF">2025-10-29T16:15:08Z</dcterms:created>
  <dcterms:modified xsi:type="dcterms:W3CDTF">2025-11-17T15:03:41Z</dcterms:modified>
</cp:coreProperties>
</file>