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22" d="100"/>
          <a:sy n="122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2FC42-31BF-924E-8D94-6597CEB72B6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B065-ED55-5E41-B3D5-0B7EE8E0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8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6792-F9B4-9D02-8CD0-2AAAAED01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8F1A3-C7C1-366C-0904-A4894F894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AA617-F764-C3FA-92AD-FBF44856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A979-94AF-DF4D-B4BC-6ABFB1E86216}" type="datetime1">
              <a:rPr lang="en-CA" smtClean="0"/>
              <a:t>2025-11-17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90EF7-E96C-AB57-8868-76C12F6A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5F21C-5BFA-5ECC-2E62-DF4C425F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6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6596-D474-D6D7-DB44-074D28BF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1072C-C853-CABE-3704-2FE99C599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CEFA6-9454-29B7-B9B4-B3658623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0475-312F-1445-A561-18C8084250CC}" type="datetime1">
              <a:rPr lang="en-CA" smtClean="0"/>
              <a:t>2025-11-17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D5668-82CC-30A5-4E4C-7559952E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77299-401D-335A-8053-5D42627A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E3F6-4B47-859F-1D89-B3E19351F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92A59-A39B-5A1A-823D-82FFBE364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1C9A1-3FDF-E6FB-DF34-025B5BDE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E4EB-B8BB-554A-B483-059C3C16FECF}" type="datetime1">
              <a:rPr lang="en-CA" smtClean="0"/>
              <a:t>2025-11-17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EC1E-968C-E37A-5BBF-FCF5875C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3D87A-C618-EC74-AB81-EBCF7943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FE262-6048-E418-DC12-CB8C00E0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8A5EA-4EE0-CF12-C260-2BEF71E67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6E96-88F1-FB64-8A9C-E299167F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C520-B7B9-D646-9854-0776AE04A014}" type="datetime1">
              <a:rPr lang="en-CA" smtClean="0"/>
              <a:t>2025-11-17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34953-B29C-D793-7086-A11F0405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88F1-CE0F-61A6-217F-53C5349B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2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7541-BB90-05A2-3954-E0C446D4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E354F-BC66-7BEB-800B-D1795482C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CD5A-F97F-8BD3-6C40-AAAFF916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94E-9707-D94A-85B6-28B575E52294}" type="datetime1">
              <a:rPr lang="en-CA" smtClean="0"/>
              <a:t>2025-11-17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DB95D-80C8-7923-9174-45F039D2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8C79-CCD7-6C1E-1E29-4221A895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2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8FB6-9139-A721-0F49-55DB18F9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6C888-EFAA-EFB7-A8F8-06B7E81AB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8C322-83A8-371A-A1B7-94E159D13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047AF-7485-FC07-06EC-830BEE11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242B-0B11-CE4A-B388-9AC7BF93B8EE}" type="datetime1">
              <a:rPr lang="en-CA" smtClean="0"/>
              <a:t>2025-11-17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BCCC5-9C7B-6EFF-D2EA-F086177A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63F5E-12C6-FE6A-8A3F-F93F257E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899C-344E-BD25-FA78-1FDAE2B2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012FB-8FB3-CA58-ABDE-2DBE54BB2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26149-7918-D257-CD56-EA80715C2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C77EF-4594-0840-C934-00D0532AA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258AD-B496-BDD6-1879-C83F3B32A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CA218-D8FA-1E16-24F6-4E98F28D1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C4F-A9BA-494F-A30F-56CDF141F575}" type="datetime1">
              <a:rPr lang="en-CA" smtClean="0"/>
              <a:t>2025-11-17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92E2F6-6841-CF5C-4F89-A13287E3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03F88-6708-CA8E-9FBD-43426F3A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5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BAB5-79F4-4D98-C017-A5B732E2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98CB0-6B2B-93BB-F2B8-2FB6A9A3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84D4-2192-1043-95B1-08D5F62E0BDE}" type="datetime1">
              <a:rPr lang="en-CA" smtClean="0"/>
              <a:t>2025-11-17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616C4-11EA-74EF-242E-458702D7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32720-E468-C946-C3B2-0297BA19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03D4E-CCC9-2F77-B4A5-D0243368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3DCB-AFE0-FA48-B7DC-5505F116DD95}" type="datetime1">
              <a:rPr lang="en-CA" smtClean="0"/>
              <a:t>2025-11-17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3CB73-ED0F-46A0-632D-A9C53A71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0237-A4AF-D17D-D735-5537D770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2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4A67-3346-DF2F-8D46-9895A34F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CAD06-9449-778A-ACC6-70162036E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AFD76-63AA-371D-CB63-77200EC5D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A7629-D563-6713-4ED2-F4FACEC2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AF0E-092F-874F-80D0-A0C0BA351F37}" type="datetime1">
              <a:rPr lang="en-CA" smtClean="0"/>
              <a:t>2025-11-17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A22A8-58CE-26A7-3DA8-4A1A157E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71165-7595-C597-14D1-CD8538A3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2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E637-4D75-5A9C-C100-56546784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4D800-68DE-40A8-AAB2-74F5EB1FD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AA2AF-AB3C-37F0-5AF9-906B1CBEF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9A620-E426-4601-ADCA-55A2FDCA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CAB3-8841-784C-9C34-5771D26A7508}" type="datetime1">
              <a:rPr lang="en-CA" smtClean="0"/>
              <a:t>2025-11-17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9194C-42E9-D19B-F5D3-42DD6D45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19509-A343-FEB3-AB44-77E78E31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EA314-F968-FD8E-2C2E-0F481C27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8ACF1-B3DA-4046-1FF5-FFED952EB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8E178-EF2E-D953-2F62-67BA635B7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61D59-65D5-024F-B5D2-426AF2257B6E}" type="datetime1">
              <a:rPr lang="en-CA" smtClean="0"/>
              <a:t>2025-11-17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043FC-BB96-50F5-444F-D3AE96A66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Walter Archer    November 19,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7F0D0-99F6-1EDF-A614-D0BADDBF9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AD531-62A7-1E4F-A90F-EC13E202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7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urac.ca/en/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urac.ca/en/member-benefi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urac.ca/en/member-benefi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7958-8526-C42E-2F64-0D62374FA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2128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+mn-lt"/>
              </a:rPr>
              <a:t>CURAC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42A70-11E1-6A48-3F9B-D24FB54621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CA" b="0" i="0" u="none" strike="noStrike" cap="all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OF CANADA</a:t>
            </a:r>
            <a:br>
              <a:rPr lang="en-CA" dirty="0"/>
            </a:br>
            <a:r>
              <a:rPr lang="en-CA" b="0" i="0" u="none" strike="noStrike" cap="all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ASSOCIATIONS DE RETRAITÉS DES UNIVERSITÉS ET COLLÈGES DU CANADACOLLEGE AND UNIVERSITY RETIREE ASSOCIATIONS OF CANADA</a:t>
            </a:r>
            <a:br>
              <a:rPr lang="en-CA" dirty="0"/>
            </a:br>
            <a:r>
              <a:rPr lang="en-CA" b="0" i="0" u="none" strike="noStrike" cap="all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ASSOCIATIONS DE RETRAITÉS DES UNIVERSITÉS ET COLLÈGES DU CANADA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974331-1A62-EBAD-41DC-CA0F541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5962"/>
            <a:ext cx="12285000" cy="15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01985-C5DB-DFA7-0D5F-5264239CD73C}"/>
              </a:ext>
            </a:extLst>
          </p:cNvPr>
          <p:cNvSpPr txBox="1"/>
          <p:nvPr/>
        </p:nvSpPr>
        <p:spPr>
          <a:xfrm>
            <a:off x="6575898" y="4902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75318-B877-259F-5CAE-74C092B3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60A48-7D10-7F97-5113-CFA88434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6B4E7-2677-92A6-E85F-8068D1F23ABF}"/>
              </a:ext>
            </a:extLst>
          </p:cNvPr>
          <p:cNvSpPr txBox="1"/>
          <p:nvPr/>
        </p:nvSpPr>
        <p:spPr>
          <a:xfrm>
            <a:off x="3968885" y="5245899"/>
            <a:ext cx="519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/>
              </a:rPr>
              <a:t>https://</a:t>
            </a:r>
            <a:r>
              <a:rPr lang="en-US" sz="3200" dirty="0" err="1">
                <a:hlinkClick r:id="rId3"/>
              </a:rPr>
              <a:t>curac.ca</a:t>
            </a:r>
            <a:r>
              <a:rPr lang="en-US" sz="3200" dirty="0">
                <a:hlinkClick r:id="rId3"/>
              </a:rPr>
              <a:t>/</a:t>
            </a:r>
            <a:r>
              <a:rPr lang="en-US" sz="3200" dirty="0" err="1">
                <a:hlinkClick r:id="rId3"/>
              </a:rPr>
              <a:t>en</a:t>
            </a:r>
            <a:r>
              <a:rPr lang="en-US" sz="3200" dirty="0">
                <a:hlinkClick r:id="rId3"/>
              </a:rPr>
              <a:t>/home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52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6405-F29F-F817-1937-255FE933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CURAC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EADD-00D5-A54A-88F0-46F8EF451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association of 44 retiree associations (RAs) at academic institutions across Canada</a:t>
            </a:r>
          </a:p>
          <a:p>
            <a:pPr lvl="1"/>
            <a:r>
              <a:rPr lang="en-US" dirty="0"/>
              <a:t>Most at universities, a few at colleges or polytechnics</a:t>
            </a:r>
          </a:p>
          <a:p>
            <a:r>
              <a:rPr lang="en-US" dirty="0"/>
              <a:t>These associations vary greatly in size </a:t>
            </a:r>
          </a:p>
          <a:p>
            <a:pPr lvl="1"/>
            <a:r>
              <a:rPr lang="en-US" dirty="0"/>
              <a:t>The largest have over 2000 members</a:t>
            </a:r>
          </a:p>
          <a:p>
            <a:pPr lvl="1"/>
            <a:r>
              <a:rPr lang="en-US" dirty="0"/>
              <a:t>The smallest have fewer than 50</a:t>
            </a:r>
          </a:p>
          <a:p>
            <a:r>
              <a:rPr lang="en-US" dirty="0"/>
              <a:t>They also vary in composition</a:t>
            </a:r>
          </a:p>
          <a:p>
            <a:pPr lvl="1"/>
            <a:r>
              <a:rPr lang="en-US" dirty="0"/>
              <a:t>Some include all retired staff, academic and non-academic</a:t>
            </a:r>
          </a:p>
          <a:p>
            <a:pPr lvl="1"/>
            <a:r>
              <a:rPr lang="en-US" dirty="0"/>
              <a:t>Some include only academic staff</a:t>
            </a:r>
          </a:p>
          <a:p>
            <a:pPr lvl="1"/>
            <a:r>
              <a:rPr lang="en-US" dirty="0"/>
              <a:t>Some were originally for professors emeriti only, but that strict requirement has now been loosened, although one retains the word “Emeritus” in its name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02536-6952-8216-23DF-EB78A919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AA9C6-87F1-EE48-FDB4-B81F1F3D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8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BE7F-BC8E-1EBB-445A-E695B60F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CURAC’s Purposes, Stated in </a:t>
            </a:r>
            <a:r>
              <a:rPr lang="en-US" b="1">
                <a:latin typeface="+mn-lt"/>
              </a:rPr>
              <a:t>its Bylaw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0B24-439F-8412-06EA-EC2800937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i="0" u="none" strike="noStrike" dirty="0">
                <a:solidFill>
                  <a:srgbClr val="446270"/>
                </a:solidFill>
                <a:effectLst/>
              </a:rPr>
              <a:t>to coordinate activities that promote communication among member associations,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i="0" u="none" strike="noStrike" dirty="0">
                <a:solidFill>
                  <a:srgbClr val="446270"/>
                </a:solidFill>
                <a:effectLst/>
              </a:rPr>
              <a:t>to share information about activities of member organizations,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i="0" u="none" strike="noStrike" dirty="0">
                <a:solidFill>
                  <a:srgbClr val="446270"/>
                </a:solidFill>
                <a:effectLst/>
              </a:rPr>
              <a:t>to provide mutual assistance, 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i="0" u="none" strike="noStrike" dirty="0">
                <a:solidFill>
                  <a:srgbClr val="446270"/>
                </a:solidFill>
                <a:effectLst/>
              </a:rPr>
              <a:t>to speak publicly on issues of concern to the over 24,000 individual college and university retirees across Canada.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801B1-D573-F436-E6D1-E0A1ADA1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F2D1E-5B8D-699F-FD3E-F04D1315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1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A74B0-C03B-F19E-66FE-A3DD597E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CURAC’s Legal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3ACB-8835-3A28-13E7-5F928895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CURAC is registered with the national government as a not for profit corporation</a:t>
            </a:r>
          </a:p>
          <a:p>
            <a:r>
              <a:rPr lang="en-US" dirty="0"/>
              <a:t>As such, it is required to file certain information annually, such as the names and addresses of all members of the Board of Directors</a:t>
            </a:r>
          </a:p>
          <a:p>
            <a:r>
              <a:rPr lang="en-US" dirty="0"/>
              <a:t>It is also required to have a general meeting each year of all its members - the 44 retiree associations, not the 24,000 individuals who belong to the retiree associations</a:t>
            </a:r>
          </a:p>
          <a:p>
            <a:r>
              <a:rPr lang="en-US" dirty="0"/>
              <a:t>This annual general meeting is always hybrid (in-person and online) and is held in conjunction with the annual conference each May</a:t>
            </a:r>
          </a:p>
          <a:p>
            <a:r>
              <a:rPr lang="en-US" dirty="0"/>
              <a:t>CURAC’s head office is the office of the Emeritus College of the University of British Columbia, one of the members of CURAC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9406A-6352-A9AD-4AF8-64E87B43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D22FC-D4B4-C7F3-FB67-43D0B7CF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9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C9F2-2CD2-B2BA-7FE5-2491C60A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CURAC’s History and 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D7A22-4671-64F6-61F6-A9516C362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Created 2003</a:t>
            </a:r>
          </a:p>
          <a:p>
            <a:pPr lvl="1"/>
            <a:r>
              <a:rPr lang="en-US" dirty="0"/>
              <a:t>Has held an in-person conference each year except for the Covid years – one conference cancelled, one held as a virtual conference</a:t>
            </a:r>
          </a:p>
          <a:p>
            <a:r>
              <a:rPr lang="en-US" sz="2400" dirty="0"/>
              <a:t>Average annual revenue is about CDN $50,000 (USD $36,000; EUR 31,000)</a:t>
            </a:r>
          </a:p>
          <a:p>
            <a:pPr lvl="1"/>
            <a:r>
              <a:rPr lang="en-US" sz="2000" dirty="0"/>
              <a:t>About $7000 comes from membership dues</a:t>
            </a:r>
          </a:p>
          <a:p>
            <a:pPr lvl="2"/>
            <a:r>
              <a:rPr lang="en-US" sz="1600" dirty="0"/>
              <a:t>RA’s with fewer than 100 members pay no dues</a:t>
            </a:r>
          </a:p>
          <a:p>
            <a:pPr lvl="2"/>
            <a:r>
              <a:rPr lang="en-US" sz="1600" dirty="0"/>
              <a:t>Maximum amount is $300 per year</a:t>
            </a:r>
          </a:p>
          <a:p>
            <a:pPr lvl="1"/>
            <a:r>
              <a:rPr lang="en-US" sz="2000" dirty="0"/>
              <a:t>About $35,000 from Affinity Marketing Partners</a:t>
            </a:r>
          </a:p>
          <a:p>
            <a:pPr lvl="2"/>
            <a:r>
              <a:rPr lang="en-US" sz="1600" dirty="0"/>
              <a:t>These are commercial operations offering services of interest to retirees (travel, insurance, health, etc.)</a:t>
            </a:r>
          </a:p>
          <a:p>
            <a:pPr lvl="2"/>
            <a:r>
              <a:rPr lang="en-US" sz="1600" dirty="0"/>
              <a:t>For list see </a:t>
            </a:r>
            <a:r>
              <a:rPr lang="en-US" sz="1600" dirty="0">
                <a:hlinkClick r:id="rId2"/>
              </a:rPr>
              <a:t>https://curac.ca/en/member-benefits</a:t>
            </a:r>
            <a:endParaRPr lang="en-US" sz="1600" dirty="0"/>
          </a:p>
          <a:p>
            <a:pPr lvl="1"/>
            <a:r>
              <a:rPr lang="en-US" sz="2000" dirty="0"/>
              <a:t>CURAC’s accumulated surplus is about $110,000</a:t>
            </a:r>
          </a:p>
          <a:p>
            <a:r>
              <a:rPr lang="en-US" sz="2400" dirty="0"/>
              <a:t>We are using some of this surplus to hire an administrative assistant for one day per week starting last September – the first time CURAC has ever had paid staff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935AC-0CD1-BDBA-E2ED-C27D2627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1371F-6DBF-4130-35D5-8F519E67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6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978B-71FE-3BCE-B58D-BD63E46D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Current Issues for CURAC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FF3A8-9DB8-27ED-691F-6E301160B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Meeting expectations of our affinity marketing partners</a:t>
            </a:r>
          </a:p>
          <a:p>
            <a:pPr lvl="1"/>
            <a:r>
              <a:rPr lang="en-US" dirty="0"/>
              <a:t>CURAC must rely on our retiree association members to inform their individual members about the various benefits available from CURAC</a:t>
            </a:r>
          </a:p>
          <a:p>
            <a:pPr lvl="2"/>
            <a:r>
              <a:rPr lang="en-US" dirty="0"/>
              <a:t>These include special deals on insurance, travel, and health-related items such as hearing aids and eye glasses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2"/>
              </a:rPr>
              <a:t>https://curac.ca/en/member-benefits</a:t>
            </a:r>
            <a:endParaRPr lang="en-US" dirty="0"/>
          </a:p>
          <a:p>
            <a:pPr lvl="1"/>
            <a:r>
              <a:rPr lang="en-US" dirty="0"/>
              <a:t>We cannot contact these 24,000 individuals directly because of privacy issues</a:t>
            </a:r>
          </a:p>
          <a:p>
            <a:pPr lvl="1"/>
            <a:r>
              <a:rPr lang="en-US" dirty="0"/>
              <a:t>Some of our affinity partners complain that these individuals are not aware of the benefits the partners are offering</a:t>
            </a:r>
          </a:p>
          <a:p>
            <a:r>
              <a:rPr lang="en-US" dirty="0"/>
              <a:t>Bilingualism</a:t>
            </a:r>
          </a:p>
          <a:p>
            <a:pPr lvl="1"/>
            <a:r>
              <a:rPr lang="en-US" dirty="0"/>
              <a:t>Only three of CURAC’s 44 members are from francophone universities</a:t>
            </a:r>
          </a:p>
          <a:p>
            <a:pPr lvl="1"/>
            <a:r>
              <a:rPr lang="en-US" dirty="0"/>
              <a:t>Two are from bilingual (French/English) universities</a:t>
            </a:r>
          </a:p>
          <a:p>
            <a:pPr lvl="1"/>
            <a:r>
              <a:rPr lang="en-US" dirty="0"/>
              <a:t>Since CURAC operates almost entirely in English, many retiree associations at francophone institutions see little reason to join CURAC</a:t>
            </a:r>
          </a:p>
          <a:p>
            <a:pPr lvl="1"/>
            <a:r>
              <a:rPr lang="en-US" dirty="0"/>
              <a:t>We have formed a task force to improve the French side of CURAC’s operation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5BBBB-FD91-5FF7-64E0-E51C5A11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F93A3-FA5D-C6AC-2120-A0764BA0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3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A63A-8751-462C-CC9D-06BF58D9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Site of Next CURAC Conference </a:t>
            </a:r>
            <a:br>
              <a:rPr lang="en-US" b="1" dirty="0">
                <a:latin typeface="+mn-lt"/>
              </a:rPr>
            </a:br>
            <a:r>
              <a:rPr lang="en-US" b="1">
                <a:latin typeface="+mn-lt"/>
              </a:rPr>
              <a:t>May 20-22, </a:t>
            </a:r>
            <a:r>
              <a:rPr lang="en-US" b="1" dirty="0">
                <a:latin typeface="+mn-lt"/>
              </a:rPr>
              <a:t>2026 </a:t>
            </a:r>
            <a:r>
              <a:rPr lang="en-US" b="1">
                <a:latin typeface="+mn-lt"/>
              </a:rPr>
              <a:t>in Vancouver Area</a:t>
            </a:r>
            <a:endParaRPr lang="en-US" b="1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5CC558-3086-1A22-C02B-37FCCAABB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306" y="1825625"/>
            <a:ext cx="6533387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D8581-8DDE-3460-1B7F-684DD87E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Walter Archer    November 19,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E1F53-DCC9-E5F2-4974-E432FF69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D531-62A7-1E4F-A90F-EC13E20270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653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Noto Sans</vt:lpstr>
      <vt:lpstr>Office Theme</vt:lpstr>
      <vt:lpstr>CURAC</vt:lpstr>
      <vt:lpstr>CURAC – What is it?</vt:lpstr>
      <vt:lpstr>CURAC’s Purposes, Stated in its Bylaw</vt:lpstr>
      <vt:lpstr>CURAC’s Legal Status</vt:lpstr>
      <vt:lpstr>CURAC’s History and Finances</vt:lpstr>
      <vt:lpstr>Current Issues for CURAC</vt:lpstr>
      <vt:lpstr>Site of Next CURAC Conference  May 20-22, 2026 in Vancouver 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CURAC / ARUCC</dc:title>
  <dc:creator>Walter Archer</dc:creator>
  <cp:lastModifiedBy>Jože Gričar</cp:lastModifiedBy>
  <cp:revision>22</cp:revision>
  <dcterms:created xsi:type="dcterms:W3CDTF">2025-10-27T02:17:26Z</dcterms:created>
  <dcterms:modified xsi:type="dcterms:W3CDTF">2025-11-17T09:23:25Z</dcterms:modified>
</cp:coreProperties>
</file>