
<file path=[Content_Types].xml><?xml version="1.0" encoding="utf-8"?>
<Types xmlns="http://schemas.openxmlformats.org/package/2006/content-types">
  <Default Extension="1"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3"/>
  </p:notesMasterIdLst>
  <p:sldIdLst>
    <p:sldId id="256" r:id="rId2"/>
    <p:sldId id="263" r:id="rId3"/>
    <p:sldId id="257" r:id="rId4"/>
    <p:sldId id="265" r:id="rId5"/>
    <p:sldId id="264" r:id="rId6"/>
    <p:sldId id="258" r:id="rId7"/>
    <p:sldId id="259" r:id="rId8"/>
    <p:sldId id="260" r:id="rId9"/>
    <p:sldId id="268" r:id="rId10"/>
    <p:sldId id="272"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42" autoAdjust="0"/>
  </p:normalViewPr>
  <p:slideViewPr>
    <p:cSldViewPr snapToGrid="0">
      <p:cViewPr varScale="1">
        <p:scale>
          <a:sx n="110" d="100"/>
          <a:sy n="110" d="100"/>
        </p:scale>
        <p:origin x="594" y="114"/>
      </p:cViewPr>
      <p:guideLst/>
    </p:cSldViewPr>
  </p:slideViewPr>
  <p:notesTextViewPr>
    <p:cViewPr>
      <p:scale>
        <a:sx n="1" d="1"/>
        <a:sy n="1" d="1"/>
      </p:scale>
      <p:origin x="0" y="0"/>
    </p:cViewPr>
  </p:notesTextViewPr>
  <p:sorterViewPr>
    <p:cViewPr>
      <p:scale>
        <a:sx n="100" d="100"/>
        <a:sy n="100" d="100"/>
      </p:scale>
      <p:origin x="0" y="-28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42ECF0-5E2E-47BA-9DF8-A2D81FB1DBEE}" type="doc">
      <dgm:prSet loTypeId="urn:microsoft.com/office/officeart/2008/layout/LinedList" loCatId="list" qsTypeId="urn:microsoft.com/office/officeart/2005/8/quickstyle/simple4" qsCatId="simple" csTypeId="urn:microsoft.com/office/officeart/2005/8/colors/accent4_2" csCatId="accent4" phldr="1"/>
      <dgm:spPr/>
      <dgm:t>
        <a:bodyPr/>
        <a:lstStyle/>
        <a:p>
          <a:endParaRPr lang="en-US"/>
        </a:p>
      </dgm:t>
    </dgm:pt>
    <dgm:pt modelId="{89076E3D-E36E-449E-837E-D547815D7D29}">
      <dgm:prSet/>
      <dgm:spPr/>
      <dgm:t>
        <a:bodyPr/>
        <a:lstStyle/>
        <a:p>
          <a:pPr rtl="0"/>
          <a:r>
            <a:rPr lang="en-US" b="1" dirty="0">
              <a:latin typeface="Aptos Display" panose="02110004020202020204"/>
            </a:rPr>
            <a:t>108</a:t>
          </a:r>
          <a:r>
            <a:rPr lang="en-US" b="1" dirty="0"/>
            <a:t> </a:t>
          </a:r>
          <a:r>
            <a:rPr lang="en-US" b="0" dirty="0"/>
            <a:t>Retiree Organizations across the U.S.</a:t>
          </a:r>
          <a:r>
            <a:rPr lang="en-US" b="0" dirty="0">
              <a:latin typeface="Aptos Display" panose="02110004020202020204"/>
            </a:rPr>
            <a:t> and Canada with </a:t>
          </a:r>
          <a:r>
            <a:rPr lang="en-US" b="1" dirty="0">
              <a:latin typeface="Aptos Display" panose="02110004020202020204"/>
            </a:rPr>
            <a:t>over 74,000</a:t>
          </a:r>
          <a:r>
            <a:rPr lang="en-US" b="1" dirty="0"/>
            <a:t> </a:t>
          </a:r>
          <a:r>
            <a:rPr lang="en-US" b="0" dirty="0"/>
            <a:t>retirees actively engaged through AROHE’s member network</a:t>
          </a:r>
          <a:br>
            <a:rPr lang="en-US" b="0" dirty="0">
              <a:latin typeface="Aptos Display" panose="020F0302020204030204"/>
            </a:rPr>
          </a:br>
          <a:endParaRPr lang="en-US" b="0" dirty="0">
            <a:latin typeface="Aptos Display" panose="02110004020202020204"/>
          </a:endParaRPr>
        </a:p>
      </dgm:t>
    </dgm:pt>
    <dgm:pt modelId="{8A165430-81AB-4334-9398-AEBD5AD1A7E5}" type="parTrans" cxnId="{F5ADC334-3AAD-40E7-A00E-75900CE32B8D}">
      <dgm:prSet/>
      <dgm:spPr/>
      <dgm:t>
        <a:bodyPr/>
        <a:lstStyle/>
        <a:p>
          <a:endParaRPr lang="en-US"/>
        </a:p>
      </dgm:t>
    </dgm:pt>
    <dgm:pt modelId="{E2DA9129-948D-421B-9E28-AA6679D2786F}" type="sibTrans" cxnId="{F5ADC334-3AAD-40E7-A00E-75900CE32B8D}">
      <dgm:prSet/>
      <dgm:spPr/>
      <dgm:t>
        <a:bodyPr/>
        <a:lstStyle/>
        <a:p>
          <a:endParaRPr lang="en-US"/>
        </a:p>
      </dgm:t>
    </dgm:pt>
    <dgm:pt modelId="{9B8AC342-BBB3-4490-9DF9-5037FE94D5B4}">
      <dgm:prSet phldr="0"/>
      <dgm:spPr/>
      <dgm:t>
        <a:bodyPr/>
        <a:lstStyle/>
        <a:p>
          <a:pPr rtl="0"/>
          <a:r>
            <a:rPr lang="en-US" b="1" dirty="0">
              <a:latin typeface="Aptos Display" panose="020F0302020204030204"/>
            </a:rPr>
            <a:t>Virtual Retirement Chapter</a:t>
          </a:r>
          <a:r>
            <a:rPr lang="en-US" b="0" dirty="0">
              <a:latin typeface="Aptos Display" panose="020F0302020204030204"/>
            </a:rPr>
            <a:t> (VRC) with pre-retirees and retirees from organizations without</a:t>
          </a:r>
          <a:r>
            <a:rPr lang="en-US" dirty="0">
              <a:latin typeface="Aptos Display" panose="02110004020202020204"/>
            </a:rPr>
            <a:t> a retirement chapter</a:t>
          </a:r>
          <a:endParaRPr lang="en-US" dirty="0"/>
        </a:p>
      </dgm:t>
    </dgm:pt>
    <dgm:pt modelId="{9D532DEA-871A-4CC2-BD17-53C952FC03CF}" type="parTrans" cxnId="{6ED88C4D-4B5C-4989-A2E8-1F6332139A33}">
      <dgm:prSet/>
      <dgm:spPr/>
      <dgm:t>
        <a:bodyPr/>
        <a:lstStyle/>
        <a:p>
          <a:endParaRPr lang="en-US"/>
        </a:p>
      </dgm:t>
    </dgm:pt>
    <dgm:pt modelId="{F2FE8D0A-0D3F-4727-92A4-0F6AB75BEF42}" type="sibTrans" cxnId="{6ED88C4D-4B5C-4989-A2E8-1F6332139A33}">
      <dgm:prSet/>
      <dgm:spPr/>
      <dgm:t>
        <a:bodyPr/>
        <a:lstStyle/>
        <a:p>
          <a:endParaRPr lang="en-US"/>
        </a:p>
      </dgm:t>
    </dgm:pt>
    <dgm:pt modelId="{F3F0F1D0-E3B6-4810-A6C0-F8FFF64057AD}" type="pres">
      <dgm:prSet presAssocID="{0642ECF0-5E2E-47BA-9DF8-A2D81FB1DBEE}" presName="vert0" presStyleCnt="0">
        <dgm:presLayoutVars>
          <dgm:dir/>
          <dgm:animOne val="branch"/>
          <dgm:animLvl val="lvl"/>
        </dgm:presLayoutVars>
      </dgm:prSet>
      <dgm:spPr/>
    </dgm:pt>
    <dgm:pt modelId="{5CD3F079-A6C2-4929-A9A0-C904591E7175}" type="pres">
      <dgm:prSet presAssocID="{89076E3D-E36E-449E-837E-D547815D7D29}" presName="thickLine" presStyleLbl="alignNode1" presStyleIdx="0" presStyleCnt="2"/>
      <dgm:spPr/>
    </dgm:pt>
    <dgm:pt modelId="{993CC150-6DFD-473B-B275-183050A147DC}" type="pres">
      <dgm:prSet presAssocID="{89076E3D-E36E-449E-837E-D547815D7D29}" presName="horz1" presStyleCnt="0"/>
      <dgm:spPr/>
    </dgm:pt>
    <dgm:pt modelId="{E353E770-8FCB-4701-9954-9157B8EAF031}" type="pres">
      <dgm:prSet presAssocID="{89076E3D-E36E-449E-837E-D547815D7D29}" presName="tx1" presStyleLbl="revTx" presStyleIdx="0" presStyleCnt="2"/>
      <dgm:spPr/>
    </dgm:pt>
    <dgm:pt modelId="{73884853-47B2-48B6-8F0F-D9B1FBC4763B}" type="pres">
      <dgm:prSet presAssocID="{89076E3D-E36E-449E-837E-D547815D7D29}" presName="vert1" presStyleCnt="0"/>
      <dgm:spPr/>
    </dgm:pt>
    <dgm:pt modelId="{81881410-A59D-4315-8C0B-F48D0A383B00}" type="pres">
      <dgm:prSet presAssocID="{9B8AC342-BBB3-4490-9DF9-5037FE94D5B4}" presName="thickLine" presStyleLbl="alignNode1" presStyleIdx="1" presStyleCnt="2"/>
      <dgm:spPr/>
    </dgm:pt>
    <dgm:pt modelId="{FBB293B1-0E00-4C25-AAA6-72E0F6D66A6E}" type="pres">
      <dgm:prSet presAssocID="{9B8AC342-BBB3-4490-9DF9-5037FE94D5B4}" presName="horz1" presStyleCnt="0"/>
      <dgm:spPr/>
    </dgm:pt>
    <dgm:pt modelId="{0720D9AF-65DB-4F9E-A190-3F6955539575}" type="pres">
      <dgm:prSet presAssocID="{9B8AC342-BBB3-4490-9DF9-5037FE94D5B4}" presName="tx1" presStyleLbl="revTx" presStyleIdx="1" presStyleCnt="2"/>
      <dgm:spPr/>
    </dgm:pt>
    <dgm:pt modelId="{4BF5D548-76B0-4180-92B2-3313AC2B37B5}" type="pres">
      <dgm:prSet presAssocID="{9B8AC342-BBB3-4490-9DF9-5037FE94D5B4}" presName="vert1" presStyleCnt="0"/>
      <dgm:spPr/>
    </dgm:pt>
  </dgm:ptLst>
  <dgm:cxnLst>
    <dgm:cxn modelId="{EBA9020B-4460-492D-9009-7A062F93C403}" type="presOf" srcId="{9B8AC342-BBB3-4490-9DF9-5037FE94D5B4}" destId="{0720D9AF-65DB-4F9E-A190-3F6955539575}" srcOrd="0" destOrd="0" presId="urn:microsoft.com/office/officeart/2008/layout/LinedList"/>
    <dgm:cxn modelId="{F5ADC334-3AAD-40E7-A00E-75900CE32B8D}" srcId="{0642ECF0-5E2E-47BA-9DF8-A2D81FB1DBEE}" destId="{89076E3D-E36E-449E-837E-D547815D7D29}" srcOrd="0" destOrd="0" parTransId="{8A165430-81AB-4334-9398-AEBD5AD1A7E5}" sibTransId="{E2DA9129-948D-421B-9E28-AA6679D2786F}"/>
    <dgm:cxn modelId="{6ED88C4D-4B5C-4989-A2E8-1F6332139A33}" srcId="{0642ECF0-5E2E-47BA-9DF8-A2D81FB1DBEE}" destId="{9B8AC342-BBB3-4490-9DF9-5037FE94D5B4}" srcOrd="1" destOrd="0" parTransId="{9D532DEA-871A-4CC2-BD17-53C952FC03CF}" sibTransId="{F2FE8D0A-0D3F-4727-92A4-0F6AB75BEF42}"/>
    <dgm:cxn modelId="{8F9BC0B1-FF14-4388-BE97-FA25FEE9D9CA}" type="presOf" srcId="{0642ECF0-5E2E-47BA-9DF8-A2D81FB1DBEE}" destId="{F3F0F1D0-E3B6-4810-A6C0-F8FFF64057AD}" srcOrd="0" destOrd="0" presId="urn:microsoft.com/office/officeart/2008/layout/LinedList"/>
    <dgm:cxn modelId="{5CDD97C4-44D8-4367-BFC0-7BB7B42126B7}" type="presOf" srcId="{89076E3D-E36E-449E-837E-D547815D7D29}" destId="{E353E770-8FCB-4701-9954-9157B8EAF031}" srcOrd="0" destOrd="0" presId="urn:microsoft.com/office/officeart/2008/layout/LinedList"/>
    <dgm:cxn modelId="{14F989FE-08C7-4DCA-8400-A4C8CE3D2D1D}" type="presParOf" srcId="{F3F0F1D0-E3B6-4810-A6C0-F8FFF64057AD}" destId="{5CD3F079-A6C2-4929-A9A0-C904591E7175}" srcOrd="0" destOrd="0" presId="urn:microsoft.com/office/officeart/2008/layout/LinedList"/>
    <dgm:cxn modelId="{0DEF4496-6425-4261-BC73-30D79FF4BF07}" type="presParOf" srcId="{F3F0F1D0-E3B6-4810-A6C0-F8FFF64057AD}" destId="{993CC150-6DFD-473B-B275-183050A147DC}" srcOrd="1" destOrd="0" presId="urn:microsoft.com/office/officeart/2008/layout/LinedList"/>
    <dgm:cxn modelId="{276AAF07-4A98-4BB7-B557-9CDF697989BC}" type="presParOf" srcId="{993CC150-6DFD-473B-B275-183050A147DC}" destId="{E353E770-8FCB-4701-9954-9157B8EAF031}" srcOrd="0" destOrd="0" presId="urn:microsoft.com/office/officeart/2008/layout/LinedList"/>
    <dgm:cxn modelId="{4F97E88F-7D34-475E-9CF8-3F4DFE920BFA}" type="presParOf" srcId="{993CC150-6DFD-473B-B275-183050A147DC}" destId="{73884853-47B2-48B6-8F0F-D9B1FBC4763B}" srcOrd="1" destOrd="0" presId="urn:microsoft.com/office/officeart/2008/layout/LinedList"/>
    <dgm:cxn modelId="{9F6F30CF-C37E-49C2-9C7A-7842CB54BE5E}" type="presParOf" srcId="{F3F0F1D0-E3B6-4810-A6C0-F8FFF64057AD}" destId="{81881410-A59D-4315-8C0B-F48D0A383B00}" srcOrd="2" destOrd="0" presId="urn:microsoft.com/office/officeart/2008/layout/LinedList"/>
    <dgm:cxn modelId="{547DD545-54F7-4B57-800E-3F688CDB74CA}" type="presParOf" srcId="{F3F0F1D0-E3B6-4810-A6C0-F8FFF64057AD}" destId="{FBB293B1-0E00-4C25-AAA6-72E0F6D66A6E}" srcOrd="3" destOrd="0" presId="urn:microsoft.com/office/officeart/2008/layout/LinedList"/>
    <dgm:cxn modelId="{35E6E1B3-3922-4DCC-8465-C25297DD15BF}" type="presParOf" srcId="{FBB293B1-0E00-4C25-AAA6-72E0F6D66A6E}" destId="{0720D9AF-65DB-4F9E-A190-3F6955539575}" srcOrd="0" destOrd="0" presId="urn:microsoft.com/office/officeart/2008/layout/LinedList"/>
    <dgm:cxn modelId="{6D529052-3C47-44FC-9226-27CABF140858}" type="presParOf" srcId="{FBB293B1-0E00-4C25-AAA6-72E0F6D66A6E}" destId="{4BF5D548-76B0-4180-92B2-3313AC2B37B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3F079-A6C2-4929-A9A0-C904591E7175}">
      <dsp:nvSpPr>
        <dsp:cNvPr id="0" name=""/>
        <dsp:cNvSpPr/>
      </dsp:nvSpPr>
      <dsp:spPr>
        <a:xfrm>
          <a:off x="0" y="0"/>
          <a:ext cx="5334197"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E353E770-8FCB-4701-9954-9157B8EAF031}">
      <dsp:nvSpPr>
        <dsp:cNvPr id="0" name=""/>
        <dsp:cNvSpPr/>
      </dsp:nvSpPr>
      <dsp:spPr>
        <a:xfrm>
          <a:off x="0" y="0"/>
          <a:ext cx="5334197" cy="1884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rtl="0">
            <a:lnSpc>
              <a:spcPct val="90000"/>
            </a:lnSpc>
            <a:spcBef>
              <a:spcPct val="0"/>
            </a:spcBef>
            <a:spcAft>
              <a:spcPct val="35000"/>
            </a:spcAft>
            <a:buNone/>
          </a:pPr>
          <a:r>
            <a:rPr lang="en-US" sz="2400" b="1" kern="1200" dirty="0">
              <a:latin typeface="Aptos Display" panose="02110004020202020204"/>
            </a:rPr>
            <a:t>108</a:t>
          </a:r>
          <a:r>
            <a:rPr lang="en-US" sz="2400" b="1" kern="1200" dirty="0"/>
            <a:t> </a:t>
          </a:r>
          <a:r>
            <a:rPr lang="en-US" sz="2400" b="0" kern="1200" dirty="0"/>
            <a:t>Retiree Organizations across the U.S.</a:t>
          </a:r>
          <a:r>
            <a:rPr lang="en-US" sz="2400" b="0" kern="1200" dirty="0">
              <a:latin typeface="Aptos Display" panose="02110004020202020204"/>
            </a:rPr>
            <a:t> and Canada with </a:t>
          </a:r>
          <a:r>
            <a:rPr lang="en-US" sz="2400" b="1" kern="1200" dirty="0">
              <a:latin typeface="Aptos Display" panose="02110004020202020204"/>
            </a:rPr>
            <a:t>over 74,000</a:t>
          </a:r>
          <a:r>
            <a:rPr lang="en-US" sz="2400" b="1" kern="1200" dirty="0"/>
            <a:t> </a:t>
          </a:r>
          <a:r>
            <a:rPr lang="en-US" sz="2400" b="0" kern="1200" dirty="0"/>
            <a:t>retirees actively engaged through AROHE’s member network</a:t>
          </a:r>
          <a:br>
            <a:rPr lang="en-US" sz="2400" b="0" kern="1200" dirty="0">
              <a:latin typeface="Aptos Display" panose="020F0302020204030204"/>
            </a:rPr>
          </a:br>
          <a:endParaRPr lang="en-US" sz="2400" b="0" kern="1200" dirty="0">
            <a:latin typeface="Aptos Display" panose="02110004020202020204"/>
          </a:endParaRPr>
        </a:p>
      </dsp:txBody>
      <dsp:txXfrm>
        <a:off x="0" y="0"/>
        <a:ext cx="5334197" cy="1884917"/>
      </dsp:txXfrm>
    </dsp:sp>
    <dsp:sp modelId="{81881410-A59D-4315-8C0B-F48D0A383B00}">
      <dsp:nvSpPr>
        <dsp:cNvPr id="0" name=""/>
        <dsp:cNvSpPr/>
      </dsp:nvSpPr>
      <dsp:spPr>
        <a:xfrm>
          <a:off x="0" y="1884917"/>
          <a:ext cx="5334197"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720D9AF-65DB-4F9E-A190-3F6955539575}">
      <dsp:nvSpPr>
        <dsp:cNvPr id="0" name=""/>
        <dsp:cNvSpPr/>
      </dsp:nvSpPr>
      <dsp:spPr>
        <a:xfrm>
          <a:off x="0" y="1884917"/>
          <a:ext cx="5334197" cy="1884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rtl="0">
            <a:lnSpc>
              <a:spcPct val="90000"/>
            </a:lnSpc>
            <a:spcBef>
              <a:spcPct val="0"/>
            </a:spcBef>
            <a:spcAft>
              <a:spcPct val="35000"/>
            </a:spcAft>
            <a:buNone/>
          </a:pPr>
          <a:r>
            <a:rPr lang="en-US" sz="2400" b="1" kern="1200" dirty="0">
              <a:latin typeface="Aptos Display" panose="020F0302020204030204"/>
            </a:rPr>
            <a:t>Virtual Retirement Chapter</a:t>
          </a:r>
          <a:r>
            <a:rPr lang="en-US" sz="2400" b="0" kern="1200" dirty="0">
              <a:latin typeface="Aptos Display" panose="020F0302020204030204"/>
            </a:rPr>
            <a:t> (VRC) with pre-retirees and retirees from organizations without</a:t>
          </a:r>
          <a:r>
            <a:rPr lang="en-US" sz="2400" kern="1200" dirty="0">
              <a:latin typeface="Aptos Display" panose="02110004020202020204"/>
            </a:rPr>
            <a:t> a retirement chapter</a:t>
          </a:r>
          <a:endParaRPr lang="en-US" sz="2400" kern="1200" dirty="0"/>
        </a:p>
      </dsp:txBody>
      <dsp:txXfrm>
        <a:off x="0" y="1884917"/>
        <a:ext cx="5334197" cy="188491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12F4C-5836-44FD-80F6-6005AF785043}" type="datetimeFigureOut">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1B9CD-5FA9-46FB-B366-3B2FE8B7CA6B}" type="slidenum">
              <a:t>‹#›</a:t>
            </a:fld>
            <a:endParaRPr lang="en-US"/>
          </a:p>
        </p:txBody>
      </p:sp>
    </p:spTree>
    <p:extLst>
      <p:ext uri="{BB962C8B-B14F-4D97-AF65-F5344CB8AC3E}">
        <p14:creationId xmlns:p14="http://schemas.microsoft.com/office/powerpoint/2010/main" val="1246619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a typeface="Calibri"/>
                <a:cs typeface="Calibri"/>
              </a:rPr>
              <a:t>Talking points: </a:t>
            </a:r>
            <a:r>
              <a:rPr lang="en-US" b="1" i="1" dirty="0">
                <a:latin typeface="Aptos"/>
              </a:rPr>
              <a:t>AROHE champions transformative practices to support all stages of faculty and staff retirement, the mutually beneficial engagement of retirees with one another and with their institutions, and their continuing contributions to campus and community life.</a:t>
            </a:r>
            <a:endParaRPr lang="en-US" dirty="0"/>
          </a:p>
          <a:p>
            <a:endParaRPr lang="en-US" dirty="0">
              <a:ea typeface="Calibri"/>
              <a:cs typeface="Calibri"/>
            </a:endParaRPr>
          </a:p>
          <a:p>
            <a:endParaRPr lang="en-US" dirty="0">
              <a:ea typeface="Calibri"/>
              <a:cs typeface="Calibri"/>
            </a:endParaRPr>
          </a:p>
          <a:p>
            <a:pPr marL="171450" indent="-171450">
              <a:buFont typeface="Arial"/>
              <a:buChar char="•"/>
            </a:pPr>
            <a:r>
              <a:rPr lang="en-US" b="1" dirty="0"/>
              <a:t>AROHE champions transformative practices</a:t>
            </a:r>
            <a:r>
              <a:rPr lang="en-US" dirty="0"/>
              <a:t> that support faculty and staff throughout all stages of retirement—from planning to post-retirement engagement.</a:t>
            </a:r>
            <a:endParaRPr lang="en-US" dirty="0">
              <a:ea typeface="Calibri"/>
              <a:cs typeface="Calibri"/>
            </a:endParaRPr>
          </a:p>
          <a:p>
            <a:pPr marL="171450" indent="-171450">
              <a:buFont typeface="Arial"/>
              <a:buChar char="•"/>
            </a:pPr>
            <a:r>
              <a:rPr lang="en-US" dirty="0"/>
              <a:t>We promote </a:t>
            </a:r>
            <a:r>
              <a:rPr lang="en-US" b="1" dirty="0"/>
              <a:t>mutually beneficial engagement</a:t>
            </a:r>
            <a:r>
              <a:rPr lang="en-US" dirty="0"/>
              <a:t> between retirees, their institutions, and the broader community—ensuring that retirees continue to contribute meaningfully to academic and civic life.</a:t>
            </a:r>
            <a:endParaRPr lang="en-US" dirty="0">
              <a:ea typeface="Calibri"/>
              <a:cs typeface="Calibri"/>
            </a:endParaRPr>
          </a:p>
          <a:p>
            <a:pPr marL="171450" indent="-171450">
              <a:buFont typeface="Arial"/>
              <a:buChar char="•"/>
            </a:pPr>
            <a:r>
              <a:rPr lang="en-US" dirty="0"/>
              <a:t>AROHE works to </a:t>
            </a:r>
            <a:r>
              <a:rPr lang="en-US" b="1" dirty="0"/>
              <a:t>support and strengthen campus retirement organizations (ROs)</a:t>
            </a:r>
            <a:r>
              <a:rPr lang="en-US" dirty="0"/>
              <a:t> by offering resources, best practices, and professional development opportunities.</a:t>
            </a:r>
            <a:endParaRPr lang="en-US" dirty="0">
              <a:ea typeface="Calibri"/>
              <a:cs typeface="Calibri"/>
            </a:endParaRPr>
          </a:p>
          <a:p>
            <a:pPr marL="171450" indent="-171450">
              <a:buFont typeface="Arial"/>
              <a:buChar char="•"/>
            </a:pPr>
            <a:r>
              <a:rPr lang="en-US" dirty="0"/>
              <a:t>We </a:t>
            </a:r>
            <a:r>
              <a:rPr lang="en-US" b="1" dirty="0"/>
              <a:t>expand and enhance the services ROs provide</a:t>
            </a:r>
            <a:r>
              <a:rPr lang="en-US" dirty="0"/>
              <a:t>, helping them create inclusive, relevant, and engaging programs for their members.</a:t>
            </a:r>
            <a:endParaRPr lang="en-US" dirty="0">
              <a:ea typeface="Calibri"/>
              <a:cs typeface="Calibri"/>
            </a:endParaRPr>
          </a:p>
          <a:p>
            <a:pPr marL="171450" indent="-171450">
              <a:buFont typeface="Arial"/>
              <a:buChar char="•"/>
            </a:pPr>
            <a:r>
              <a:rPr lang="en-US" dirty="0"/>
              <a:t>Through national and international collaboration, we serve as a </a:t>
            </a:r>
            <a:r>
              <a:rPr lang="en-US" b="1" dirty="0"/>
              <a:t>hub for innovation and community-building</a:t>
            </a:r>
            <a:r>
              <a:rPr lang="en-US" dirty="0"/>
              <a:t> in higher education retirement.</a:t>
            </a:r>
            <a:endParaRPr lang="en-US" dirty="0">
              <a:ea typeface="Calibri"/>
              <a:cs typeface="Calibri"/>
            </a:endParaRPr>
          </a:p>
          <a:p>
            <a:pPr marL="171450" indent="-171450">
              <a:buFont typeface="Arial"/>
              <a:buChar char="•"/>
            </a:pPr>
            <a:r>
              <a:rPr lang="en-US" dirty="0"/>
              <a:t>We believe that retirement is not an end—but a </a:t>
            </a:r>
            <a:r>
              <a:rPr lang="en-US" b="1" dirty="0"/>
              <a:t>new chapter of possibility, purpose, and connection.</a:t>
            </a:r>
            <a:endParaRPr lang="en-US" dirty="0"/>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171B9CD-5FA9-46FB-B366-3B2FE8B7CA6B}" type="slidenum">
              <a:rPr lang="en-US"/>
              <a:t>3</a:t>
            </a:fld>
            <a:endParaRPr lang="en-US"/>
          </a:p>
        </p:txBody>
      </p:sp>
    </p:spTree>
    <p:extLst>
      <p:ext uri="{BB962C8B-B14F-4D97-AF65-F5344CB8AC3E}">
        <p14:creationId xmlns:p14="http://schemas.microsoft.com/office/powerpoint/2010/main" val="1119894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Talking Points: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1200" dirty="0">
                <a:latin typeface="Aptos Display"/>
              </a:rPr>
              <a:t>AROHE Briefs focused on </a:t>
            </a:r>
            <a:r>
              <a:rPr lang="en-US" sz="1200" dirty="0">
                <a:latin typeface="Aptos Display"/>
                <a:cs typeface="Arial"/>
              </a:rPr>
              <a:t>Types and Benefits of Retirement Organizations and Retirement Organization Management and Programs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1200" dirty="0">
                <a:latin typeface="Aptos Display"/>
              </a:rPr>
              <a:t>Member Shared Resources like communications &amp; marketing, surveys &amp; reporting, and organizational management</a:t>
            </a:r>
          </a:p>
          <a:p>
            <a:pPr marL="171450" indent="-171450">
              <a:buFont typeface="Arial"/>
              <a:buChar char="•"/>
            </a:pPr>
            <a:endParaRPr lang="en-US" dirty="0"/>
          </a:p>
          <a:p>
            <a:pPr marL="171450" indent="-171450">
              <a:buFont typeface="Arial"/>
              <a:buChar char="•"/>
            </a:pPr>
            <a:r>
              <a:rPr lang="en-US" dirty="0"/>
              <a:t>AROHE provides </a:t>
            </a:r>
            <a:r>
              <a:rPr lang="en-US" b="1" dirty="0"/>
              <a:t>essential tools and knowledge</a:t>
            </a:r>
            <a:r>
              <a:rPr lang="en-US" dirty="0"/>
              <a:t> to help retirement organizations (ROs) thrive and adapt to changing retiree needs.</a:t>
            </a:r>
          </a:p>
          <a:p>
            <a:pPr marL="171450" indent="-171450">
              <a:buFont typeface="Arial"/>
              <a:buChar char="•"/>
            </a:pPr>
            <a:r>
              <a:rPr lang="en-US" dirty="0"/>
              <a:t>Our </a:t>
            </a:r>
            <a:r>
              <a:rPr lang="en-US" b="1" dirty="0"/>
              <a:t>Member Resource Center</a:t>
            </a:r>
            <a:r>
              <a:rPr lang="en-US" dirty="0"/>
              <a:t> is a hub for guides, templates, and examples that streamline RO operations.</a:t>
            </a:r>
          </a:p>
          <a:p>
            <a:pPr marL="171450" indent="-171450">
              <a:buFont typeface="Arial"/>
              <a:buChar char="•"/>
            </a:pPr>
            <a:r>
              <a:rPr lang="en-US" b="1" dirty="0"/>
              <a:t>AROHE Briefs</a:t>
            </a:r>
            <a:r>
              <a:rPr lang="en-US" dirty="0"/>
              <a:t> offer deep dives into the types, benefits, and management strategies of retirement organizations—helping members implement best practices.</a:t>
            </a:r>
          </a:p>
          <a:p>
            <a:pPr marL="171450" indent="-171450">
              <a:buFont typeface="Arial"/>
              <a:buChar char="•"/>
            </a:pPr>
            <a:r>
              <a:rPr lang="en-US" dirty="0"/>
              <a:t>Members share valuable tools in areas like </a:t>
            </a:r>
            <a:r>
              <a:rPr lang="en-US" b="1" dirty="0"/>
              <a:t>communications and marketing</a:t>
            </a:r>
            <a:r>
              <a:rPr lang="en-US" dirty="0"/>
              <a:t>, </a:t>
            </a:r>
            <a:r>
              <a:rPr lang="en-US" b="1" dirty="0"/>
              <a:t>surveys and assessment</a:t>
            </a:r>
            <a:r>
              <a:rPr lang="en-US" dirty="0"/>
              <a:t>, and </a:t>
            </a:r>
            <a:r>
              <a:rPr lang="en-US" b="1" dirty="0"/>
              <a:t>organizational management</a:t>
            </a:r>
            <a:r>
              <a:rPr lang="en-US" dirty="0"/>
              <a:t>, fostering peer learning and collaboration.</a:t>
            </a:r>
          </a:p>
          <a:p>
            <a:pPr marL="171450" indent="-171450">
              <a:buFont typeface="Arial"/>
              <a:buChar char="•"/>
            </a:pPr>
            <a:r>
              <a:rPr lang="en-US" dirty="0"/>
              <a:t>We leverage our collective strength through </a:t>
            </a:r>
            <a:r>
              <a:rPr lang="en-US" b="1" dirty="0"/>
              <a:t>large-scale events</a:t>
            </a:r>
            <a:r>
              <a:rPr lang="en-US" dirty="0"/>
              <a:t> like the </a:t>
            </a:r>
            <a:r>
              <a:rPr lang="en-US" i="1" dirty="0"/>
              <a:t>Reimagining Retirement Series</a:t>
            </a:r>
            <a:r>
              <a:rPr lang="en-US" dirty="0"/>
              <a:t> and the upcoming </a:t>
            </a:r>
            <a:r>
              <a:rPr lang="en-US" b="1" dirty="0"/>
              <a:t>2026 In-Person Conference</a:t>
            </a:r>
            <a:r>
              <a:rPr lang="en-US" dirty="0"/>
              <a:t>, offering professional development and strategic insight.</a:t>
            </a:r>
          </a:p>
          <a:p>
            <a:pPr marL="171450" indent="-171450">
              <a:buFont typeface="Arial"/>
              <a:buChar char="•"/>
            </a:pPr>
            <a:r>
              <a:rPr lang="en-US" dirty="0"/>
              <a:t>AROHE fosters a culture of </a:t>
            </a:r>
            <a:r>
              <a:rPr lang="en-US" b="1" dirty="0"/>
              <a:t>convening and connection</a:t>
            </a:r>
            <a:r>
              <a:rPr lang="en-US" dirty="0"/>
              <a:t> through </a:t>
            </a:r>
            <a:r>
              <a:rPr lang="en-US" b="1" dirty="0"/>
              <a:t>Idea Exchanges</a:t>
            </a:r>
            <a:r>
              <a:rPr lang="en-US" dirty="0"/>
              <a:t>, </a:t>
            </a:r>
            <a:r>
              <a:rPr lang="en-US" b="1" dirty="0"/>
              <a:t>discussion forums</a:t>
            </a:r>
            <a:r>
              <a:rPr lang="en-US" dirty="0"/>
              <a:t>, and coming soon, a </a:t>
            </a:r>
            <a:r>
              <a:rPr lang="en-US" b="1" dirty="0"/>
              <a:t>Presidents Council</a:t>
            </a:r>
            <a:r>
              <a:rPr lang="en-US" dirty="0"/>
              <a:t> to promote leadership-level engagement.</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0171B9CD-5FA9-46FB-B366-3B2FE8B7CA6B}" type="slidenum">
              <a:rPr lang="en-US"/>
              <a:t>6</a:t>
            </a:fld>
            <a:endParaRPr lang="en-US"/>
          </a:p>
        </p:txBody>
      </p:sp>
    </p:spTree>
    <p:extLst>
      <p:ext uri="{BB962C8B-B14F-4D97-AF65-F5344CB8AC3E}">
        <p14:creationId xmlns:p14="http://schemas.microsoft.com/office/powerpoint/2010/main" val="1314933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AROHE Talking Points: Expanding Services to Retirees Through Campus Retirement Organizations</a:t>
            </a:r>
            <a:endParaRPr lang="en-US"/>
          </a:p>
          <a:p>
            <a:pPr marL="285750" indent="-285750">
              <a:buFont typeface="Arial"/>
              <a:buChar char="•"/>
            </a:pPr>
            <a:r>
              <a:rPr lang="en-US"/>
              <a:t>AROHE helps retirement organizations </a:t>
            </a:r>
            <a:r>
              <a:rPr lang="en-US" b="1"/>
              <a:t>enhance the value they provide to their members</a:t>
            </a:r>
            <a:r>
              <a:rPr lang="en-US"/>
              <a:t> by offering a wide range of engaging programs and resources.</a:t>
            </a:r>
            <a:endParaRPr lang="en-US">
              <a:ea typeface="Calibri"/>
              <a:cs typeface="Calibri"/>
            </a:endParaRPr>
          </a:p>
          <a:p>
            <a:pPr marL="285750" indent="-285750">
              <a:buFont typeface="Arial"/>
              <a:buChar char="•"/>
            </a:pPr>
            <a:r>
              <a:rPr lang="en-US"/>
              <a:t>We host </a:t>
            </a:r>
            <a:r>
              <a:rPr lang="en-US" b="1"/>
              <a:t>virtual events</a:t>
            </a:r>
            <a:r>
              <a:rPr lang="en-US"/>
              <a:t> that bring together retirees from across the country to learn, connect, and share ideas—no matter where they live.</a:t>
            </a:r>
            <a:endParaRPr lang="en-US">
              <a:ea typeface="Calibri"/>
              <a:cs typeface="Calibri"/>
            </a:endParaRPr>
          </a:p>
          <a:p>
            <a:pPr marL="285750" indent="-285750">
              <a:buFont typeface="Arial"/>
              <a:buChar char="•"/>
            </a:pPr>
            <a:r>
              <a:rPr lang="en-US"/>
              <a:t>Our popular </a:t>
            </a:r>
            <a:r>
              <a:rPr lang="en-US" b="1"/>
              <a:t>Reimagining Retirement Series</a:t>
            </a:r>
            <a:r>
              <a:rPr lang="en-US"/>
              <a:t> explores meaningful ways to live with purpose, curiosity, and community throughout retirement.</a:t>
            </a:r>
            <a:endParaRPr lang="en-US">
              <a:ea typeface="Calibri"/>
              <a:cs typeface="Calibri"/>
            </a:endParaRPr>
          </a:p>
          <a:p>
            <a:pPr marL="285750" indent="-285750">
              <a:buFont typeface="Arial"/>
              <a:buChar char="•"/>
            </a:pPr>
            <a:r>
              <a:rPr lang="en-US"/>
              <a:t>We offer </a:t>
            </a:r>
            <a:r>
              <a:rPr lang="en-US" b="1"/>
              <a:t>topic-specific education</a:t>
            </a:r>
            <a:r>
              <a:rPr lang="en-US"/>
              <a:t>, such as the </a:t>
            </a:r>
            <a:r>
              <a:rPr lang="en-US" b="1"/>
              <a:t>Estate Planning Series</a:t>
            </a:r>
            <a:r>
              <a:rPr lang="en-US"/>
              <a:t>, helping retirees navigate critical life planning with confidence and clarity.</a:t>
            </a:r>
            <a:endParaRPr lang="en-US">
              <a:ea typeface="Calibri"/>
              <a:cs typeface="Calibri"/>
            </a:endParaRPr>
          </a:p>
          <a:p>
            <a:pPr marL="285750" indent="-285750">
              <a:buFont typeface="Arial"/>
              <a:buChar char="•"/>
            </a:pPr>
            <a:r>
              <a:rPr lang="en-US" b="1"/>
              <a:t>Travel opportunities</a:t>
            </a:r>
            <a:r>
              <a:rPr lang="en-US"/>
              <a:t> curated with retired faculty and staff in mind provide enriching, social, and educational experiences. We offer </a:t>
            </a:r>
            <a:r>
              <a:rPr lang="en-US" b="1"/>
              <a:t>five unique trips each year</a:t>
            </a:r>
            <a:r>
              <a:rPr lang="en-US"/>
              <a:t>, designed specifically for higher education retirees.</a:t>
            </a:r>
            <a:endParaRPr lang="en-US">
              <a:ea typeface="Calibri"/>
              <a:cs typeface="Calibri"/>
            </a:endParaRPr>
          </a:p>
          <a:p>
            <a:pPr marL="285750" indent="-285750">
              <a:buFont typeface="Arial"/>
              <a:buChar char="•"/>
            </a:pPr>
            <a:r>
              <a:rPr lang="en-US"/>
              <a:t>AROHE’s </a:t>
            </a:r>
            <a:r>
              <a:rPr lang="en-US" b="1"/>
              <a:t>online resources</a:t>
            </a:r>
            <a:r>
              <a:rPr lang="en-US"/>
              <a:t> support continued learning and planning:</a:t>
            </a:r>
            <a:endParaRPr lang="en-US">
              <a:ea typeface="Calibri"/>
              <a:cs typeface="Calibri"/>
            </a:endParaRPr>
          </a:p>
          <a:p>
            <a:pPr marL="285750" lvl="1" indent="-285750">
              <a:buFont typeface="Arial"/>
              <a:buChar char="•"/>
            </a:pPr>
            <a:r>
              <a:rPr lang="en-US" b="1"/>
              <a:t>AROHE Briefs</a:t>
            </a:r>
            <a:r>
              <a:rPr lang="en-US"/>
              <a:t> help individuals navigate the transition to retirement with practical advice and peer insights.</a:t>
            </a:r>
            <a:endParaRPr lang="en-US">
              <a:ea typeface="Calibri"/>
              <a:cs typeface="Calibri"/>
            </a:endParaRPr>
          </a:p>
          <a:p>
            <a:pPr marL="285750" lvl="1" indent="-285750">
              <a:buFont typeface="Arial"/>
              <a:buChar char="•"/>
            </a:pPr>
            <a:r>
              <a:rPr lang="en-US"/>
              <a:t>Our </a:t>
            </a:r>
            <a:r>
              <a:rPr lang="en-US" b="1"/>
              <a:t>Online Bookstore</a:t>
            </a:r>
            <a:r>
              <a:rPr lang="en-US"/>
              <a:t> features titles selected for their relevance and value to the retiree experience, making lifelong learning easily accessible.</a:t>
            </a:r>
            <a:endParaRPr lang="en-US">
              <a:ea typeface="Calibri"/>
              <a:cs typeface="Calibri"/>
            </a:endParaRPr>
          </a:p>
          <a:p>
            <a:pPr marL="285750" indent="-285750">
              <a:buFont typeface="Arial"/>
              <a:buChar char="•"/>
            </a:pPr>
            <a:r>
              <a:rPr lang="en-US"/>
              <a:t>By leveraging AROHE's offerings, retirement organizations can </a:t>
            </a:r>
            <a:r>
              <a:rPr lang="en-US" b="1"/>
              <a:t>broaden their reach, increase engagement, and create a dynamic post-retirement experience</a:t>
            </a:r>
            <a:r>
              <a:rPr lang="en-US"/>
              <a:t> for their members.  And most critically, the planning and marketing materials are developed by AROHE.</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0171B9CD-5FA9-46FB-B366-3B2FE8B7CA6B}" type="slidenum">
              <a:rPr lang="en-US"/>
              <a:t>7</a:t>
            </a:fld>
            <a:endParaRPr lang="en-US"/>
          </a:p>
        </p:txBody>
      </p:sp>
    </p:spTree>
    <p:extLst>
      <p:ext uri="{BB962C8B-B14F-4D97-AF65-F5344CB8AC3E}">
        <p14:creationId xmlns:p14="http://schemas.microsoft.com/office/powerpoint/2010/main" val="2250859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333333"/>
                </a:solidFill>
              </a:rPr>
              <a:t>AROHE is excited to launch several </a:t>
            </a:r>
            <a:r>
              <a:rPr lang="en-US" b="1">
                <a:solidFill>
                  <a:srgbClr val="333333"/>
                </a:solidFill>
              </a:rPr>
              <a:t>new initiatives and resources</a:t>
            </a:r>
            <a:r>
              <a:rPr lang="en-US">
                <a:solidFill>
                  <a:srgbClr val="333333"/>
                </a:solidFill>
              </a:rPr>
              <a:t> to better serve our community of higher education retirees and retirement organizations.</a:t>
            </a:r>
            <a:endParaRPr lang="en-US">
              <a:ea typeface="Calibri" panose="020F0502020204030204"/>
              <a:cs typeface="Calibri" panose="020F0502020204030204"/>
            </a:endParaRPr>
          </a:p>
          <a:p>
            <a:r>
              <a:rPr lang="en-US" b="1"/>
              <a:t>Virtual Retirement Chapter (VRC)</a:t>
            </a:r>
            <a:endParaRPr lang="en-US"/>
          </a:p>
          <a:p>
            <a:pPr marL="171450" indent="-171450">
              <a:buFont typeface="Arial"/>
              <a:buChar char="•"/>
            </a:pPr>
            <a:r>
              <a:rPr lang="en-US">
                <a:solidFill>
                  <a:srgbClr val="333333"/>
                </a:solidFill>
              </a:rPr>
              <a:t>The </a:t>
            </a:r>
            <a:r>
              <a:rPr lang="en-US" b="1">
                <a:solidFill>
                  <a:srgbClr val="333333"/>
                </a:solidFill>
              </a:rPr>
              <a:t>Virtual Retirement Chapter</a:t>
            </a:r>
            <a:r>
              <a:rPr lang="en-US">
                <a:solidFill>
                  <a:srgbClr val="333333"/>
                </a:solidFill>
              </a:rPr>
              <a:t> offers a welcoming community for </a:t>
            </a:r>
            <a:r>
              <a:rPr lang="en-US" b="1">
                <a:solidFill>
                  <a:srgbClr val="333333"/>
                </a:solidFill>
              </a:rPr>
              <a:t>retirees without a campus-based retirement organization</a:t>
            </a:r>
            <a:r>
              <a:rPr lang="en-US">
                <a:solidFill>
                  <a:srgbClr val="333333"/>
                </a:solidFill>
              </a:rPr>
              <a:t> or those who have </a:t>
            </a:r>
            <a:r>
              <a:rPr lang="en-US" b="1">
                <a:solidFill>
                  <a:srgbClr val="333333"/>
                </a:solidFill>
              </a:rPr>
              <a:t>relocated</a:t>
            </a:r>
            <a:r>
              <a:rPr lang="en-US">
                <a:solidFill>
                  <a:srgbClr val="333333"/>
                </a:solidFill>
              </a:rPr>
              <a:t> but still want to engage.</a:t>
            </a:r>
            <a:endParaRPr lang="en-US"/>
          </a:p>
          <a:p>
            <a:pPr marL="171450" indent="-171450">
              <a:buFont typeface="Arial"/>
              <a:buChar char="•"/>
            </a:pPr>
            <a:r>
              <a:rPr lang="en-US">
                <a:solidFill>
                  <a:srgbClr val="333333"/>
                </a:solidFill>
              </a:rPr>
              <a:t>Designed for higher education professionals, the VRC offers:</a:t>
            </a:r>
            <a:endParaRPr lang="en-US"/>
          </a:p>
          <a:p>
            <a:pPr marL="628650" lvl="1" indent="-171450">
              <a:buFont typeface="Arial"/>
              <a:buChar char="•"/>
            </a:pPr>
            <a:r>
              <a:rPr lang="en-US" b="1">
                <a:solidFill>
                  <a:srgbClr val="333333"/>
                </a:solidFill>
              </a:rPr>
              <a:t>Nonprofit status under the AROHE umbrella</a:t>
            </a:r>
            <a:r>
              <a:rPr lang="en-US">
                <a:solidFill>
                  <a:srgbClr val="333333"/>
                </a:solidFill>
              </a:rPr>
              <a:t>, so there's </a:t>
            </a:r>
            <a:r>
              <a:rPr lang="en-US" b="1">
                <a:solidFill>
                  <a:srgbClr val="333333"/>
                </a:solidFill>
              </a:rPr>
              <a:t>no need to file legal paperwork or manage administration</a:t>
            </a:r>
            <a:r>
              <a:rPr lang="en-US">
                <a:solidFill>
                  <a:srgbClr val="333333"/>
                </a:solidFill>
              </a:rPr>
              <a:t>.</a:t>
            </a:r>
            <a:endParaRPr lang="en-US"/>
          </a:p>
          <a:p>
            <a:pPr marL="628650" lvl="1" indent="-171450">
              <a:buFont typeface="Arial"/>
              <a:buChar char="•"/>
            </a:pPr>
            <a:r>
              <a:rPr lang="en-US">
                <a:solidFill>
                  <a:srgbClr val="333333"/>
                </a:solidFill>
              </a:rPr>
              <a:t>A </a:t>
            </a:r>
            <a:r>
              <a:rPr lang="en-US" b="1">
                <a:solidFill>
                  <a:srgbClr val="333333"/>
                </a:solidFill>
              </a:rPr>
              <a:t>CRM system</a:t>
            </a:r>
            <a:r>
              <a:rPr lang="en-US">
                <a:solidFill>
                  <a:srgbClr val="333333"/>
                </a:solidFill>
              </a:rPr>
              <a:t> to seamlessly manage membership and foster connection.</a:t>
            </a:r>
            <a:endParaRPr lang="en-US"/>
          </a:p>
          <a:p>
            <a:pPr marL="628650" lvl="1" indent="-171450">
              <a:buFont typeface="Arial"/>
              <a:buChar char="•"/>
            </a:pPr>
            <a:r>
              <a:rPr lang="en-US">
                <a:solidFill>
                  <a:srgbClr val="333333"/>
                </a:solidFill>
              </a:rPr>
              <a:t>A </a:t>
            </a:r>
            <a:r>
              <a:rPr lang="en-US" b="1">
                <a:solidFill>
                  <a:srgbClr val="333333"/>
                </a:solidFill>
              </a:rPr>
              <a:t>virtual office environment</a:t>
            </a:r>
            <a:r>
              <a:rPr lang="en-US">
                <a:solidFill>
                  <a:srgbClr val="333333"/>
                </a:solidFill>
              </a:rPr>
              <a:t> to keep documents, communication, and planning organized.</a:t>
            </a:r>
            <a:endParaRPr lang="en-US"/>
          </a:p>
          <a:p>
            <a:pPr marL="628650" lvl="1" indent="-171450">
              <a:buFont typeface="Arial"/>
              <a:buChar char="•"/>
            </a:pPr>
            <a:r>
              <a:rPr lang="en-US">
                <a:solidFill>
                  <a:srgbClr val="333333"/>
                </a:solidFill>
              </a:rPr>
              <a:t>A </a:t>
            </a:r>
            <a:r>
              <a:rPr lang="en-US" b="1">
                <a:solidFill>
                  <a:srgbClr val="333333"/>
                </a:solidFill>
              </a:rPr>
              <a:t>dedicated board of directors</a:t>
            </a:r>
            <a:r>
              <a:rPr lang="en-US">
                <a:solidFill>
                  <a:srgbClr val="333333"/>
                </a:solidFill>
              </a:rPr>
              <a:t> focused on meaningful engagement and programming.</a:t>
            </a:r>
            <a:endParaRPr lang="en-US"/>
          </a:p>
          <a:p>
            <a:pPr marL="628650" lvl="1" indent="-171450">
              <a:buFont typeface="Arial"/>
              <a:buChar char="•"/>
            </a:pPr>
            <a:r>
              <a:rPr lang="en-US" b="1">
                <a:solidFill>
                  <a:srgbClr val="333333"/>
                </a:solidFill>
              </a:rPr>
              <a:t>Professional staff support</a:t>
            </a:r>
            <a:r>
              <a:rPr lang="en-US">
                <a:solidFill>
                  <a:srgbClr val="333333"/>
                </a:solidFill>
              </a:rPr>
              <a:t>, with a team member (25%) dedicated to communication and planning.</a:t>
            </a:r>
            <a:endParaRPr lang="en-US"/>
          </a:p>
          <a:p>
            <a:pPr marL="628650" lvl="1" indent="-171450">
              <a:buFont typeface="Arial"/>
              <a:buChar char="•"/>
            </a:pPr>
            <a:r>
              <a:rPr lang="en-US">
                <a:solidFill>
                  <a:srgbClr val="333333"/>
                </a:solidFill>
              </a:rPr>
              <a:t>A </a:t>
            </a:r>
            <a:r>
              <a:rPr lang="en-US" b="1">
                <a:solidFill>
                  <a:srgbClr val="333333"/>
                </a:solidFill>
              </a:rPr>
              <a:t>dedicated website</a:t>
            </a:r>
            <a:r>
              <a:rPr lang="en-US">
                <a:solidFill>
                  <a:srgbClr val="333333"/>
                </a:solidFill>
              </a:rPr>
              <a:t> with access to VRC programs, events, and exclusive benefits.</a:t>
            </a:r>
            <a:endParaRPr lang="en-US"/>
          </a:p>
          <a:p>
            <a:pPr marL="628650" lvl="1" indent="-171450">
              <a:buFont typeface="Arial"/>
              <a:buChar char="•"/>
            </a:pPr>
            <a:r>
              <a:rPr lang="en-US">
                <a:solidFill>
                  <a:srgbClr val="333333"/>
                </a:solidFill>
              </a:rPr>
              <a:t>Full access to </a:t>
            </a:r>
            <a:r>
              <a:rPr lang="en-US" b="1">
                <a:solidFill>
                  <a:srgbClr val="333333"/>
                </a:solidFill>
              </a:rPr>
              <a:t>AROHE-wide national events</a:t>
            </a:r>
            <a:r>
              <a:rPr lang="en-US">
                <a:solidFill>
                  <a:srgbClr val="333333"/>
                </a:solidFill>
              </a:rPr>
              <a:t> and the </a:t>
            </a:r>
            <a:r>
              <a:rPr lang="en-US" b="1">
                <a:solidFill>
                  <a:srgbClr val="333333"/>
                </a:solidFill>
              </a:rPr>
              <a:t>Knowledge Center</a:t>
            </a:r>
            <a:r>
              <a:rPr lang="en-US">
                <a:solidFill>
                  <a:srgbClr val="333333"/>
                </a:solidFill>
              </a:rPr>
              <a:t>, making this a powerful option for ongoing connection and enrichment.</a:t>
            </a:r>
            <a:endParaRPr lang="en-US"/>
          </a:p>
          <a:p>
            <a:pPr lvl="1"/>
            <a:r>
              <a:rPr lang="en-US" b="1"/>
              <a:t>Website Updates</a:t>
            </a:r>
            <a:endParaRPr lang="en-US"/>
          </a:p>
          <a:p>
            <a:pPr marL="171450" indent="-171450">
              <a:buFont typeface="Arial"/>
              <a:buChar char="•"/>
            </a:pPr>
            <a:r>
              <a:rPr lang="en-US">
                <a:solidFill>
                  <a:srgbClr val="333333"/>
                </a:solidFill>
              </a:rPr>
              <a:t>We’ve made exciting enhancements to our website, including:</a:t>
            </a:r>
            <a:endParaRPr lang="en-US"/>
          </a:p>
          <a:p>
            <a:pPr marL="628650" lvl="1" indent="-171450">
              <a:buFont typeface="Arial"/>
              <a:buChar char="•"/>
            </a:pPr>
            <a:r>
              <a:rPr lang="en-US">
                <a:solidFill>
                  <a:srgbClr val="333333"/>
                </a:solidFill>
              </a:rPr>
              <a:t>A </a:t>
            </a:r>
            <a:r>
              <a:rPr lang="en-US" b="1">
                <a:solidFill>
                  <a:srgbClr val="333333"/>
                </a:solidFill>
              </a:rPr>
              <a:t>new events page</a:t>
            </a:r>
            <a:r>
              <a:rPr lang="en-US">
                <a:solidFill>
                  <a:srgbClr val="333333"/>
                </a:solidFill>
              </a:rPr>
              <a:t> for easy navigation of upcoming programs.</a:t>
            </a:r>
            <a:endParaRPr lang="en-US"/>
          </a:p>
          <a:p>
            <a:pPr marL="628650" lvl="1" indent="-171450">
              <a:buFont typeface="Arial"/>
              <a:buChar char="•"/>
            </a:pPr>
            <a:r>
              <a:rPr lang="en-US">
                <a:solidFill>
                  <a:srgbClr val="333333"/>
                </a:solidFill>
              </a:rPr>
              <a:t>A </a:t>
            </a:r>
            <a:r>
              <a:rPr lang="en-US" b="1">
                <a:solidFill>
                  <a:srgbClr val="333333"/>
                </a:solidFill>
              </a:rPr>
              <a:t>Travel Institute page</a:t>
            </a:r>
            <a:r>
              <a:rPr lang="en-US">
                <a:solidFill>
                  <a:srgbClr val="333333"/>
                </a:solidFill>
              </a:rPr>
              <a:t> to showcase our curated travel opportunities.</a:t>
            </a:r>
            <a:endParaRPr lang="en-US"/>
          </a:p>
          <a:p>
            <a:pPr marL="628650" lvl="1" indent="-171450">
              <a:buFont typeface="Arial"/>
              <a:buChar char="•"/>
            </a:pPr>
            <a:r>
              <a:rPr lang="en-US">
                <a:solidFill>
                  <a:srgbClr val="333333"/>
                </a:solidFill>
              </a:rPr>
              <a:t>The launch of the </a:t>
            </a:r>
            <a:r>
              <a:rPr lang="en-US" b="1">
                <a:solidFill>
                  <a:srgbClr val="333333"/>
                </a:solidFill>
              </a:rPr>
              <a:t>AROHE Bookstore</a:t>
            </a:r>
            <a:r>
              <a:rPr lang="en-US">
                <a:solidFill>
                  <a:srgbClr val="333333"/>
                </a:solidFill>
              </a:rPr>
              <a:t>, making books of interest to retirees easy to discover and access.</a:t>
            </a:r>
            <a:endParaRPr lang="en-US"/>
          </a:p>
          <a:p>
            <a:pPr lvl="1"/>
            <a:r>
              <a:rPr lang="en-US" b="1"/>
              <a:t>Get Involved</a:t>
            </a:r>
            <a:endParaRPr lang="en-US"/>
          </a:p>
          <a:p>
            <a:pPr marL="171450" indent="-171450">
              <a:buFont typeface="Arial"/>
              <a:buChar char="•"/>
            </a:pPr>
            <a:r>
              <a:rPr lang="en-US">
                <a:solidFill>
                  <a:srgbClr val="333333"/>
                </a:solidFill>
              </a:rPr>
              <a:t>We are expanding ways for members to contribute and connect:</a:t>
            </a:r>
            <a:endParaRPr lang="en-US"/>
          </a:p>
          <a:p>
            <a:pPr marL="628650" lvl="1" indent="-171450">
              <a:buFont typeface="Arial"/>
              <a:buChar char="•"/>
            </a:pPr>
            <a:r>
              <a:rPr lang="en-US">
                <a:solidFill>
                  <a:srgbClr val="333333"/>
                </a:solidFill>
              </a:rPr>
              <a:t>Submit a </a:t>
            </a:r>
            <a:r>
              <a:rPr lang="en-US" b="1">
                <a:solidFill>
                  <a:srgbClr val="333333"/>
                </a:solidFill>
              </a:rPr>
              <a:t>committee interest form</a:t>
            </a:r>
            <a:r>
              <a:rPr lang="en-US">
                <a:solidFill>
                  <a:srgbClr val="333333"/>
                </a:solidFill>
              </a:rPr>
              <a:t> to share your expertise and get involved.</a:t>
            </a:r>
            <a:endParaRPr lang="en-US"/>
          </a:p>
          <a:p>
            <a:pPr marL="628650" lvl="1" indent="-171450">
              <a:buFont typeface="Arial"/>
              <a:buChar char="•"/>
            </a:pPr>
            <a:r>
              <a:rPr lang="en-US">
                <a:solidFill>
                  <a:srgbClr val="333333"/>
                </a:solidFill>
              </a:rPr>
              <a:t>Participate in </a:t>
            </a:r>
            <a:r>
              <a:rPr lang="en-US" b="1">
                <a:solidFill>
                  <a:srgbClr val="333333"/>
                </a:solidFill>
              </a:rPr>
              <a:t>upcoming councils</a:t>
            </a:r>
            <a:r>
              <a:rPr lang="en-US">
                <a:solidFill>
                  <a:srgbClr val="333333"/>
                </a:solidFill>
              </a:rPr>
              <a:t> (coming soon) to help shape the future of retirement engagement in higher education.</a:t>
            </a:r>
            <a:endParaRPr lang="en-US"/>
          </a:p>
          <a:p>
            <a:endParaRPr lang="en-US" b="1">
              <a:solidFill>
                <a:srgbClr val="333333"/>
              </a:solidFill>
              <a:ea typeface="Calibri"/>
              <a:cs typeface="Calibri"/>
            </a:endParaRPr>
          </a:p>
        </p:txBody>
      </p:sp>
      <p:sp>
        <p:nvSpPr>
          <p:cNvPr id="4" name="Slide Number Placeholder 3"/>
          <p:cNvSpPr>
            <a:spLocks noGrp="1"/>
          </p:cNvSpPr>
          <p:nvPr>
            <p:ph type="sldNum" sz="quarter" idx="5"/>
          </p:nvPr>
        </p:nvSpPr>
        <p:spPr/>
        <p:txBody>
          <a:bodyPr/>
          <a:lstStyle/>
          <a:p>
            <a:fld id="{0171B9CD-5FA9-46FB-B366-3B2FE8B7CA6B}" type="slidenum">
              <a:t>8</a:t>
            </a:fld>
            <a:endParaRPr lang="en-US"/>
          </a:p>
        </p:txBody>
      </p:sp>
    </p:spTree>
    <p:extLst>
      <p:ext uri="{BB962C8B-B14F-4D97-AF65-F5344CB8AC3E}">
        <p14:creationId xmlns:p14="http://schemas.microsoft.com/office/powerpoint/2010/main" val="92058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28577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43792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9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997660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1514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869522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24692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542747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26306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7263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10/5/2025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97529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10/5/2025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5222727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88" r:id="rId6"/>
    <p:sldLayoutId id="2147483684" r:id="rId7"/>
    <p:sldLayoutId id="2147483685" r:id="rId8"/>
    <p:sldLayoutId id="2147483686" r:id="rId9"/>
    <p:sldLayoutId id="2147483687" r:id="rId10"/>
    <p:sldLayoutId id="2147483689"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awpixel.com/search/internet" TargetMode="External"/><Relationship Id="rId2" Type="http://schemas.openxmlformats.org/officeDocument/2006/relationships/image" Target="../media/image2.1"/><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FAF3766F-DEF3-4802-BB0D-7A18EDD9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17870" y="978408"/>
            <a:ext cx="11262054" cy="2450592"/>
          </a:xfrm>
        </p:spPr>
        <p:txBody>
          <a:bodyPr anchor="t">
            <a:normAutofit/>
          </a:bodyPr>
          <a:lstStyle/>
          <a:p>
            <a:pPr algn="ctr"/>
            <a:r>
              <a:rPr lang="en-US" sz="4800" u="sng" dirty="0">
                <a:solidFill>
                  <a:schemeClr val="tx2"/>
                </a:solidFill>
              </a:rPr>
              <a:t>Professors Emeriti Network</a:t>
            </a:r>
          </a:p>
        </p:txBody>
      </p:sp>
      <p:sp>
        <p:nvSpPr>
          <p:cNvPr id="3" name="Subtitle 2"/>
          <p:cNvSpPr>
            <a:spLocks noGrp="1"/>
          </p:cNvSpPr>
          <p:nvPr>
            <p:ph type="subTitle" idx="1"/>
          </p:nvPr>
        </p:nvSpPr>
        <p:spPr>
          <a:xfrm>
            <a:off x="518614" y="2731336"/>
            <a:ext cx="3690691" cy="2450592"/>
          </a:xfrm>
        </p:spPr>
        <p:txBody>
          <a:bodyPr anchor="t">
            <a:normAutofit/>
          </a:bodyPr>
          <a:lstStyle/>
          <a:p>
            <a:pPr algn="ctr"/>
            <a:r>
              <a:rPr lang="en-US" sz="4100" b="1" i="0" dirty="0"/>
              <a:t>Eric Hockert</a:t>
            </a:r>
          </a:p>
          <a:p>
            <a:pPr algn="ctr"/>
            <a:r>
              <a:rPr lang="en-US" dirty="0"/>
              <a:t>President-elect </a:t>
            </a:r>
          </a:p>
          <a:p>
            <a:pPr algn="ctr"/>
            <a:r>
              <a:rPr lang="en-US" dirty="0"/>
              <a:t>(President term 2027-2028)</a:t>
            </a:r>
          </a:p>
        </p:txBody>
      </p:sp>
      <p:sp>
        <p:nvSpPr>
          <p:cNvPr id="42" name="Rectangle 41">
            <a:extLst>
              <a:ext uri="{FF2B5EF4-FFF2-40B4-BE49-F238E27FC236}">
                <a16:creationId xmlns:a16="http://schemas.microsoft.com/office/drawing/2014/main" id="{D91952F0-771E-D2ED-C333-EEED6708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1" y="508090"/>
            <a:ext cx="346642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DCC8561-9DE7-593B-9ADE-D4E05C9D6920}"/>
              </a:ext>
            </a:extLst>
          </p:cNvPr>
          <p:cNvPicPr>
            <a:picLocks noChangeAspect="1"/>
          </p:cNvPicPr>
          <p:nvPr/>
        </p:nvPicPr>
        <p:blipFill>
          <a:blip r:embed="rId2"/>
          <a:srcRect t="1812" b="362"/>
          <a:stretch>
            <a:fillRect/>
          </a:stretch>
        </p:blipFill>
        <p:spPr>
          <a:xfrm>
            <a:off x="5077731" y="2568478"/>
            <a:ext cx="6331696" cy="3561578"/>
          </a:xfrm>
          <a:prstGeom prst="rect">
            <a:avLst/>
          </a:prstGeom>
        </p:spPr>
      </p:pic>
      <p:sp>
        <p:nvSpPr>
          <p:cNvPr id="44" name="Rectangle 43">
            <a:extLst>
              <a:ext uri="{FF2B5EF4-FFF2-40B4-BE49-F238E27FC236}">
                <a16:creationId xmlns:a16="http://schemas.microsoft.com/office/drawing/2014/main" id="{3FB6D83C-2377-9CAD-A991-9E0B6AF25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3465681"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5" name="TextBox 4">
            <a:extLst>
              <a:ext uri="{FF2B5EF4-FFF2-40B4-BE49-F238E27FC236}">
                <a16:creationId xmlns:a16="http://schemas.microsoft.com/office/drawing/2014/main" id="{C5BF745E-FD3D-081E-0B85-AA5300A53BCD}"/>
              </a:ext>
            </a:extLst>
          </p:cNvPr>
          <p:cNvSpPr txBox="1"/>
          <p:nvPr/>
        </p:nvSpPr>
        <p:spPr>
          <a:xfrm>
            <a:off x="8861183" y="5899223"/>
            <a:ext cx="2809609" cy="461665"/>
          </a:xfrm>
          <a:prstGeom prst="rect">
            <a:avLst/>
          </a:prstGeom>
          <a:noFill/>
        </p:spPr>
        <p:txBody>
          <a:bodyPr wrap="square" rtlCol="0">
            <a:spAutoFit/>
          </a:bodyPr>
          <a:lstStyle/>
          <a:p>
            <a:r>
              <a:rPr lang="en-US" sz="2400" b="1" dirty="0"/>
              <a:t>AROHE.org</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8FFDA-3A67-D081-74CE-D05B4454F1FF}"/>
            </a:ext>
          </a:extLst>
        </p:cNvPr>
        <p:cNvGrpSpPr/>
        <p:nvPr/>
      </p:nvGrpSpPr>
      <p:grpSpPr>
        <a:xfrm>
          <a:off x="0" y="0"/>
          <a:ext cx="0" cy="0"/>
          <a:chOff x="0" y="0"/>
          <a:chExt cx="0" cy="0"/>
        </a:xfrm>
      </p:grpSpPr>
      <p:sp>
        <p:nvSpPr>
          <p:cNvPr id="7" name="Rectangle 4">
            <a:extLst>
              <a:ext uri="{FF2B5EF4-FFF2-40B4-BE49-F238E27FC236}">
                <a16:creationId xmlns:a16="http://schemas.microsoft.com/office/drawing/2014/main" id="{35B2CEA7-05EA-23BE-99B2-A7D29D7DE515}"/>
              </a:ext>
            </a:extLst>
          </p:cNvPr>
          <p:cNvSpPr>
            <a:spLocks noGrp="1" noChangeArrowheads="1"/>
          </p:cNvSpPr>
          <p:nvPr>
            <p:ph idx="1"/>
          </p:nvPr>
        </p:nvSpPr>
        <p:spPr bwMode="auto">
          <a:xfrm>
            <a:off x="539923" y="1862791"/>
            <a:ext cx="5720769" cy="303118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a:bodyPr>
          <a:lstStyle/>
          <a:p>
            <a:pPr marL="0" indent="0" eaLnBrk="0" fontAlgn="base" hangingPunct="0">
              <a:spcBef>
                <a:spcPct val="0"/>
              </a:spcBef>
              <a:spcAft>
                <a:spcPts val="600"/>
              </a:spcAft>
              <a:buNone/>
            </a:pPr>
            <a:r>
              <a:rPr lang="en-US" altLang="en-US" b="1" i="1" dirty="0">
                <a:latin typeface="Arial"/>
                <a:cs typeface="Arial"/>
              </a:rPr>
              <a:t>If you believe </a:t>
            </a:r>
            <a:r>
              <a:rPr lang="en-US" altLang="en-US" dirty="0">
                <a:latin typeface="Arial"/>
                <a:cs typeface="Arial"/>
              </a:rPr>
              <a:t>that higher education retirees are </a:t>
            </a:r>
            <a:r>
              <a:rPr lang="en-US" altLang="en-US" b="1" i="1" dirty="0">
                <a:solidFill>
                  <a:schemeClr val="tx2">
                    <a:lumMod val="75000"/>
                    <a:lumOff val="25000"/>
                  </a:schemeClr>
                </a:solidFill>
                <a:latin typeface="Arial"/>
                <a:cs typeface="Arial"/>
              </a:rPr>
              <a:t>valuable assets </a:t>
            </a:r>
            <a:r>
              <a:rPr lang="en-US" altLang="en-US" i="1" dirty="0">
                <a:latin typeface="Arial"/>
                <a:cs typeface="Arial"/>
              </a:rPr>
              <a:t>to society</a:t>
            </a:r>
            <a:r>
              <a:rPr lang="en-US" altLang="en-US" dirty="0">
                <a:latin typeface="Arial"/>
                <a:cs typeface="Arial"/>
              </a:rPr>
              <a:t>, who </a:t>
            </a:r>
            <a:r>
              <a:rPr lang="en-US" altLang="en-US" b="1" i="1" dirty="0">
                <a:solidFill>
                  <a:schemeClr val="tx2">
                    <a:lumMod val="75000"/>
                    <a:lumOff val="25000"/>
                  </a:schemeClr>
                </a:solidFill>
                <a:latin typeface="Arial"/>
                <a:cs typeface="Arial"/>
              </a:rPr>
              <a:t>reinvent</a:t>
            </a:r>
            <a:r>
              <a:rPr lang="en-US" altLang="en-US" dirty="0">
                <a:latin typeface="Arial"/>
                <a:cs typeface="Arial"/>
              </a:rPr>
              <a:t>, </a:t>
            </a:r>
            <a:r>
              <a:rPr lang="en-US" altLang="en-US" b="1" u="sng" dirty="0">
                <a:latin typeface="Arial"/>
                <a:cs typeface="Arial"/>
              </a:rPr>
              <a:t>not</a:t>
            </a:r>
            <a:r>
              <a:rPr kumimoji="0" lang="en-US" altLang="en-US" b="1" i="0" u="none" strike="noStrike" cap="none" normalizeH="0" baseline="0" dirty="0">
                <a:ln>
                  <a:noFill/>
                </a:ln>
                <a:effectLst/>
                <a:latin typeface="Arial"/>
                <a:cs typeface="Arial"/>
              </a:rPr>
              <a:t> </a:t>
            </a:r>
            <a:r>
              <a:rPr kumimoji="0" lang="en-US" altLang="en-US" i="0" u="none" strike="noStrike" cap="none" normalizeH="0" baseline="0" dirty="0">
                <a:ln>
                  <a:noFill/>
                </a:ln>
                <a:effectLst/>
                <a:latin typeface="Arial"/>
                <a:cs typeface="Arial"/>
              </a:rPr>
              <a:t>retire from, life</a:t>
            </a:r>
            <a:r>
              <a:rPr kumimoji="0" lang="en-US" altLang="en-US" b="1" i="0" u="none" strike="noStrike" cap="none" normalizeH="0" baseline="0" dirty="0">
                <a:ln>
                  <a:noFill/>
                </a:ln>
                <a:effectLst/>
                <a:latin typeface="Arial"/>
                <a:cs typeface="Arial"/>
              </a:rPr>
              <a:t>; </a:t>
            </a:r>
            <a:r>
              <a:rPr kumimoji="0" lang="en-US" altLang="en-US" b="1" i="1" u="none" strike="noStrike" cap="none" normalizeH="0" baseline="0" dirty="0">
                <a:ln>
                  <a:noFill/>
                </a:ln>
                <a:solidFill>
                  <a:schemeClr val="tx2">
                    <a:lumMod val="75000"/>
                    <a:lumOff val="25000"/>
                  </a:schemeClr>
                </a:solidFill>
                <a:effectLst/>
                <a:latin typeface="Arial"/>
                <a:cs typeface="Arial"/>
              </a:rPr>
              <a:t>positively impact</a:t>
            </a:r>
            <a:r>
              <a:rPr kumimoji="0" lang="en-US" altLang="en-US" i="0" u="none" strike="noStrike" cap="none" normalizeH="0" baseline="0" dirty="0">
                <a:ln>
                  <a:noFill/>
                </a:ln>
                <a:solidFill>
                  <a:schemeClr val="tx2">
                    <a:lumMod val="75000"/>
                    <a:lumOff val="25000"/>
                  </a:schemeClr>
                </a:solidFill>
                <a:effectLst/>
                <a:latin typeface="Arial"/>
                <a:cs typeface="Arial"/>
              </a:rPr>
              <a:t> </a:t>
            </a:r>
            <a:r>
              <a:rPr kumimoji="0" lang="en-US" altLang="en-US" i="0" u="none" strike="noStrike" cap="none" normalizeH="0" baseline="0" dirty="0">
                <a:ln>
                  <a:noFill/>
                </a:ln>
                <a:effectLst/>
                <a:latin typeface="Arial"/>
                <a:cs typeface="Arial"/>
              </a:rPr>
              <a:t>their communities; and </a:t>
            </a:r>
            <a:r>
              <a:rPr kumimoji="0" lang="en-US" altLang="en-US" b="1" i="1" u="none" strike="noStrike" cap="none" normalizeH="0" baseline="0" dirty="0">
                <a:ln>
                  <a:noFill/>
                </a:ln>
                <a:solidFill>
                  <a:schemeClr val="tx2">
                    <a:lumMod val="75000"/>
                    <a:lumOff val="25000"/>
                  </a:schemeClr>
                </a:solidFill>
                <a:effectLst/>
                <a:latin typeface="Arial"/>
                <a:cs typeface="Arial"/>
              </a:rPr>
              <a:t>contribute</a:t>
            </a:r>
            <a:r>
              <a:rPr kumimoji="0" lang="en-US" altLang="en-US" i="0" u="none" strike="noStrike" cap="none" normalizeH="0" baseline="0" dirty="0">
                <a:ln>
                  <a:noFill/>
                </a:ln>
                <a:effectLst/>
                <a:latin typeface="Arial"/>
                <a:cs typeface="Arial"/>
              </a:rPr>
              <a:t> to the greater good</a:t>
            </a:r>
            <a:r>
              <a:rPr lang="en-US" altLang="en-US" dirty="0">
                <a:latin typeface="Arial"/>
                <a:cs typeface="Arial"/>
              </a:rPr>
              <a:t>, </a:t>
            </a:r>
            <a:r>
              <a:rPr lang="en-US" altLang="en-US" b="1" dirty="0">
                <a:latin typeface="Arial"/>
                <a:cs typeface="Arial"/>
              </a:rPr>
              <a:t>then partner</a:t>
            </a:r>
            <a:r>
              <a:rPr lang="en-US" altLang="en-US" dirty="0">
                <a:latin typeface="Arial"/>
                <a:cs typeface="Arial"/>
              </a:rPr>
              <a:t> with us by supporting our mission</a:t>
            </a:r>
            <a:endParaRPr kumimoji="0" lang="en-US" altLang="en-US" i="0" u="none" strike="noStrike" cap="none" normalizeH="0" baseline="0" dirty="0">
              <a:ln>
                <a:noFill/>
              </a:ln>
              <a:effectLst/>
              <a:latin typeface="Arial"/>
              <a:cs typeface="Arial"/>
            </a:endParaRPr>
          </a:p>
        </p:txBody>
      </p:sp>
      <p:pic>
        <p:nvPicPr>
          <p:cNvPr id="10" name="Picture 9">
            <a:extLst>
              <a:ext uri="{FF2B5EF4-FFF2-40B4-BE49-F238E27FC236}">
                <a16:creationId xmlns:a16="http://schemas.microsoft.com/office/drawing/2014/main" id="{978E5A34-0184-DDFC-BB75-15140F7A88FE}"/>
              </a:ext>
            </a:extLst>
          </p:cNvPr>
          <p:cNvPicPr>
            <a:picLocks noChangeAspect="1"/>
          </p:cNvPicPr>
          <p:nvPr/>
        </p:nvPicPr>
        <p:blipFill>
          <a:blip r:embed="rId2"/>
          <a:stretch>
            <a:fillRect/>
          </a:stretch>
        </p:blipFill>
        <p:spPr>
          <a:xfrm>
            <a:off x="7310902" y="2054307"/>
            <a:ext cx="3700660" cy="2781278"/>
          </a:xfrm>
          <a:prstGeom prst="rect">
            <a:avLst/>
          </a:prstGeom>
        </p:spPr>
      </p:pic>
    </p:spTree>
    <p:extLst>
      <p:ext uri="{BB962C8B-B14F-4D97-AF65-F5344CB8AC3E}">
        <p14:creationId xmlns:p14="http://schemas.microsoft.com/office/powerpoint/2010/main" val="2378725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0F8AA-E09A-CC6C-0750-04F6C55B9F7E}"/>
              </a:ext>
            </a:extLst>
          </p:cNvPr>
          <p:cNvSpPr>
            <a:spLocks noGrp="1"/>
          </p:cNvSpPr>
          <p:nvPr>
            <p:ph type="title"/>
          </p:nvPr>
        </p:nvSpPr>
        <p:spPr/>
        <p:txBody>
          <a:bodyPr/>
          <a:lstStyle/>
          <a:p>
            <a:pPr algn="ctr"/>
            <a:endParaRPr lang="en-US" dirty="0"/>
          </a:p>
        </p:txBody>
      </p:sp>
      <p:pic>
        <p:nvPicPr>
          <p:cNvPr id="4" name="Content Placeholder 3">
            <a:extLst>
              <a:ext uri="{FF2B5EF4-FFF2-40B4-BE49-F238E27FC236}">
                <a16:creationId xmlns:a16="http://schemas.microsoft.com/office/drawing/2014/main" id="{85D2416F-C6C6-45C5-F548-CAA65636C008}"/>
              </a:ext>
            </a:extLst>
          </p:cNvPr>
          <p:cNvPicPr>
            <a:picLocks noGrp="1" noChangeAspect="1"/>
          </p:cNvPicPr>
          <p:nvPr>
            <p:ph idx="1"/>
          </p:nvPr>
        </p:nvPicPr>
        <p:blipFill>
          <a:blip r:embed="rId2"/>
          <a:stretch>
            <a:fillRect/>
          </a:stretch>
        </p:blipFill>
        <p:spPr>
          <a:xfrm>
            <a:off x="1840323" y="1263114"/>
            <a:ext cx="8017714" cy="4616478"/>
          </a:xfrm>
          <a:prstGeom prst="rect">
            <a:avLst/>
          </a:prstGeom>
        </p:spPr>
      </p:pic>
      <p:sp>
        <p:nvSpPr>
          <p:cNvPr id="6" name="TextBox 5">
            <a:extLst>
              <a:ext uri="{FF2B5EF4-FFF2-40B4-BE49-F238E27FC236}">
                <a16:creationId xmlns:a16="http://schemas.microsoft.com/office/drawing/2014/main" id="{FFB7432F-F6C1-83AE-140D-9CBFDD904C32}"/>
              </a:ext>
            </a:extLst>
          </p:cNvPr>
          <p:cNvSpPr txBox="1"/>
          <p:nvPr/>
        </p:nvSpPr>
        <p:spPr>
          <a:xfrm>
            <a:off x="5943072" y="5129851"/>
            <a:ext cx="5412856" cy="1384995"/>
          </a:xfrm>
          <a:prstGeom prst="rect">
            <a:avLst/>
          </a:prstGeom>
          <a:noFill/>
        </p:spPr>
        <p:txBody>
          <a:bodyPr wrap="square" rtlCol="0">
            <a:spAutoFit/>
          </a:bodyPr>
          <a:lstStyle/>
          <a:p>
            <a:pPr algn="ctr"/>
            <a:r>
              <a:rPr lang="en-US" sz="2800" b="1" dirty="0"/>
              <a:t>Eric Hockert (President-elect)</a:t>
            </a:r>
          </a:p>
          <a:p>
            <a:pPr algn="ctr"/>
            <a:endParaRPr lang="en-US" sz="2800" b="1" dirty="0"/>
          </a:p>
          <a:p>
            <a:pPr algn="ctr"/>
            <a:r>
              <a:rPr lang="en-US" sz="2800" b="1" dirty="0"/>
              <a:t>ehockert@alumni.umn.edu</a:t>
            </a:r>
          </a:p>
        </p:txBody>
      </p:sp>
      <p:sp>
        <p:nvSpPr>
          <p:cNvPr id="3" name="TextBox 2">
            <a:extLst>
              <a:ext uri="{FF2B5EF4-FFF2-40B4-BE49-F238E27FC236}">
                <a16:creationId xmlns:a16="http://schemas.microsoft.com/office/drawing/2014/main" id="{67A97565-3B87-A403-CE7A-67962EE014A4}"/>
              </a:ext>
            </a:extLst>
          </p:cNvPr>
          <p:cNvSpPr txBox="1"/>
          <p:nvPr/>
        </p:nvSpPr>
        <p:spPr>
          <a:xfrm>
            <a:off x="2945679" y="6053181"/>
            <a:ext cx="2809609" cy="461665"/>
          </a:xfrm>
          <a:prstGeom prst="rect">
            <a:avLst/>
          </a:prstGeom>
          <a:noFill/>
        </p:spPr>
        <p:txBody>
          <a:bodyPr wrap="square" rtlCol="0">
            <a:spAutoFit/>
          </a:bodyPr>
          <a:lstStyle/>
          <a:p>
            <a:r>
              <a:rPr lang="en-US" sz="2400" b="1" dirty="0"/>
              <a:t>AROHE.org</a:t>
            </a:r>
          </a:p>
        </p:txBody>
      </p:sp>
    </p:spTree>
    <p:extLst>
      <p:ext uri="{BB962C8B-B14F-4D97-AF65-F5344CB8AC3E}">
        <p14:creationId xmlns:p14="http://schemas.microsoft.com/office/powerpoint/2010/main" val="10333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a:extLst>
              <a:ext uri="{FF2B5EF4-FFF2-40B4-BE49-F238E27FC236}">
                <a16:creationId xmlns:a16="http://schemas.microsoft.com/office/drawing/2014/main" id="{9C782911-746D-AD91-FF35-CD35E3187B36}"/>
              </a:ext>
            </a:extLst>
          </p:cNvPr>
          <p:cNvSpPr>
            <a:spLocks noGrp="1" noChangeArrowheads="1"/>
          </p:cNvSpPr>
          <p:nvPr>
            <p:ph idx="1"/>
          </p:nvPr>
        </p:nvSpPr>
        <p:spPr bwMode="auto">
          <a:xfrm>
            <a:off x="945503" y="1661458"/>
            <a:ext cx="5315189" cy="353508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a:bodyPr>
          <a:lstStyle/>
          <a:p>
            <a:pPr marL="0" lvl="0" indent="0" eaLnBrk="0" fontAlgn="base" hangingPunct="0">
              <a:spcBef>
                <a:spcPct val="0"/>
              </a:spcBef>
              <a:spcAft>
                <a:spcPts val="600"/>
              </a:spcAft>
              <a:buNone/>
            </a:pPr>
            <a:r>
              <a:rPr lang="en-US" altLang="en-US" sz="2800" dirty="0">
                <a:latin typeface="Arial" panose="020B0604020202020204" pitchFamily="34" charset="0"/>
                <a:cs typeface="Arial" panose="020B0604020202020204" pitchFamily="34" charset="0"/>
              </a:rPr>
              <a:t>Higher education retirees are </a:t>
            </a:r>
            <a:r>
              <a:rPr lang="en-US" altLang="en-US" sz="2800" b="1" i="1" dirty="0">
                <a:solidFill>
                  <a:schemeClr val="tx2">
                    <a:lumMod val="75000"/>
                    <a:lumOff val="25000"/>
                  </a:schemeClr>
                </a:solidFill>
                <a:latin typeface="Arial" panose="020B0604020202020204" pitchFamily="34" charset="0"/>
                <a:cs typeface="Arial" panose="020B0604020202020204" pitchFamily="34" charset="0"/>
              </a:rPr>
              <a:t>valuable assets </a:t>
            </a:r>
            <a:r>
              <a:rPr lang="en-US" altLang="en-US" sz="2800" i="1" dirty="0">
                <a:latin typeface="Arial" panose="020B0604020202020204" pitchFamily="34" charset="0"/>
                <a:cs typeface="Arial" panose="020B0604020202020204" pitchFamily="34" charset="0"/>
              </a:rPr>
              <a:t>to society</a:t>
            </a:r>
            <a:r>
              <a:rPr lang="en-US" altLang="en-US" sz="2800" dirty="0">
                <a:latin typeface="Arial" panose="020B0604020202020204" pitchFamily="34" charset="0"/>
                <a:cs typeface="Arial" panose="020B0604020202020204" pitchFamily="34" charset="0"/>
              </a:rPr>
              <a:t>, who </a:t>
            </a:r>
            <a:r>
              <a:rPr lang="en-US" altLang="en-US" sz="2800" b="1" i="1" dirty="0">
                <a:solidFill>
                  <a:schemeClr val="tx2">
                    <a:lumMod val="75000"/>
                    <a:lumOff val="25000"/>
                  </a:schemeClr>
                </a:solidFill>
                <a:latin typeface="Arial" panose="020B0604020202020204" pitchFamily="34" charset="0"/>
                <a:cs typeface="Arial" panose="020B0604020202020204" pitchFamily="34" charset="0"/>
              </a:rPr>
              <a:t>reinvent</a:t>
            </a:r>
            <a:r>
              <a:rPr lang="en-US" altLang="en-US" sz="2800" dirty="0">
                <a:latin typeface="Arial" panose="020B0604020202020204" pitchFamily="34" charset="0"/>
                <a:cs typeface="Arial" panose="020B0604020202020204" pitchFamily="34" charset="0"/>
              </a:rPr>
              <a:t>, </a:t>
            </a:r>
            <a:r>
              <a:rPr lang="en-US" altLang="en-US" sz="2800" b="1" u="sng" dirty="0">
                <a:latin typeface="Arial" panose="020B0604020202020204" pitchFamily="34" charset="0"/>
                <a:cs typeface="Arial" panose="020B0604020202020204" pitchFamily="34" charset="0"/>
              </a:rPr>
              <a:t>not</a:t>
            </a:r>
            <a:r>
              <a:rPr kumimoji="0" lang="en-US" altLang="en-US" sz="2800" b="1" i="0" u="none" strike="noStrike" cap="none" normalizeH="0" baseline="0" dirty="0">
                <a:ln>
                  <a:noFill/>
                </a:ln>
                <a:effectLst/>
                <a:latin typeface="Arial" panose="020B0604020202020204" pitchFamily="34" charset="0"/>
                <a:cs typeface="Arial" panose="020B0604020202020204" pitchFamily="34" charset="0"/>
              </a:rPr>
              <a:t> </a:t>
            </a:r>
            <a:r>
              <a:rPr kumimoji="0" lang="en-US" altLang="en-US" sz="2800" i="0" u="none" strike="noStrike" cap="none" normalizeH="0" baseline="0" dirty="0">
                <a:ln>
                  <a:noFill/>
                </a:ln>
                <a:effectLst/>
                <a:latin typeface="Arial" panose="020B0604020202020204" pitchFamily="34" charset="0"/>
                <a:cs typeface="Arial" panose="020B0604020202020204" pitchFamily="34" charset="0"/>
              </a:rPr>
              <a:t>retire from, life</a:t>
            </a:r>
            <a:r>
              <a:rPr kumimoji="0" lang="en-US" altLang="en-US" sz="2800" b="1" i="0" u="none" strike="noStrike" cap="none" normalizeH="0" baseline="0" dirty="0">
                <a:ln>
                  <a:noFill/>
                </a:ln>
                <a:effectLst/>
                <a:latin typeface="Arial" panose="020B0604020202020204" pitchFamily="34" charset="0"/>
                <a:cs typeface="Arial" panose="020B0604020202020204" pitchFamily="34" charset="0"/>
              </a:rPr>
              <a:t>; </a:t>
            </a:r>
            <a:r>
              <a:rPr kumimoji="0" lang="en-US" altLang="en-US" sz="2800" b="1" i="1" u="none" strike="noStrike" cap="none" normalizeH="0" baseline="0" dirty="0">
                <a:ln>
                  <a:noFill/>
                </a:ln>
                <a:solidFill>
                  <a:schemeClr val="tx2">
                    <a:lumMod val="75000"/>
                    <a:lumOff val="25000"/>
                  </a:schemeClr>
                </a:solidFill>
                <a:effectLst/>
                <a:latin typeface="Arial" panose="020B0604020202020204" pitchFamily="34" charset="0"/>
                <a:cs typeface="Arial" panose="020B0604020202020204" pitchFamily="34" charset="0"/>
              </a:rPr>
              <a:t>positively impact</a:t>
            </a:r>
            <a:r>
              <a:rPr kumimoji="0" lang="en-US" altLang="en-US" sz="2800" i="0" u="none" strike="noStrike" cap="none" normalizeH="0" baseline="0" dirty="0">
                <a:ln>
                  <a:noFill/>
                </a:ln>
                <a:solidFill>
                  <a:schemeClr val="tx2">
                    <a:lumMod val="75000"/>
                    <a:lumOff val="25000"/>
                  </a:schemeClr>
                </a:solidFill>
                <a:effectLst/>
                <a:latin typeface="Arial" panose="020B0604020202020204" pitchFamily="34" charset="0"/>
                <a:cs typeface="Arial" panose="020B0604020202020204" pitchFamily="34" charset="0"/>
              </a:rPr>
              <a:t> </a:t>
            </a:r>
            <a:r>
              <a:rPr kumimoji="0" lang="en-US" altLang="en-US" sz="2800" i="0" u="none" strike="noStrike" cap="none" normalizeH="0" baseline="0" dirty="0">
                <a:ln>
                  <a:noFill/>
                </a:ln>
                <a:effectLst/>
                <a:latin typeface="Arial" panose="020B0604020202020204" pitchFamily="34" charset="0"/>
                <a:cs typeface="Arial" panose="020B0604020202020204" pitchFamily="34" charset="0"/>
              </a:rPr>
              <a:t>their communities; and </a:t>
            </a:r>
            <a:r>
              <a:rPr kumimoji="0" lang="en-US" altLang="en-US" sz="2800" b="1" i="1" u="none" strike="noStrike" cap="none" normalizeH="0" baseline="0" dirty="0">
                <a:ln>
                  <a:noFill/>
                </a:ln>
                <a:solidFill>
                  <a:schemeClr val="tx2">
                    <a:lumMod val="75000"/>
                    <a:lumOff val="25000"/>
                  </a:schemeClr>
                </a:solidFill>
                <a:effectLst/>
                <a:latin typeface="Arial" panose="020B0604020202020204" pitchFamily="34" charset="0"/>
                <a:cs typeface="Arial" panose="020B0604020202020204" pitchFamily="34" charset="0"/>
              </a:rPr>
              <a:t>contribute</a:t>
            </a:r>
            <a:r>
              <a:rPr kumimoji="0" lang="en-US" altLang="en-US" sz="2800" i="0" u="none" strike="noStrike" cap="none" normalizeH="0" baseline="0" dirty="0">
                <a:ln>
                  <a:noFill/>
                </a:ln>
                <a:effectLst/>
                <a:latin typeface="Arial" panose="020B0604020202020204" pitchFamily="34" charset="0"/>
                <a:cs typeface="Arial" panose="020B0604020202020204" pitchFamily="34" charset="0"/>
              </a:rPr>
              <a:t> to the greater good. </a:t>
            </a:r>
            <a:endParaRPr kumimoji="0" lang="en-US" altLang="en-US" sz="2800" i="0" u="none" strike="noStrike" cap="none" normalizeH="0" baseline="0" dirty="0">
              <a:ln>
                <a:noFill/>
              </a:ln>
              <a:effectLst/>
              <a:latin typeface="Arial" panose="020B0604020202020204" pitchFamily="34" charset="0"/>
            </a:endParaRPr>
          </a:p>
        </p:txBody>
      </p:sp>
      <p:pic>
        <p:nvPicPr>
          <p:cNvPr id="10" name="Picture 9" descr="A group of people looking at a phone&#10;&#10;AI-generated content may be incorrect.">
            <a:extLst>
              <a:ext uri="{FF2B5EF4-FFF2-40B4-BE49-F238E27FC236}">
                <a16:creationId xmlns:a16="http://schemas.microsoft.com/office/drawing/2014/main" id="{523D2344-BE19-8D2A-B8FB-6CD834504CE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75967" y="2053032"/>
            <a:ext cx="4170530" cy="2783828"/>
          </a:xfrm>
          <a:prstGeom prst="rect">
            <a:avLst/>
          </a:prstGeom>
        </p:spPr>
      </p:pic>
      <p:sp>
        <p:nvSpPr>
          <p:cNvPr id="2" name="TextBox 1">
            <a:extLst>
              <a:ext uri="{FF2B5EF4-FFF2-40B4-BE49-F238E27FC236}">
                <a16:creationId xmlns:a16="http://schemas.microsoft.com/office/drawing/2014/main" id="{6AD3B6D3-45CD-250C-29CB-23C130DDFCFF}"/>
              </a:ext>
            </a:extLst>
          </p:cNvPr>
          <p:cNvSpPr txBox="1"/>
          <p:nvPr/>
        </p:nvSpPr>
        <p:spPr>
          <a:xfrm>
            <a:off x="2344746" y="771365"/>
            <a:ext cx="4004970" cy="584775"/>
          </a:xfrm>
          <a:prstGeom prst="rect">
            <a:avLst/>
          </a:prstGeom>
          <a:noFill/>
        </p:spPr>
        <p:txBody>
          <a:bodyPr wrap="square" rtlCol="0">
            <a:spAutoFit/>
          </a:bodyPr>
          <a:lstStyle/>
          <a:p>
            <a:r>
              <a:rPr lang="en-US" sz="3200" b="1" u="sng" dirty="0"/>
              <a:t>We believe</a:t>
            </a:r>
          </a:p>
        </p:txBody>
      </p:sp>
    </p:spTree>
    <p:extLst>
      <p:ext uri="{BB962C8B-B14F-4D97-AF65-F5344CB8AC3E}">
        <p14:creationId xmlns:p14="http://schemas.microsoft.com/office/powerpoint/2010/main" val="84974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065D9BE-A58D-6E8A-D4A2-5056F3C5E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0D1A93-91B5-A50F-97F7-6C496BC31F67}"/>
              </a:ext>
            </a:extLst>
          </p:cNvPr>
          <p:cNvSpPr>
            <a:spLocks noGrp="1"/>
          </p:cNvSpPr>
          <p:nvPr>
            <p:ph type="title"/>
          </p:nvPr>
        </p:nvSpPr>
        <p:spPr>
          <a:xfrm>
            <a:off x="521208" y="978408"/>
            <a:ext cx="6281928" cy="1463040"/>
          </a:xfrm>
        </p:spPr>
        <p:txBody>
          <a:bodyPr>
            <a:normAutofit/>
          </a:bodyPr>
          <a:lstStyle/>
          <a:p>
            <a:r>
              <a:rPr lang="en-US"/>
              <a:t>What is AROHE?</a:t>
            </a:r>
          </a:p>
        </p:txBody>
      </p:sp>
      <p:sp>
        <p:nvSpPr>
          <p:cNvPr id="11" name="Freeform: Shape 10">
            <a:extLst>
              <a:ext uri="{FF2B5EF4-FFF2-40B4-BE49-F238E27FC236}">
                <a16:creationId xmlns:a16="http://schemas.microsoft.com/office/drawing/2014/main" id="{A745E793-BC99-8991-71CD-53FFBB6A8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6260" cy="149279"/>
          </a:xfrm>
          <a:custGeom>
            <a:avLst/>
            <a:gdLst>
              <a:gd name="connsiteX0" fmla="*/ 0 w 11156260"/>
              <a:gd name="connsiteY0" fmla="*/ 0 h 149279"/>
              <a:gd name="connsiteX1" fmla="*/ 11156260 w 11156260"/>
              <a:gd name="connsiteY1" fmla="*/ 0 h 149279"/>
              <a:gd name="connsiteX2" fmla="*/ 11156260 w 11156260"/>
              <a:gd name="connsiteY2" fmla="*/ 149279 h 149279"/>
              <a:gd name="connsiteX3" fmla="*/ 0 w 11156260"/>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11156260" h="149279">
                <a:moveTo>
                  <a:pt x="0" y="0"/>
                </a:moveTo>
                <a:lnTo>
                  <a:pt x="11156260" y="0"/>
                </a:lnTo>
                <a:lnTo>
                  <a:pt x="11156260"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B2E619C-DE36-FC10-4054-8912D7B71AD5}"/>
              </a:ext>
            </a:extLst>
          </p:cNvPr>
          <p:cNvSpPr>
            <a:spLocks noGrp="1"/>
          </p:cNvSpPr>
          <p:nvPr>
            <p:ph idx="1"/>
          </p:nvPr>
        </p:nvSpPr>
        <p:spPr>
          <a:xfrm>
            <a:off x="521208" y="2578608"/>
            <a:ext cx="6281928" cy="3767328"/>
          </a:xfrm>
        </p:spPr>
        <p:txBody>
          <a:bodyPr vert="horz" lIns="91440" tIns="45720" rIns="91440" bIns="45720" rtlCol="0" anchor="t">
            <a:normAutofit/>
          </a:bodyPr>
          <a:lstStyle/>
          <a:p>
            <a:pPr lvl="1">
              <a:buFont typeface="Courier New" panose="020B0604020202020204" pitchFamily="34" charset="0"/>
              <a:buChar char="o"/>
            </a:pPr>
            <a:r>
              <a:rPr lang="en-US" sz="2400" dirty="0">
                <a:latin typeface="Aptos"/>
              </a:rPr>
              <a:t>support campus retirement </a:t>
            </a:r>
            <a:r>
              <a:rPr lang="en-US" sz="2400" b="1" dirty="0">
                <a:latin typeface="Aptos"/>
              </a:rPr>
              <a:t>organizations</a:t>
            </a:r>
            <a:r>
              <a:rPr lang="en-US" sz="2400" dirty="0">
                <a:latin typeface="Aptos"/>
              </a:rPr>
              <a:t> (ROs) and</a:t>
            </a:r>
          </a:p>
          <a:p>
            <a:pPr lvl="1">
              <a:buFont typeface="Courier New" panose="020B0604020202020204" pitchFamily="34" charset="0"/>
              <a:buChar char="o"/>
            </a:pPr>
            <a:r>
              <a:rPr lang="en-US" sz="2400" dirty="0">
                <a:latin typeface="Aptos"/>
              </a:rPr>
              <a:t> expand and enhance the services they offer to </a:t>
            </a:r>
            <a:r>
              <a:rPr lang="en-US" sz="2400" b="1" dirty="0">
                <a:latin typeface="Aptos"/>
              </a:rPr>
              <a:t>their members</a:t>
            </a:r>
            <a:r>
              <a:rPr lang="en-US" sz="2400" dirty="0">
                <a:latin typeface="Aptos"/>
              </a:rPr>
              <a:t>.</a:t>
            </a:r>
            <a:endParaRPr lang="en-US" sz="2400" dirty="0"/>
          </a:p>
        </p:txBody>
      </p:sp>
      <p:pic>
        <p:nvPicPr>
          <p:cNvPr id="7" name="Graphic 6" descr="Handshake">
            <a:extLst>
              <a:ext uri="{FF2B5EF4-FFF2-40B4-BE49-F238E27FC236}">
                <a16:creationId xmlns:a16="http://schemas.microsoft.com/office/drawing/2014/main" id="{3ACD8DA0-3A99-F999-1A83-3DB9454B18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06492" y="1713579"/>
            <a:ext cx="4364590" cy="4364590"/>
          </a:xfrm>
          <a:prstGeom prst="rect">
            <a:avLst/>
          </a:prstGeom>
        </p:spPr>
      </p:pic>
    </p:spTree>
    <p:extLst>
      <p:ext uri="{BB962C8B-B14F-4D97-AF65-F5344CB8AC3E}">
        <p14:creationId xmlns:p14="http://schemas.microsoft.com/office/powerpoint/2010/main" val="359255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8D54A-184B-D04B-B857-26A5F8B11848}"/>
              </a:ext>
            </a:extLst>
          </p:cNvPr>
          <p:cNvSpPr>
            <a:spLocks noGrp="1"/>
          </p:cNvSpPr>
          <p:nvPr>
            <p:ph type="title"/>
          </p:nvPr>
        </p:nvSpPr>
        <p:spPr>
          <a:xfrm>
            <a:off x="640080" y="325369"/>
            <a:ext cx="4368602" cy="1956841"/>
          </a:xfrm>
        </p:spPr>
        <p:txBody>
          <a:bodyPr anchor="b">
            <a:normAutofit/>
          </a:bodyPr>
          <a:lstStyle/>
          <a:p>
            <a:r>
              <a:rPr lang="en-US" sz="5400" dirty="0"/>
              <a:t>By the numbers</a:t>
            </a:r>
          </a:p>
        </p:txBody>
      </p:sp>
      <p:sp>
        <p:nvSpPr>
          <p:cNvPr id="3" name="Content Placeholder 2">
            <a:extLst>
              <a:ext uri="{FF2B5EF4-FFF2-40B4-BE49-F238E27FC236}">
                <a16:creationId xmlns:a16="http://schemas.microsoft.com/office/drawing/2014/main" id="{65E821A9-A6D8-AED1-5B69-E6317998855A}"/>
              </a:ext>
            </a:extLst>
          </p:cNvPr>
          <p:cNvSpPr>
            <a:spLocks noGrp="1"/>
          </p:cNvSpPr>
          <p:nvPr>
            <p:ph idx="1"/>
          </p:nvPr>
        </p:nvSpPr>
        <p:spPr>
          <a:xfrm>
            <a:off x="640080" y="2872899"/>
            <a:ext cx="4243589" cy="3320668"/>
          </a:xfrm>
        </p:spPr>
        <p:txBody>
          <a:bodyPr vert="horz" lIns="91440" tIns="45720" rIns="91440" bIns="45720" rtlCol="0" anchor="t">
            <a:normAutofit fontScale="92500"/>
          </a:bodyPr>
          <a:lstStyle/>
          <a:p>
            <a:pPr marL="0" indent="0">
              <a:buNone/>
            </a:pPr>
            <a:br>
              <a:rPr lang="en-US" sz="2400" dirty="0">
                <a:latin typeface="Calibri"/>
                <a:ea typeface="Calibri"/>
                <a:cs typeface="Calibri"/>
              </a:rPr>
            </a:br>
            <a:r>
              <a:rPr lang="en-US" sz="2400" dirty="0">
                <a:latin typeface="Aptos"/>
                <a:ea typeface="Calibri"/>
                <a:cs typeface="Calibri"/>
              </a:rPr>
              <a:t> </a:t>
            </a:r>
            <a:r>
              <a:rPr lang="en-US" sz="2400" b="1" dirty="0">
                <a:latin typeface="Aptos"/>
                <a:ea typeface="Calibri"/>
                <a:cs typeface="Calibri"/>
              </a:rPr>
              <a:t>2,000+ </a:t>
            </a:r>
            <a:r>
              <a:rPr lang="en-US" sz="2400" dirty="0">
                <a:latin typeface="Aptos"/>
                <a:ea typeface="Calibri"/>
                <a:cs typeface="Calibri"/>
              </a:rPr>
              <a:t>U.S. higher ed institutions without retiree organizations</a:t>
            </a:r>
            <a:br>
              <a:rPr lang="en-US" sz="2400" dirty="0">
                <a:latin typeface="Aptos"/>
                <a:ea typeface="Calibri"/>
                <a:cs typeface="Calibri"/>
              </a:rPr>
            </a:br>
            <a:br>
              <a:rPr lang="en-US" sz="2400" dirty="0">
                <a:latin typeface="Aptos"/>
                <a:ea typeface="Calibri"/>
                <a:cs typeface="Calibri"/>
              </a:rPr>
            </a:br>
            <a:r>
              <a:rPr lang="en-US" sz="2400" dirty="0">
                <a:ea typeface="+mn-lt"/>
                <a:cs typeface="+mn-lt"/>
              </a:rPr>
              <a:t>Pre-retirement professionals (55-65): </a:t>
            </a:r>
            <a:r>
              <a:rPr lang="en-US" sz="2400" b="1" dirty="0">
                <a:ea typeface="+mn-lt"/>
                <a:cs typeface="+mn-lt"/>
              </a:rPr>
              <a:t>684,813 individuals</a:t>
            </a:r>
            <a:endParaRPr lang="en-US" sz="2400" b="1" dirty="0"/>
          </a:p>
          <a:p>
            <a:pPr marL="0" indent="0">
              <a:buNone/>
            </a:pPr>
            <a:r>
              <a:rPr lang="en-US" sz="2400" dirty="0">
                <a:ea typeface="+mn-lt"/>
                <a:cs typeface="+mn-lt"/>
              </a:rPr>
              <a:t>Current retirees (65+): </a:t>
            </a:r>
            <a:r>
              <a:rPr lang="en-US" sz="2400" b="1" dirty="0">
                <a:ea typeface="+mn-lt"/>
                <a:cs typeface="+mn-lt"/>
              </a:rPr>
              <a:t>456,542 individuals</a:t>
            </a:r>
            <a:endParaRPr lang="en-US" sz="2400" b="1" dirty="0"/>
          </a:p>
          <a:p>
            <a:endParaRPr lang="en-US" sz="2400" dirty="0">
              <a:latin typeface="Calibri"/>
              <a:ea typeface="Calibri"/>
              <a:cs typeface="Calibri"/>
            </a:endParaRPr>
          </a:p>
          <a:p>
            <a:endParaRPr lang="en-US" sz="2400" dirty="0">
              <a:latin typeface="Calibri"/>
              <a:ea typeface="Calibri"/>
              <a:cs typeface="Calibri"/>
            </a:endParaRPr>
          </a:p>
          <a:p>
            <a:endParaRPr lang="en-US" sz="2400" dirty="0">
              <a:latin typeface="Calibri"/>
              <a:ea typeface="Calibri"/>
              <a:cs typeface="Calibri"/>
            </a:endParaRPr>
          </a:p>
        </p:txBody>
      </p:sp>
    </p:spTree>
    <p:extLst>
      <p:ext uri="{BB962C8B-B14F-4D97-AF65-F5344CB8AC3E}">
        <p14:creationId xmlns:p14="http://schemas.microsoft.com/office/powerpoint/2010/main" val="3888489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25EB6-A64B-07B7-B1DA-60221DEB6D8E}"/>
              </a:ext>
            </a:extLst>
          </p:cNvPr>
          <p:cNvSpPr>
            <a:spLocks noGrp="1"/>
          </p:cNvSpPr>
          <p:nvPr>
            <p:ph type="title"/>
          </p:nvPr>
        </p:nvSpPr>
        <p:spPr>
          <a:xfrm>
            <a:off x="761800" y="762001"/>
            <a:ext cx="5334197" cy="1708242"/>
          </a:xfrm>
        </p:spPr>
        <p:txBody>
          <a:bodyPr vert="horz" lIns="91440" tIns="45720" rIns="91440" bIns="45720" rtlCol="0" anchor="ctr">
            <a:normAutofit fontScale="90000"/>
          </a:bodyPr>
          <a:lstStyle/>
          <a:p>
            <a:br>
              <a:rPr lang="en-US" sz="2200" b="1" dirty="0">
                <a:latin typeface="Aptos"/>
              </a:rPr>
            </a:br>
            <a:br>
              <a:rPr lang="en-US" sz="4000" b="1" dirty="0">
                <a:latin typeface="Aptos"/>
              </a:rPr>
            </a:br>
            <a:r>
              <a:rPr lang="en-US" sz="4000" b="1" dirty="0">
                <a:latin typeface="Aptos"/>
              </a:rPr>
              <a:t>Our Community Footprint</a:t>
            </a:r>
            <a:br>
              <a:rPr lang="en-US" sz="4000" b="1" dirty="0">
                <a:latin typeface="Aptos"/>
              </a:rPr>
            </a:br>
            <a:r>
              <a:rPr lang="en-US" sz="2200" b="1" dirty="0">
                <a:latin typeface="Aptos"/>
              </a:rPr>
              <a:t> </a:t>
            </a:r>
            <a:br>
              <a:rPr lang="en-US" sz="2200" b="1" dirty="0">
                <a:latin typeface="Aptos"/>
              </a:rPr>
            </a:br>
            <a:endParaRPr lang="en-US" sz="2200" b="1">
              <a:latin typeface="Aptos"/>
            </a:endParaRPr>
          </a:p>
        </p:txBody>
      </p:sp>
      <p:graphicFrame>
        <p:nvGraphicFramePr>
          <p:cNvPr id="5" name="Content Placeholder 2">
            <a:extLst>
              <a:ext uri="{FF2B5EF4-FFF2-40B4-BE49-F238E27FC236}">
                <a16:creationId xmlns:a16="http://schemas.microsoft.com/office/drawing/2014/main" id="{E2778703-7A99-B8D6-ABE4-2A2FDC2846D3}"/>
              </a:ext>
            </a:extLst>
          </p:cNvPr>
          <p:cNvGraphicFramePr>
            <a:graphicFrameLocks noGrp="1"/>
          </p:cNvGraphicFramePr>
          <p:nvPr>
            <p:ph idx="1"/>
            <p:extLst>
              <p:ext uri="{D42A27DB-BD31-4B8C-83A1-F6EECF244321}">
                <p14:modId xmlns:p14="http://schemas.microsoft.com/office/powerpoint/2010/main" val="724187705"/>
              </p:ext>
            </p:extLst>
          </p:nvPr>
        </p:nvGraphicFramePr>
        <p:xfrm>
          <a:off x="761800" y="2470244"/>
          <a:ext cx="5334197" cy="3769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286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065D9BE-A58D-6E8A-D4A2-5056F3C5E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CB272E-8052-1C5A-A4D9-675147EB30C0}"/>
              </a:ext>
            </a:extLst>
          </p:cNvPr>
          <p:cNvSpPr>
            <a:spLocks noGrp="1"/>
          </p:cNvSpPr>
          <p:nvPr>
            <p:ph type="title"/>
          </p:nvPr>
        </p:nvSpPr>
        <p:spPr>
          <a:xfrm>
            <a:off x="521208" y="978408"/>
            <a:ext cx="6263640" cy="1463040"/>
          </a:xfrm>
        </p:spPr>
        <p:txBody>
          <a:bodyPr>
            <a:normAutofit/>
          </a:bodyPr>
          <a:lstStyle/>
          <a:p>
            <a:pPr>
              <a:lnSpc>
                <a:spcPct val="90000"/>
              </a:lnSpc>
            </a:pPr>
            <a:r>
              <a:rPr lang="en-US" sz="3100" dirty="0"/>
              <a:t>Supporting the Management of  Retirement Organizations in the United States and Canada</a:t>
            </a:r>
          </a:p>
        </p:txBody>
      </p:sp>
      <p:sp>
        <p:nvSpPr>
          <p:cNvPr id="12" name="Freeform: Shape 11">
            <a:extLst>
              <a:ext uri="{FF2B5EF4-FFF2-40B4-BE49-F238E27FC236}">
                <a16:creationId xmlns:a16="http://schemas.microsoft.com/office/drawing/2014/main" id="{A745E793-BC99-8991-71CD-53FFBB6A8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6260" cy="149279"/>
          </a:xfrm>
          <a:custGeom>
            <a:avLst/>
            <a:gdLst>
              <a:gd name="connsiteX0" fmla="*/ 0 w 11156260"/>
              <a:gd name="connsiteY0" fmla="*/ 0 h 149279"/>
              <a:gd name="connsiteX1" fmla="*/ 11156260 w 11156260"/>
              <a:gd name="connsiteY1" fmla="*/ 0 h 149279"/>
              <a:gd name="connsiteX2" fmla="*/ 11156260 w 11156260"/>
              <a:gd name="connsiteY2" fmla="*/ 149279 h 149279"/>
              <a:gd name="connsiteX3" fmla="*/ 0 w 11156260"/>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11156260" h="149279">
                <a:moveTo>
                  <a:pt x="0" y="0"/>
                </a:moveTo>
                <a:lnTo>
                  <a:pt x="11156260" y="0"/>
                </a:lnTo>
                <a:lnTo>
                  <a:pt x="11156260"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7D1B144-4AA0-480B-F890-4B725AA68964}"/>
              </a:ext>
            </a:extLst>
          </p:cNvPr>
          <p:cNvSpPr>
            <a:spLocks noGrp="1"/>
          </p:cNvSpPr>
          <p:nvPr>
            <p:ph idx="1"/>
          </p:nvPr>
        </p:nvSpPr>
        <p:spPr>
          <a:xfrm>
            <a:off x="521208" y="2578608"/>
            <a:ext cx="6263640" cy="3767328"/>
          </a:xfrm>
        </p:spPr>
        <p:txBody>
          <a:bodyPr vert="horz" lIns="91440" tIns="45720" rIns="91440" bIns="45720" rtlCol="0" anchor="t">
            <a:normAutofit/>
          </a:bodyPr>
          <a:lstStyle/>
          <a:p>
            <a:pPr marL="0" indent="0">
              <a:lnSpc>
                <a:spcPct val="100000"/>
              </a:lnSpc>
              <a:buNone/>
            </a:pPr>
            <a:r>
              <a:rPr lang="en-US" sz="1700" b="1" dirty="0">
                <a:latin typeface="Aptos Display"/>
              </a:rPr>
              <a:t>Member Resource Center</a:t>
            </a:r>
          </a:p>
          <a:p>
            <a:pPr lvl="1">
              <a:lnSpc>
                <a:spcPct val="100000"/>
              </a:lnSpc>
              <a:buFont typeface="Courier New" panose="020B0604020202020204" pitchFamily="34" charset="0"/>
              <a:buChar char="o"/>
            </a:pPr>
            <a:r>
              <a:rPr lang="en-US" sz="1700" dirty="0">
                <a:latin typeface="Aptos Display"/>
              </a:rPr>
              <a:t>Briefs – short “how-to” documents</a:t>
            </a:r>
          </a:p>
          <a:p>
            <a:pPr lvl="1">
              <a:lnSpc>
                <a:spcPct val="100000"/>
              </a:lnSpc>
              <a:buFont typeface="Courier New" panose="020B0604020202020204" pitchFamily="34" charset="0"/>
              <a:buChar char="o"/>
            </a:pPr>
            <a:r>
              <a:rPr lang="en-US" sz="1700" dirty="0">
                <a:latin typeface="Aptos Display"/>
              </a:rPr>
              <a:t>Member Shared Resources</a:t>
            </a:r>
          </a:p>
          <a:p>
            <a:pPr marL="0">
              <a:lnSpc>
                <a:spcPct val="100000"/>
              </a:lnSpc>
              <a:buNone/>
            </a:pPr>
            <a:r>
              <a:rPr lang="en-US" sz="1700" b="1" dirty="0">
                <a:latin typeface="Aptos Display"/>
              </a:rPr>
              <a:t>Large Scale Events</a:t>
            </a:r>
            <a:r>
              <a:rPr lang="en-US" sz="1700" dirty="0">
                <a:latin typeface="Aptos Display"/>
              </a:rPr>
              <a:t> based on our collective strength</a:t>
            </a:r>
          </a:p>
          <a:p>
            <a:pPr marL="514350" lvl="1" indent="-285750">
              <a:lnSpc>
                <a:spcPct val="100000"/>
              </a:lnSpc>
              <a:buFont typeface="Courier New" panose="020B0604020202020204" pitchFamily="34" charset="0"/>
              <a:buChar char="o"/>
            </a:pPr>
            <a:r>
              <a:rPr lang="en-US" sz="1700" dirty="0">
                <a:latin typeface="Aptos Display"/>
              </a:rPr>
              <a:t>Reimagining Retirement Series </a:t>
            </a:r>
          </a:p>
          <a:p>
            <a:pPr marL="971550" lvl="2" indent="-285750">
              <a:lnSpc>
                <a:spcPct val="100000"/>
              </a:lnSpc>
              <a:buFont typeface="Courier New" panose="020B0604020202020204" pitchFamily="34" charset="0"/>
              <a:buChar char="o"/>
            </a:pPr>
            <a:r>
              <a:rPr lang="en-US" sz="1500" dirty="0">
                <a:latin typeface="Aptos Display"/>
              </a:rPr>
              <a:t>1,000+ registered</a:t>
            </a:r>
          </a:p>
          <a:p>
            <a:pPr marL="514350" lvl="1" indent="-285750">
              <a:lnSpc>
                <a:spcPct val="100000"/>
              </a:lnSpc>
              <a:buFont typeface="Courier New" panose="020B0604020202020204" pitchFamily="34" charset="0"/>
              <a:buChar char="o"/>
            </a:pPr>
            <a:r>
              <a:rPr lang="en-US" sz="1700" dirty="0">
                <a:latin typeface="Aptos Display"/>
              </a:rPr>
              <a:t>2026 In-Person Conference</a:t>
            </a:r>
          </a:p>
          <a:p>
            <a:pPr marL="971550" lvl="2" indent="-285750">
              <a:lnSpc>
                <a:spcPct val="100000"/>
              </a:lnSpc>
              <a:buFont typeface="Courier New" panose="020B0604020202020204" pitchFamily="34" charset="0"/>
              <a:buChar char="o"/>
            </a:pPr>
            <a:r>
              <a:rPr lang="en-US" sz="1500" dirty="0">
                <a:latin typeface="Aptos Display"/>
              </a:rPr>
              <a:t>100+  attendees expected</a:t>
            </a:r>
          </a:p>
          <a:p>
            <a:pPr marL="0">
              <a:lnSpc>
                <a:spcPct val="100000"/>
              </a:lnSpc>
              <a:buNone/>
            </a:pPr>
            <a:r>
              <a:rPr lang="en-US" sz="1700" b="1" dirty="0">
                <a:latin typeface="Aptos Display"/>
              </a:rPr>
              <a:t>Convening</a:t>
            </a:r>
          </a:p>
          <a:p>
            <a:pPr marL="514350" lvl="1" indent="-285750">
              <a:lnSpc>
                <a:spcPct val="100000"/>
              </a:lnSpc>
              <a:buFont typeface="Courier New" panose="020B0604020202020204" pitchFamily="34" charset="0"/>
              <a:buChar char="o"/>
            </a:pPr>
            <a:r>
              <a:rPr lang="en-US" sz="1700" dirty="0">
                <a:latin typeface="Aptos Display"/>
              </a:rPr>
              <a:t>Idea Exchanges and Discussion Forum</a:t>
            </a:r>
          </a:p>
          <a:p>
            <a:pPr marL="514350" lvl="1" indent="-285750">
              <a:lnSpc>
                <a:spcPct val="100000"/>
              </a:lnSpc>
              <a:buFont typeface="Courier New" panose="020B0604020202020204" pitchFamily="34" charset="0"/>
              <a:buChar char="o"/>
            </a:pPr>
            <a:r>
              <a:rPr lang="en-US" sz="1700" dirty="0">
                <a:latin typeface="Aptos Display"/>
              </a:rPr>
              <a:t>Presidents Council (coming soon)</a:t>
            </a:r>
          </a:p>
        </p:txBody>
      </p:sp>
      <p:pic>
        <p:nvPicPr>
          <p:cNvPr id="7" name="Graphic 6" descr="Newspaper">
            <a:extLst>
              <a:ext uri="{FF2B5EF4-FFF2-40B4-BE49-F238E27FC236}">
                <a16:creationId xmlns:a16="http://schemas.microsoft.com/office/drawing/2014/main" id="{EE9103E1-414E-64CF-A647-0054C1187E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06492" y="976160"/>
            <a:ext cx="4364590" cy="4364590"/>
          </a:xfrm>
          <a:prstGeom prst="rect">
            <a:avLst/>
          </a:prstGeom>
        </p:spPr>
      </p:pic>
    </p:spTree>
    <p:extLst>
      <p:ext uri="{BB962C8B-B14F-4D97-AF65-F5344CB8AC3E}">
        <p14:creationId xmlns:p14="http://schemas.microsoft.com/office/powerpoint/2010/main" val="4120660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E42DCE-4A4F-44C4-84E5-261B3BEE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847197-E38D-90BA-2605-AC77F9A0843E}"/>
              </a:ext>
            </a:extLst>
          </p:cNvPr>
          <p:cNvSpPr>
            <a:spLocks noGrp="1"/>
          </p:cNvSpPr>
          <p:nvPr>
            <p:ph type="title"/>
          </p:nvPr>
        </p:nvSpPr>
        <p:spPr>
          <a:xfrm>
            <a:off x="521208" y="978408"/>
            <a:ext cx="6281928" cy="1463040"/>
          </a:xfrm>
        </p:spPr>
        <p:txBody>
          <a:bodyPr>
            <a:normAutofit/>
          </a:bodyPr>
          <a:lstStyle/>
          <a:p>
            <a:r>
              <a:rPr lang="en-US" dirty="0"/>
              <a:t>Expanding Services to Retirees</a:t>
            </a:r>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B4EABDF2-D72F-6C24-AAEB-CAD797064F94}"/>
              </a:ext>
            </a:extLst>
          </p:cNvPr>
          <p:cNvSpPr>
            <a:spLocks noGrp="1"/>
          </p:cNvSpPr>
          <p:nvPr>
            <p:ph idx="1"/>
          </p:nvPr>
        </p:nvSpPr>
        <p:spPr>
          <a:xfrm>
            <a:off x="521208" y="2578608"/>
            <a:ext cx="6281928" cy="3767328"/>
          </a:xfrm>
        </p:spPr>
        <p:txBody>
          <a:bodyPr vert="horz" lIns="91440" tIns="45720" rIns="91440" bIns="45720" rtlCol="0">
            <a:normAutofit/>
          </a:bodyPr>
          <a:lstStyle/>
          <a:p>
            <a:pPr marL="0" indent="0">
              <a:buNone/>
            </a:pPr>
            <a:r>
              <a:rPr lang="en-US" b="1" dirty="0"/>
              <a:t>Virtual Events</a:t>
            </a:r>
          </a:p>
          <a:p>
            <a:pPr lvl="1">
              <a:buFont typeface="Courier New" panose="020B0604020202020204" pitchFamily="34" charset="0"/>
              <a:buChar char="o"/>
            </a:pPr>
            <a:r>
              <a:rPr lang="en-US" dirty="0"/>
              <a:t>Reimagining Retirement Series</a:t>
            </a:r>
          </a:p>
          <a:p>
            <a:pPr lvl="1">
              <a:buFont typeface="Courier New" panose="020B0604020202020204" pitchFamily="34" charset="0"/>
              <a:buChar char="o"/>
            </a:pPr>
            <a:r>
              <a:rPr lang="en-US" dirty="0"/>
              <a:t>Topic Specific Education i.e. Estate Planning Series</a:t>
            </a:r>
          </a:p>
          <a:p>
            <a:pPr marL="0" indent="0">
              <a:buNone/>
            </a:pPr>
            <a:r>
              <a:rPr lang="en-US" b="1" dirty="0"/>
              <a:t>Travel Opportunities</a:t>
            </a:r>
          </a:p>
          <a:p>
            <a:pPr lvl="1">
              <a:buFont typeface="Courier New" panose="020B0604020202020204" pitchFamily="34" charset="0"/>
              <a:buChar char="o"/>
            </a:pPr>
            <a:r>
              <a:rPr lang="en-US" dirty="0"/>
              <a:t>Five trip opportunities a year</a:t>
            </a:r>
          </a:p>
          <a:p>
            <a:pPr lvl="1">
              <a:buFont typeface="Courier New" panose="020B0604020202020204" pitchFamily="34" charset="0"/>
              <a:buChar char="o"/>
            </a:pPr>
            <a:r>
              <a:rPr lang="en-US" dirty="0"/>
              <a:t>Trips designed for higher education professionals in mind</a:t>
            </a:r>
          </a:p>
          <a:p>
            <a:pPr marL="0" indent="0">
              <a:buNone/>
            </a:pPr>
            <a:r>
              <a:rPr lang="en-US" b="1" dirty="0"/>
              <a:t>Online Resources</a:t>
            </a:r>
          </a:p>
          <a:p>
            <a:pPr marL="742950" lvl="1" indent="-285750">
              <a:buFont typeface="Courier New" panose="020B0604020202020204" pitchFamily="34" charset="0"/>
              <a:buChar char="o"/>
            </a:pPr>
            <a:r>
              <a:rPr lang="en-US" dirty="0">
                <a:latin typeface="Aptos"/>
              </a:rPr>
              <a:t>AROHE Briefs focused on transitioning to retirement</a:t>
            </a:r>
          </a:p>
          <a:p>
            <a:pPr marL="742950" lvl="1" indent="-285750">
              <a:buFont typeface="Courier New" panose="020B0604020202020204" pitchFamily="34" charset="0"/>
              <a:buChar char="o"/>
            </a:pPr>
            <a:r>
              <a:rPr lang="en-US" dirty="0">
                <a:latin typeface="Aptos"/>
              </a:rPr>
              <a:t>AROHE Online Bookstore</a:t>
            </a:r>
            <a:r>
              <a:rPr lang="en-US" b="1" dirty="0">
                <a:latin typeface="Aptos"/>
              </a:rPr>
              <a:t>:  </a:t>
            </a:r>
            <a:r>
              <a:rPr lang="en-US" dirty="0">
                <a:latin typeface="Aptos"/>
              </a:rPr>
              <a:t>Making books of interest to retirees easily  accessible</a:t>
            </a:r>
            <a:endParaRPr lang="en-US" dirty="0"/>
          </a:p>
          <a:p>
            <a:pPr marL="742950" lvl="1" indent="-285750">
              <a:buFont typeface="Courier New" panose="020B0604020202020204" pitchFamily="34" charset="0"/>
              <a:buChar char="o"/>
            </a:pPr>
            <a:endParaRPr lang="en-US" dirty="0">
              <a:latin typeface="Aptos"/>
            </a:endParaRPr>
          </a:p>
        </p:txBody>
      </p:sp>
      <p:pic>
        <p:nvPicPr>
          <p:cNvPr id="7" name="Graphic 6" descr="Fabric Report Library">
            <a:extLst>
              <a:ext uri="{FF2B5EF4-FFF2-40B4-BE49-F238E27FC236}">
                <a16:creationId xmlns:a16="http://schemas.microsoft.com/office/drawing/2014/main" id="{F0F3560F-2B98-A720-914A-008D374042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7668" y="1994644"/>
            <a:ext cx="4356461" cy="4356461"/>
          </a:xfrm>
          <a:prstGeom prst="rect">
            <a:avLst/>
          </a:prstGeom>
        </p:spPr>
      </p:pic>
    </p:spTree>
    <p:extLst>
      <p:ext uri="{BB962C8B-B14F-4D97-AF65-F5344CB8AC3E}">
        <p14:creationId xmlns:p14="http://schemas.microsoft.com/office/powerpoint/2010/main" val="3618608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E42DCE-4A4F-44C4-84E5-261B3BEE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B58AD5-19FA-5694-A192-0458B2509FC2}"/>
              </a:ext>
            </a:extLst>
          </p:cNvPr>
          <p:cNvSpPr>
            <a:spLocks noGrp="1"/>
          </p:cNvSpPr>
          <p:nvPr>
            <p:ph type="title"/>
          </p:nvPr>
        </p:nvSpPr>
        <p:spPr>
          <a:xfrm>
            <a:off x="521208" y="978408"/>
            <a:ext cx="6281928" cy="1463040"/>
          </a:xfrm>
        </p:spPr>
        <p:txBody>
          <a:bodyPr>
            <a:normAutofit/>
          </a:bodyPr>
          <a:lstStyle/>
          <a:p>
            <a:r>
              <a:rPr lang="en-US"/>
              <a:t>What is new and upcoming?</a:t>
            </a:r>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1AA3E1B5-600C-C7BA-50CF-92A525F41BEF}"/>
              </a:ext>
            </a:extLst>
          </p:cNvPr>
          <p:cNvSpPr>
            <a:spLocks noGrp="1"/>
          </p:cNvSpPr>
          <p:nvPr>
            <p:ph idx="1"/>
          </p:nvPr>
        </p:nvSpPr>
        <p:spPr>
          <a:xfrm>
            <a:off x="521208" y="2578608"/>
            <a:ext cx="6281928" cy="3767328"/>
          </a:xfrm>
        </p:spPr>
        <p:txBody>
          <a:bodyPr vert="horz" lIns="91440" tIns="45720" rIns="91440" bIns="45720" rtlCol="0" anchor="t">
            <a:normAutofit/>
          </a:bodyPr>
          <a:lstStyle/>
          <a:p>
            <a:pPr marL="0" indent="0">
              <a:lnSpc>
                <a:spcPct val="100000"/>
              </a:lnSpc>
              <a:buNone/>
            </a:pPr>
            <a:r>
              <a:rPr lang="en-US" sz="1500" b="1" dirty="0"/>
              <a:t>Virtual Retirement Chapter</a:t>
            </a:r>
          </a:p>
          <a:p>
            <a:pPr>
              <a:lnSpc>
                <a:spcPct val="100000"/>
              </a:lnSpc>
            </a:pPr>
            <a:r>
              <a:rPr lang="en-US" sz="1500" dirty="0"/>
              <a:t>Designed for higher education professionals without a retirement association or have moved away from their institution and want to remain active in an association remotely.</a:t>
            </a:r>
          </a:p>
          <a:p>
            <a:pPr marL="0" indent="0">
              <a:lnSpc>
                <a:spcPct val="100000"/>
              </a:lnSpc>
              <a:buNone/>
            </a:pPr>
            <a:r>
              <a:rPr lang="en-US" sz="1500" b="1" dirty="0"/>
              <a:t>Updates to Website:</a:t>
            </a:r>
          </a:p>
          <a:p>
            <a:pPr marL="742950" lvl="1" indent="-285750">
              <a:lnSpc>
                <a:spcPct val="100000"/>
              </a:lnSpc>
              <a:buFont typeface="Courier New" panose="020B0604020202020204" pitchFamily="34" charset="0"/>
              <a:buChar char="o"/>
            </a:pPr>
            <a:r>
              <a:rPr lang="en-US" sz="1500" dirty="0"/>
              <a:t>New events page</a:t>
            </a:r>
          </a:p>
          <a:p>
            <a:pPr marL="742950" lvl="1" indent="-285750">
              <a:lnSpc>
                <a:spcPct val="100000"/>
              </a:lnSpc>
              <a:buFont typeface="Courier New" panose="020B0604020202020204" pitchFamily="34" charset="0"/>
              <a:buChar char="o"/>
            </a:pPr>
            <a:r>
              <a:rPr lang="en-US" sz="1500" dirty="0"/>
              <a:t>New Travel Institute page</a:t>
            </a:r>
          </a:p>
          <a:p>
            <a:pPr marL="742950" lvl="1" indent="-285750">
              <a:lnSpc>
                <a:spcPct val="100000"/>
              </a:lnSpc>
              <a:buFont typeface="Courier New" panose="020B0604020202020204" pitchFamily="34" charset="0"/>
              <a:buChar char="o"/>
            </a:pPr>
            <a:r>
              <a:rPr lang="en-US" sz="1500" dirty="0"/>
              <a:t>Addition of the AROHE Book Store</a:t>
            </a:r>
          </a:p>
          <a:p>
            <a:pPr marL="0" indent="0">
              <a:lnSpc>
                <a:spcPct val="100000"/>
              </a:lnSpc>
              <a:buNone/>
            </a:pPr>
            <a:r>
              <a:rPr lang="en-US" sz="1500" b="1" dirty="0"/>
              <a:t>Ways to Get Involved</a:t>
            </a:r>
          </a:p>
          <a:p>
            <a:pPr lvl="1">
              <a:lnSpc>
                <a:spcPct val="100000"/>
              </a:lnSpc>
            </a:pPr>
            <a:r>
              <a:rPr lang="en-US" sz="1300" dirty="0"/>
              <a:t>Join a committee interest form</a:t>
            </a:r>
          </a:p>
          <a:p>
            <a:pPr lvl="1">
              <a:lnSpc>
                <a:spcPct val="100000"/>
              </a:lnSpc>
            </a:pPr>
            <a:r>
              <a:rPr lang="en-US" sz="1300" dirty="0"/>
              <a:t>“Bundle” coordinators group (tactical)</a:t>
            </a:r>
          </a:p>
          <a:p>
            <a:pPr lvl="1">
              <a:lnSpc>
                <a:spcPct val="100000"/>
              </a:lnSpc>
            </a:pPr>
            <a:r>
              <a:rPr lang="en-US" sz="1300" dirty="0"/>
              <a:t>President’s Council – strategic (coming soon)</a:t>
            </a:r>
          </a:p>
        </p:txBody>
      </p:sp>
      <p:pic>
        <p:nvPicPr>
          <p:cNvPr id="7" name="Graphic 6" descr="Blog">
            <a:extLst>
              <a:ext uri="{FF2B5EF4-FFF2-40B4-BE49-F238E27FC236}">
                <a16:creationId xmlns:a16="http://schemas.microsoft.com/office/drawing/2014/main" id="{59466BD9-05D8-D3F2-D3B4-2C90F4EC422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7668" y="1994644"/>
            <a:ext cx="4356461" cy="4356461"/>
          </a:xfrm>
          <a:prstGeom prst="rect">
            <a:avLst/>
          </a:prstGeom>
        </p:spPr>
      </p:pic>
    </p:spTree>
    <p:extLst>
      <p:ext uri="{BB962C8B-B14F-4D97-AF65-F5344CB8AC3E}">
        <p14:creationId xmlns:p14="http://schemas.microsoft.com/office/powerpoint/2010/main" val="1291258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7477-B025-23A5-94E1-2D0E12E4B89E}"/>
              </a:ext>
            </a:extLst>
          </p:cNvPr>
          <p:cNvSpPr>
            <a:spLocks noGrp="1"/>
          </p:cNvSpPr>
          <p:nvPr>
            <p:ph type="title"/>
          </p:nvPr>
        </p:nvSpPr>
        <p:spPr>
          <a:xfrm>
            <a:off x="2418670" y="976313"/>
            <a:ext cx="6730773" cy="2452687"/>
          </a:xfrm>
        </p:spPr>
        <p:txBody>
          <a:bodyPr anchor="ctr">
            <a:normAutofit/>
          </a:bodyPr>
          <a:lstStyle/>
          <a:p>
            <a:r>
              <a:rPr lang="en-US" sz="3600" dirty="0"/>
              <a:t>Recent Engagement Metrics</a:t>
            </a:r>
          </a:p>
        </p:txBody>
      </p:sp>
      <p:sp>
        <p:nvSpPr>
          <p:cNvPr id="32" name="Content Placeholder 2">
            <a:extLst>
              <a:ext uri="{FF2B5EF4-FFF2-40B4-BE49-F238E27FC236}">
                <a16:creationId xmlns:a16="http://schemas.microsoft.com/office/drawing/2014/main" id="{5DE52B57-6D00-2949-599B-10ABB2977D86}"/>
              </a:ext>
            </a:extLst>
          </p:cNvPr>
          <p:cNvSpPr>
            <a:spLocks noGrp="1"/>
          </p:cNvSpPr>
          <p:nvPr>
            <p:ph idx="1"/>
          </p:nvPr>
        </p:nvSpPr>
        <p:spPr>
          <a:xfrm>
            <a:off x="2418670" y="3382736"/>
            <a:ext cx="7485413" cy="2452687"/>
          </a:xfrm>
        </p:spPr>
        <p:txBody>
          <a:bodyPr vert="horz" lIns="91440" tIns="45720" rIns="91440" bIns="45720" rtlCol="0" anchor="ctr">
            <a:normAutofit lnSpcReduction="10000"/>
          </a:bodyPr>
          <a:lstStyle/>
          <a:p>
            <a:r>
              <a:rPr lang="en-US" sz="1800" dirty="0"/>
              <a:t>Average email open rate: </a:t>
            </a:r>
            <a:r>
              <a:rPr lang="en-US" sz="1800" b="1" dirty="0"/>
              <a:t>70%</a:t>
            </a:r>
          </a:p>
          <a:p>
            <a:r>
              <a:rPr lang="en-US" sz="1800" dirty="0"/>
              <a:t>Most recent LinkedIn Campaign Engagement: </a:t>
            </a:r>
            <a:r>
              <a:rPr lang="en-US" sz="1800" b="1" dirty="0"/>
              <a:t>18,885 professionals in higher education institutions viewed our campaign</a:t>
            </a:r>
          </a:p>
          <a:p>
            <a:pPr lvl="1">
              <a:buFont typeface="Courier New" panose="020B0604020202020204" pitchFamily="34" charset="0"/>
              <a:buChar char="o"/>
            </a:pPr>
            <a:r>
              <a:rPr lang="en-US" sz="1800" dirty="0"/>
              <a:t>Top regions: New York City, Greater Boston, Washington D.C., Los Angeles, Greater Chicago, Atlanta, Dallas, and Greater Philadelphia</a:t>
            </a:r>
          </a:p>
          <a:p>
            <a:r>
              <a:rPr lang="en-US" sz="1800" dirty="0"/>
              <a:t>Last Event Page Views: </a:t>
            </a:r>
            <a:r>
              <a:rPr lang="en-US" sz="1800" b="1" dirty="0"/>
              <a:t>20,175</a:t>
            </a:r>
          </a:p>
          <a:p>
            <a:endParaRPr lang="en-US" sz="1800" b="1" dirty="0"/>
          </a:p>
          <a:p>
            <a:endParaRPr lang="en-US" sz="1800" dirty="0"/>
          </a:p>
        </p:txBody>
      </p:sp>
    </p:spTree>
    <p:extLst>
      <p:ext uri="{BB962C8B-B14F-4D97-AF65-F5344CB8AC3E}">
        <p14:creationId xmlns:p14="http://schemas.microsoft.com/office/powerpoint/2010/main" val="602627328"/>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TotalTime>
  <Words>1314</Words>
  <Application>Microsoft Office PowerPoint</Application>
  <PresentationFormat>Widescreen</PresentationFormat>
  <Paragraphs>113</Paragraphs>
  <Slides>11</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Aptos Display</vt:lpstr>
      <vt:lpstr>Arial</vt:lpstr>
      <vt:lpstr>Bierstadt</vt:lpstr>
      <vt:lpstr>Calibri</vt:lpstr>
      <vt:lpstr>Courier New</vt:lpstr>
      <vt:lpstr>GestaltVTI</vt:lpstr>
      <vt:lpstr>Professors Emeriti Network</vt:lpstr>
      <vt:lpstr>PowerPoint Presentation</vt:lpstr>
      <vt:lpstr>What is AROHE?</vt:lpstr>
      <vt:lpstr>By the numbers</vt:lpstr>
      <vt:lpstr>  Our Community Footprint   </vt:lpstr>
      <vt:lpstr>Supporting the Management of  Retirement Organizations in the United States and Canada</vt:lpstr>
      <vt:lpstr>Expanding Services to Retirees</vt:lpstr>
      <vt:lpstr>What is new and upcoming?</vt:lpstr>
      <vt:lpstr>Recent Engagement Metrics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 Hockert</dc:creator>
  <cp:lastModifiedBy>Jože Gričar</cp:lastModifiedBy>
  <cp:revision>8</cp:revision>
  <dcterms:created xsi:type="dcterms:W3CDTF">2025-07-12T14:05:24Z</dcterms:created>
  <dcterms:modified xsi:type="dcterms:W3CDTF">2025-10-05T08:33:15Z</dcterms:modified>
</cp:coreProperties>
</file>