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0B0711-645B-4F3F-A2DF-57D3FB073C8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3A9A2B50-004C-4924-94E0-02F86E468E2C}">
      <dgm:prSet/>
      <dgm:spPr/>
      <dgm:t>
        <a:bodyPr/>
        <a:lstStyle/>
        <a:p>
          <a:r>
            <a:rPr lang="en-US" b="0" i="0"/>
            <a:t>UMass Amherst: Offers Microsoft applications, Zoom access, and specialized software licenses for retirees with valid use cases.</a:t>
          </a:r>
          <a:endParaRPr lang="en-US"/>
        </a:p>
      </dgm:t>
    </dgm:pt>
    <dgm:pt modelId="{CA58CA98-8019-4D9F-949F-A2573AD5BDF8}" type="parTrans" cxnId="{8B3964E5-93C9-41F7-ADB5-8B3059878F7C}">
      <dgm:prSet/>
      <dgm:spPr/>
      <dgm:t>
        <a:bodyPr/>
        <a:lstStyle/>
        <a:p>
          <a:endParaRPr lang="en-US"/>
        </a:p>
      </dgm:t>
    </dgm:pt>
    <dgm:pt modelId="{28C8556D-2341-4BB2-89C6-5F3E5C0EEA2E}" type="sibTrans" cxnId="{8B3964E5-93C9-41F7-ADB5-8B3059878F7C}">
      <dgm:prSet/>
      <dgm:spPr/>
      <dgm:t>
        <a:bodyPr/>
        <a:lstStyle/>
        <a:p>
          <a:endParaRPr lang="en-US"/>
        </a:p>
      </dgm:t>
    </dgm:pt>
    <dgm:pt modelId="{6B0CA7E0-1867-4A72-B8B7-2AC0E57E6C3A}">
      <dgm:prSet/>
      <dgm:spPr/>
      <dgm:t>
        <a:bodyPr/>
        <a:lstStyle/>
        <a:p>
          <a:r>
            <a:rPr lang="en-US" b="0" i="0"/>
            <a:t>Clemson University: Provides extended account access upon request from department heads or dean</a:t>
          </a:r>
          <a:r>
            <a:rPr lang="hr-HR" b="0" i="0"/>
            <a:t>s</a:t>
          </a:r>
          <a:r>
            <a:rPr lang="en-US" b="0" i="0"/>
            <a:t>.</a:t>
          </a:r>
          <a:endParaRPr lang="en-US"/>
        </a:p>
      </dgm:t>
    </dgm:pt>
    <dgm:pt modelId="{670FF217-907D-4566-B07C-1EEBD8CFBB5C}" type="parTrans" cxnId="{3F5DECC5-F54B-4472-89B2-EE653A1CCBE8}">
      <dgm:prSet/>
      <dgm:spPr/>
      <dgm:t>
        <a:bodyPr/>
        <a:lstStyle/>
        <a:p>
          <a:endParaRPr lang="en-US"/>
        </a:p>
      </dgm:t>
    </dgm:pt>
    <dgm:pt modelId="{F2165C3F-A2F4-49CE-B18B-92934C73CF51}" type="sibTrans" cxnId="{3F5DECC5-F54B-4472-89B2-EE653A1CCBE8}">
      <dgm:prSet/>
      <dgm:spPr/>
      <dgm:t>
        <a:bodyPr/>
        <a:lstStyle/>
        <a:p>
          <a:endParaRPr lang="en-US"/>
        </a:p>
      </dgm:t>
    </dgm:pt>
    <dgm:pt modelId="{1C006522-8123-4923-8E89-04CE1B174A56}">
      <dgm:prSet/>
      <dgm:spPr/>
      <dgm:t>
        <a:bodyPr/>
        <a:lstStyle/>
        <a:p>
          <a:r>
            <a:rPr lang="en-US" b="0" i="0"/>
            <a:t>University of Toronto: Allows annual renewal of Microsoft 365 access for retired faculty engaged in departmental work</a:t>
          </a:r>
          <a:endParaRPr lang="en-US"/>
        </a:p>
      </dgm:t>
    </dgm:pt>
    <dgm:pt modelId="{694384E7-23A6-456C-BD51-54478F8147E9}" type="parTrans" cxnId="{0A17EAC8-0C7B-481B-8DA3-6B5D4DF5AAF1}">
      <dgm:prSet/>
      <dgm:spPr/>
      <dgm:t>
        <a:bodyPr/>
        <a:lstStyle/>
        <a:p>
          <a:endParaRPr lang="en-US"/>
        </a:p>
      </dgm:t>
    </dgm:pt>
    <dgm:pt modelId="{9FE503C6-9817-4E3D-B1BE-A99ED19DD565}" type="sibTrans" cxnId="{0A17EAC8-0C7B-481B-8DA3-6B5D4DF5AAF1}">
      <dgm:prSet/>
      <dgm:spPr/>
      <dgm:t>
        <a:bodyPr/>
        <a:lstStyle/>
        <a:p>
          <a:endParaRPr lang="en-US"/>
        </a:p>
      </dgm:t>
    </dgm:pt>
    <dgm:pt modelId="{82237D92-59C7-4F37-BA26-433A33459B92}" type="pres">
      <dgm:prSet presAssocID="{350B0711-645B-4F3F-A2DF-57D3FB073C87}" presName="root" presStyleCnt="0">
        <dgm:presLayoutVars>
          <dgm:dir/>
          <dgm:resizeHandles val="exact"/>
        </dgm:presLayoutVars>
      </dgm:prSet>
      <dgm:spPr/>
    </dgm:pt>
    <dgm:pt modelId="{623D0E26-86EB-44C1-BC6F-5BB52197294C}" type="pres">
      <dgm:prSet presAssocID="{3A9A2B50-004C-4924-94E0-02F86E468E2C}" presName="compNode" presStyleCnt="0"/>
      <dgm:spPr/>
    </dgm:pt>
    <dgm:pt modelId="{EA5FEE26-58C7-4319-AD30-1B28C4CB8145}" type="pres">
      <dgm:prSet presAssocID="{3A9A2B50-004C-4924-94E0-02F86E468E2C}" presName="bgRect" presStyleLbl="bgShp" presStyleIdx="0" presStyleCnt="3"/>
      <dgm:spPr/>
    </dgm:pt>
    <dgm:pt modelId="{3BAD153A-9172-464A-9DEC-E6AFE85E2237}" type="pres">
      <dgm:prSet presAssocID="{3A9A2B50-004C-4924-94E0-02F86E468E2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oom Out"/>
        </a:ext>
      </dgm:extLst>
    </dgm:pt>
    <dgm:pt modelId="{EEBF4112-0BD9-4011-A43F-103842E3CF42}" type="pres">
      <dgm:prSet presAssocID="{3A9A2B50-004C-4924-94E0-02F86E468E2C}" presName="spaceRect" presStyleCnt="0"/>
      <dgm:spPr/>
    </dgm:pt>
    <dgm:pt modelId="{98AFCF99-10AF-4621-9F41-1BCD3B92CF4C}" type="pres">
      <dgm:prSet presAssocID="{3A9A2B50-004C-4924-94E0-02F86E468E2C}" presName="parTx" presStyleLbl="revTx" presStyleIdx="0" presStyleCnt="3">
        <dgm:presLayoutVars>
          <dgm:chMax val="0"/>
          <dgm:chPref val="0"/>
        </dgm:presLayoutVars>
      </dgm:prSet>
      <dgm:spPr/>
    </dgm:pt>
    <dgm:pt modelId="{2FF18D1D-83B2-44E1-8D48-9046E11A9DD7}" type="pres">
      <dgm:prSet presAssocID="{28C8556D-2341-4BB2-89C6-5F3E5C0EEA2E}" presName="sibTrans" presStyleCnt="0"/>
      <dgm:spPr/>
    </dgm:pt>
    <dgm:pt modelId="{40D1B28D-BA53-44E5-962E-9FA38517A299}" type="pres">
      <dgm:prSet presAssocID="{6B0CA7E0-1867-4A72-B8B7-2AC0E57E6C3A}" presName="compNode" presStyleCnt="0"/>
      <dgm:spPr/>
    </dgm:pt>
    <dgm:pt modelId="{EC7D6471-D3A3-4D8D-8432-1726F8FBCBAD}" type="pres">
      <dgm:prSet presAssocID="{6B0CA7E0-1867-4A72-B8B7-2AC0E57E6C3A}" presName="bgRect" presStyleLbl="bgShp" presStyleIdx="1" presStyleCnt="3"/>
      <dgm:spPr/>
    </dgm:pt>
    <dgm:pt modelId="{84E595AC-5568-48FA-8037-5B60D89D0B8C}" type="pres">
      <dgm:prSet presAssocID="{6B0CA7E0-1867-4A72-B8B7-2AC0E57E6C3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2806031B-5D9B-43CC-83DF-4EAEC80497E6}" type="pres">
      <dgm:prSet presAssocID="{6B0CA7E0-1867-4A72-B8B7-2AC0E57E6C3A}" presName="spaceRect" presStyleCnt="0"/>
      <dgm:spPr/>
    </dgm:pt>
    <dgm:pt modelId="{42FB2313-6F49-4301-8A78-156948A21C88}" type="pres">
      <dgm:prSet presAssocID="{6B0CA7E0-1867-4A72-B8B7-2AC0E57E6C3A}" presName="parTx" presStyleLbl="revTx" presStyleIdx="1" presStyleCnt="3">
        <dgm:presLayoutVars>
          <dgm:chMax val="0"/>
          <dgm:chPref val="0"/>
        </dgm:presLayoutVars>
      </dgm:prSet>
      <dgm:spPr/>
    </dgm:pt>
    <dgm:pt modelId="{52FB92E1-2FEA-4A96-AC34-45F5F0801DF8}" type="pres">
      <dgm:prSet presAssocID="{F2165C3F-A2F4-49CE-B18B-92934C73CF51}" presName="sibTrans" presStyleCnt="0"/>
      <dgm:spPr/>
    </dgm:pt>
    <dgm:pt modelId="{D49BEE6D-CF7F-42EA-B793-6D48A6738574}" type="pres">
      <dgm:prSet presAssocID="{1C006522-8123-4923-8E89-04CE1B174A56}" presName="compNode" presStyleCnt="0"/>
      <dgm:spPr/>
    </dgm:pt>
    <dgm:pt modelId="{89FC4BF8-CE0B-4D47-9630-FD900B73A513}" type="pres">
      <dgm:prSet presAssocID="{1C006522-8123-4923-8E89-04CE1B174A56}" presName="bgRect" presStyleLbl="bgShp" presStyleIdx="2" presStyleCnt="3"/>
      <dgm:spPr/>
    </dgm:pt>
    <dgm:pt modelId="{5A095788-573B-4465-BC8D-F47043B07AAA}" type="pres">
      <dgm:prSet presAssocID="{1C006522-8123-4923-8E89-04CE1B174A5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C9066210-813A-4812-8985-BB2A9CA22D7A}" type="pres">
      <dgm:prSet presAssocID="{1C006522-8123-4923-8E89-04CE1B174A56}" presName="spaceRect" presStyleCnt="0"/>
      <dgm:spPr/>
    </dgm:pt>
    <dgm:pt modelId="{C2531B10-0220-45BB-9FA5-579B499457CB}" type="pres">
      <dgm:prSet presAssocID="{1C006522-8123-4923-8E89-04CE1B174A5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9155516-26C6-47EF-B45B-389D7E52FDC7}" type="presOf" srcId="{6B0CA7E0-1867-4A72-B8B7-2AC0E57E6C3A}" destId="{42FB2313-6F49-4301-8A78-156948A21C88}" srcOrd="0" destOrd="0" presId="urn:microsoft.com/office/officeart/2018/2/layout/IconVerticalSolidList"/>
    <dgm:cxn modelId="{F69AF817-ACC8-42F3-8C09-D4C01619920A}" type="presOf" srcId="{1C006522-8123-4923-8E89-04CE1B174A56}" destId="{C2531B10-0220-45BB-9FA5-579B499457CB}" srcOrd="0" destOrd="0" presId="urn:microsoft.com/office/officeart/2018/2/layout/IconVerticalSolidList"/>
    <dgm:cxn modelId="{397F8326-5809-4DD2-83D7-31CCE2998EE1}" type="presOf" srcId="{350B0711-645B-4F3F-A2DF-57D3FB073C87}" destId="{82237D92-59C7-4F37-BA26-433A33459B92}" srcOrd="0" destOrd="0" presId="urn:microsoft.com/office/officeart/2018/2/layout/IconVerticalSolidList"/>
    <dgm:cxn modelId="{C5473688-CA46-492C-9243-508091FAE79C}" type="presOf" srcId="{3A9A2B50-004C-4924-94E0-02F86E468E2C}" destId="{98AFCF99-10AF-4621-9F41-1BCD3B92CF4C}" srcOrd="0" destOrd="0" presId="urn:microsoft.com/office/officeart/2018/2/layout/IconVerticalSolidList"/>
    <dgm:cxn modelId="{3F5DECC5-F54B-4472-89B2-EE653A1CCBE8}" srcId="{350B0711-645B-4F3F-A2DF-57D3FB073C87}" destId="{6B0CA7E0-1867-4A72-B8B7-2AC0E57E6C3A}" srcOrd="1" destOrd="0" parTransId="{670FF217-907D-4566-B07C-1EEBD8CFBB5C}" sibTransId="{F2165C3F-A2F4-49CE-B18B-92934C73CF51}"/>
    <dgm:cxn modelId="{0A17EAC8-0C7B-481B-8DA3-6B5D4DF5AAF1}" srcId="{350B0711-645B-4F3F-A2DF-57D3FB073C87}" destId="{1C006522-8123-4923-8E89-04CE1B174A56}" srcOrd="2" destOrd="0" parTransId="{694384E7-23A6-456C-BD51-54478F8147E9}" sibTransId="{9FE503C6-9817-4E3D-B1BE-A99ED19DD565}"/>
    <dgm:cxn modelId="{8B3964E5-93C9-41F7-ADB5-8B3059878F7C}" srcId="{350B0711-645B-4F3F-A2DF-57D3FB073C87}" destId="{3A9A2B50-004C-4924-94E0-02F86E468E2C}" srcOrd="0" destOrd="0" parTransId="{CA58CA98-8019-4D9F-949F-A2573AD5BDF8}" sibTransId="{28C8556D-2341-4BB2-89C6-5F3E5C0EEA2E}"/>
    <dgm:cxn modelId="{6D32EE3D-D259-4E65-97D5-5263E934411C}" type="presParOf" srcId="{82237D92-59C7-4F37-BA26-433A33459B92}" destId="{623D0E26-86EB-44C1-BC6F-5BB52197294C}" srcOrd="0" destOrd="0" presId="urn:microsoft.com/office/officeart/2018/2/layout/IconVerticalSolidList"/>
    <dgm:cxn modelId="{796AD351-9CD6-4CC6-B276-FAAD228F0643}" type="presParOf" srcId="{623D0E26-86EB-44C1-BC6F-5BB52197294C}" destId="{EA5FEE26-58C7-4319-AD30-1B28C4CB8145}" srcOrd="0" destOrd="0" presId="urn:microsoft.com/office/officeart/2018/2/layout/IconVerticalSolidList"/>
    <dgm:cxn modelId="{99329072-1D07-460F-9B56-CE120AC16A69}" type="presParOf" srcId="{623D0E26-86EB-44C1-BC6F-5BB52197294C}" destId="{3BAD153A-9172-464A-9DEC-E6AFE85E2237}" srcOrd="1" destOrd="0" presId="urn:microsoft.com/office/officeart/2018/2/layout/IconVerticalSolidList"/>
    <dgm:cxn modelId="{27B802DE-124B-4043-8EE3-BBA895641E5D}" type="presParOf" srcId="{623D0E26-86EB-44C1-BC6F-5BB52197294C}" destId="{EEBF4112-0BD9-4011-A43F-103842E3CF42}" srcOrd="2" destOrd="0" presId="urn:microsoft.com/office/officeart/2018/2/layout/IconVerticalSolidList"/>
    <dgm:cxn modelId="{41576F8A-4393-4E6D-9631-3632FCFC3FB4}" type="presParOf" srcId="{623D0E26-86EB-44C1-BC6F-5BB52197294C}" destId="{98AFCF99-10AF-4621-9F41-1BCD3B92CF4C}" srcOrd="3" destOrd="0" presId="urn:microsoft.com/office/officeart/2018/2/layout/IconVerticalSolidList"/>
    <dgm:cxn modelId="{8C7A2EEE-C458-40EC-876E-48E92B8B69B1}" type="presParOf" srcId="{82237D92-59C7-4F37-BA26-433A33459B92}" destId="{2FF18D1D-83B2-44E1-8D48-9046E11A9DD7}" srcOrd="1" destOrd="0" presId="urn:microsoft.com/office/officeart/2018/2/layout/IconVerticalSolidList"/>
    <dgm:cxn modelId="{45311EBA-5E32-43F9-AA00-0553CB98D676}" type="presParOf" srcId="{82237D92-59C7-4F37-BA26-433A33459B92}" destId="{40D1B28D-BA53-44E5-962E-9FA38517A299}" srcOrd="2" destOrd="0" presId="urn:microsoft.com/office/officeart/2018/2/layout/IconVerticalSolidList"/>
    <dgm:cxn modelId="{5A031E97-E0C7-4F78-9F6D-23B7F2A88D1B}" type="presParOf" srcId="{40D1B28D-BA53-44E5-962E-9FA38517A299}" destId="{EC7D6471-D3A3-4D8D-8432-1726F8FBCBAD}" srcOrd="0" destOrd="0" presId="urn:microsoft.com/office/officeart/2018/2/layout/IconVerticalSolidList"/>
    <dgm:cxn modelId="{A0E9DCD8-CF7B-450C-8DD8-A2448C688B05}" type="presParOf" srcId="{40D1B28D-BA53-44E5-962E-9FA38517A299}" destId="{84E595AC-5568-48FA-8037-5B60D89D0B8C}" srcOrd="1" destOrd="0" presId="urn:microsoft.com/office/officeart/2018/2/layout/IconVerticalSolidList"/>
    <dgm:cxn modelId="{BB66A1A9-C713-4A69-B3F4-C44BBFDC3023}" type="presParOf" srcId="{40D1B28D-BA53-44E5-962E-9FA38517A299}" destId="{2806031B-5D9B-43CC-83DF-4EAEC80497E6}" srcOrd="2" destOrd="0" presId="urn:microsoft.com/office/officeart/2018/2/layout/IconVerticalSolidList"/>
    <dgm:cxn modelId="{6B0D69C1-65FA-4ED6-9084-874C61777B00}" type="presParOf" srcId="{40D1B28D-BA53-44E5-962E-9FA38517A299}" destId="{42FB2313-6F49-4301-8A78-156948A21C88}" srcOrd="3" destOrd="0" presId="urn:microsoft.com/office/officeart/2018/2/layout/IconVerticalSolidList"/>
    <dgm:cxn modelId="{1001E743-867A-458A-B696-A22FF4866308}" type="presParOf" srcId="{82237D92-59C7-4F37-BA26-433A33459B92}" destId="{52FB92E1-2FEA-4A96-AC34-45F5F0801DF8}" srcOrd="3" destOrd="0" presId="urn:microsoft.com/office/officeart/2018/2/layout/IconVerticalSolidList"/>
    <dgm:cxn modelId="{348A2AF3-E818-4CAB-B8A6-9EC6CA215623}" type="presParOf" srcId="{82237D92-59C7-4F37-BA26-433A33459B92}" destId="{D49BEE6D-CF7F-42EA-B793-6D48A6738574}" srcOrd="4" destOrd="0" presId="urn:microsoft.com/office/officeart/2018/2/layout/IconVerticalSolidList"/>
    <dgm:cxn modelId="{47D13EB3-08A9-4DBB-9734-D6A78382C972}" type="presParOf" srcId="{D49BEE6D-CF7F-42EA-B793-6D48A6738574}" destId="{89FC4BF8-CE0B-4D47-9630-FD900B73A513}" srcOrd="0" destOrd="0" presId="urn:microsoft.com/office/officeart/2018/2/layout/IconVerticalSolidList"/>
    <dgm:cxn modelId="{ACA42678-DE7C-44E1-8E51-D33FC7549908}" type="presParOf" srcId="{D49BEE6D-CF7F-42EA-B793-6D48A6738574}" destId="{5A095788-573B-4465-BC8D-F47043B07AAA}" srcOrd="1" destOrd="0" presId="urn:microsoft.com/office/officeart/2018/2/layout/IconVerticalSolidList"/>
    <dgm:cxn modelId="{6BCE346F-A982-424B-85AF-512B9D277F45}" type="presParOf" srcId="{D49BEE6D-CF7F-42EA-B793-6D48A6738574}" destId="{C9066210-813A-4812-8985-BB2A9CA22D7A}" srcOrd="2" destOrd="0" presId="urn:microsoft.com/office/officeart/2018/2/layout/IconVerticalSolidList"/>
    <dgm:cxn modelId="{976FDC0A-0555-4930-8E14-B2F80F64C3CC}" type="presParOf" srcId="{D49BEE6D-CF7F-42EA-B793-6D48A6738574}" destId="{C2531B10-0220-45BB-9FA5-579B499457C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5FEE26-58C7-4319-AD30-1B28C4CB8145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AD153A-9172-464A-9DEC-E6AFE85E2237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FCF99-10AF-4621-9F41-1BCD3B92CF4C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UMass Amherst: Offers Microsoft applications, Zoom access, and specialized software licenses for retirees with valid use cases.</a:t>
          </a:r>
          <a:endParaRPr lang="en-US" sz="2400" kern="1200"/>
        </a:p>
      </dsp:txBody>
      <dsp:txXfrm>
        <a:off x="1437631" y="531"/>
        <a:ext cx="9077968" cy="1244702"/>
      </dsp:txXfrm>
    </dsp:sp>
    <dsp:sp modelId="{EC7D6471-D3A3-4D8D-8432-1726F8FBCBAD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E595AC-5568-48FA-8037-5B60D89D0B8C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B2313-6F49-4301-8A78-156948A21C88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Clemson University: Provides extended account access upon request from department heads or dean</a:t>
          </a:r>
          <a:r>
            <a:rPr lang="hr-HR" sz="2400" b="0" i="0" kern="1200"/>
            <a:t>s</a:t>
          </a:r>
          <a:r>
            <a:rPr lang="en-US" sz="2400" b="0" i="0" kern="1200"/>
            <a:t>.</a:t>
          </a:r>
          <a:endParaRPr lang="en-US" sz="2400" kern="1200"/>
        </a:p>
      </dsp:txBody>
      <dsp:txXfrm>
        <a:off x="1437631" y="1556410"/>
        <a:ext cx="9077968" cy="1244702"/>
      </dsp:txXfrm>
    </dsp:sp>
    <dsp:sp modelId="{89FC4BF8-CE0B-4D47-9630-FD900B73A513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095788-573B-4465-BC8D-F47043B07AAA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31B10-0220-45BB-9FA5-579B499457CB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University of Toronto: Allows annual renewal of Microsoft 365 access for retired faculty engaged in departmental work</a:t>
          </a:r>
          <a:endParaRPr lang="en-US" sz="2400" kern="1200"/>
        </a:p>
      </dsp:txBody>
      <dsp:txXfrm>
        <a:off x="1437631" y="3112289"/>
        <a:ext cx="9077968" cy="1244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ADABD-5385-FBFD-0DC8-6120C44FB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9106C-0023-9E1C-6680-492029D72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6BB98-6177-652A-355B-B59C9FB07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4877B-677D-7E04-51F6-05BC1624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2AFD3-8B3E-86D5-2228-4FEA79E9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5719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C2402-EB1F-65C0-B2CE-9077B516B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80A325-8E68-71F7-CE54-E40709C0D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E756E-438A-C733-DE4D-0AE6C01E5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96C77-1850-5EDA-8E34-55BEA337B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63D57-6C72-DBFB-6065-F57B8772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5904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0328DA-6855-F417-20B6-EF04986BA9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27BBE5-FA90-C879-3894-C6D5553CD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7576B-9C42-711D-8B2F-EE4CD3048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3870B-34FE-5A9D-7194-2099A8DB9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A5F93-924C-E75F-9797-00DD9422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5054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B1317-7973-213D-066D-9F529EBB0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72AF8-EA77-F4D4-0639-30029BD9C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4F25B-0E20-8E28-CA36-94846903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3B2CB-3084-4EBD-29A8-C61240094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0E74A-91DF-9C18-935C-13B6DCFC0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70266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C4DED-CAE1-52F8-04D0-36234232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B1A5A-5E36-E326-57B6-74DE0C763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A51A3-08E4-0F23-329B-AADBCA09B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FF64-ED9C-7956-68E0-8D8D531D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DB985-D6C1-7824-BEAC-9C54269A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579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C0FF9-7B6E-74B0-63B3-F085A04B4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CE605-70E0-8184-5A9C-EC58EF941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71FD1A-2715-585E-D762-AD9F20279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04694A-8B85-742F-65D6-7ED6A6BE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619D90-FCFC-14A6-5087-B8F13827E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0F68B-6EF6-B975-5545-DB71B0BB2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17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DAEC9-3AC4-0F56-D694-F54855675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D3A52-9EF8-4695-A45F-2753C256A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B778F7-098C-43FA-5E2E-D17E01245F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ADBA6A-0445-3F31-1DC9-BD6E21E483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9715D7-5CFE-0573-D6E8-5E6F8FEF6B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E432-9E77-4CD6-0652-4131DA5F6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00BAF0-7C8C-838B-5DB4-B875BBE66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D6F11D-F917-21C8-C56F-596A7697B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574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24B91-D97C-0365-C43A-E7491C689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E920F0-5402-F21E-5060-9C54C015A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4ADB43-79FD-491E-09E8-A770AB13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17DB0E-6ACF-3D31-54AD-6B8131434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6596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9851F-E386-0A33-9FB4-996FB4C6A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5A5BA-32C3-544E-7B12-47E03BDA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F21B8-3185-F258-86D5-6E1BD6895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175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03584-459E-7BD0-85E1-DD7B51CB2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5902B-6624-9648-34CC-A97C8A188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9E618-42EB-5AD7-330D-6B62F5944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C27E0-7DE7-1BBB-1102-7DB00CDDF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EFB093-C527-D131-F4FF-69CEDD1C5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8FD8A-A0E1-3204-4A0D-5B6EC668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3352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A905C-26B1-2644-B18A-AC4FE0FE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0DE234-BBC7-59B4-C710-BC9489F0C9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514DB-8586-8219-4104-E8808DEE5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ACFDE-4A9B-078C-F364-F5863D015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B5B16-9DFC-BACF-8EAD-CDAE24183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C3AED8-38D1-9CF0-CFD7-1047B3AA6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1838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495192-785B-D712-7337-D3BD4DD56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0157FC-5434-450C-9F97-E59A3F6B2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779E9-7A72-D668-4CF9-8F9CF84A1C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076E2E-A7C1-4AD0-B853-7E54FE9BA38B}" type="datetimeFigureOut">
              <a:rPr lang="hr-HR" smtClean="0"/>
              <a:t>15.4.2025.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2962C-97F2-8F2B-1B6A-CA72E5CBC1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7C483-11B3-2342-FE99-B4474C3CB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C59BA9-0A73-466D-97D4-17DA3BFBFCF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17578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D77BE8-8CD8-19BD-DA39-8ABF403C8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hr-HR" sz="4700" dirty="0"/>
              <a:t>How to </a:t>
            </a:r>
            <a:r>
              <a:rPr lang="en-US" sz="4700" dirty="0"/>
              <a:t>accelerate the use of university IT by retired professors</a:t>
            </a:r>
            <a:r>
              <a:rPr lang="hr-HR" sz="4700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5C8282-4958-D746-F3D6-E47F1AC03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51" name="Arc 50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0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8D6B9-07EC-D6AC-AF36-21384C82A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 b="0" i="0">
                <a:solidFill>
                  <a:srgbClr val="FFFFFF"/>
                </a:solidFill>
                <a:effectLst/>
                <a:latin typeface="fkGrotesk"/>
              </a:rPr>
              <a:t>Importance of IT Access for Retired Professors</a:t>
            </a:r>
            <a:endParaRPr lang="hr-HR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26FCC-3441-73FC-A39D-999F04811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fkGroteskNeue"/>
              </a:rPr>
              <a:t>Continued Academic Contributions: </a:t>
            </a:r>
            <a:r>
              <a:rPr lang="en-US" sz="2000" b="0" i="0" dirty="0">
                <a:effectLst/>
                <a:latin typeface="fkGroteskNeue"/>
              </a:rPr>
              <a:t>Retired professors often remain active in research, mentoring, and academic collaborations. Access to IT resources allows them to contribute effectively to the academic community.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fkGroteskNeue"/>
              </a:rPr>
              <a:t>Silver Economy Development: </a:t>
            </a:r>
            <a:r>
              <a:rPr lang="en-US" sz="2000" b="0" i="0" dirty="0">
                <a:effectLst/>
                <a:latin typeface="fkGroteskNeue"/>
              </a:rPr>
              <a:t>Retired professors play a significant role in fostering the "silver economy" by engaging in lifelong learning and sharing expertise. This requires access to digital tools and </a:t>
            </a:r>
            <a:r>
              <a:rPr lang="en-US" sz="2000" b="0" i="0" dirty="0" err="1">
                <a:effectLst/>
                <a:latin typeface="fkGroteskNeue"/>
              </a:rPr>
              <a:t>trainin</a:t>
            </a:r>
            <a:r>
              <a:rPr lang="hr-HR" sz="2000" b="0" i="0" dirty="0">
                <a:effectLst/>
                <a:latin typeface="fkGroteskNeue"/>
              </a:rPr>
              <a:t>g</a:t>
            </a:r>
            <a:r>
              <a:rPr lang="en-US" sz="2000" b="0" i="0" dirty="0">
                <a:effectLst/>
                <a:latin typeface="fkGroteskNeue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fkGroteskNeue"/>
              </a:rPr>
              <a:t>Ethical and Age-Friendly Practices: </a:t>
            </a:r>
            <a:r>
              <a:rPr lang="en-US" sz="2000" b="0" i="0" dirty="0">
                <a:effectLst/>
                <a:latin typeface="fkGroteskNeue"/>
              </a:rPr>
              <a:t>Universities that provide IT access to retirees demonstrate respect for their contributions and foster an age-friendly environment, enhancing their reputation</a:t>
            </a:r>
            <a:r>
              <a:rPr lang="hr-HR" sz="2000" b="0" i="0" dirty="0">
                <a:effectLst/>
                <a:latin typeface="fkGroteskNeue"/>
              </a:rPr>
              <a:t>.</a:t>
            </a:r>
            <a:endParaRPr lang="en-US" sz="2000" b="0" i="0" dirty="0">
              <a:effectLst/>
              <a:latin typeface="fkGroteskNeue"/>
            </a:endParaRPr>
          </a:p>
          <a:p>
            <a:endParaRPr lang="hr-HR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806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91BA1B-3CE5-27E7-6A10-5FDB0D6A8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0" i="0">
                <a:effectLst/>
                <a:latin typeface="fkGrotesk"/>
              </a:rPr>
              <a:t>Challenges Faced by Retired Professors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B0085-63BE-A48C-9FBF-6DE2B6430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700" b="1" i="0" dirty="0">
                <a:effectLst/>
                <a:latin typeface="fkGroteskNeue"/>
              </a:rPr>
              <a:t>Loss of Access</a:t>
            </a:r>
            <a:r>
              <a:rPr lang="en-US" sz="1700" b="0" i="0" dirty="0">
                <a:effectLst/>
                <a:latin typeface="fkGroteskNeue"/>
              </a:rPr>
              <a:t>: Many universities terminate IT privileges, including email accounts, software, and support services, upon retirement. This creates barriers for retired faculty who wish to stay academically active.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b="1" i="0" dirty="0">
                <a:effectLst/>
                <a:latin typeface="fkGroteskNeue"/>
              </a:rPr>
              <a:t>Digital Discrimination</a:t>
            </a:r>
            <a:r>
              <a:rPr lang="en-US" sz="1700" b="0" i="0" dirty="0">
                <a:effectLst/>
                <a:latin typeface="fkGroteskNeue"/>
              </a:rPr>
              <a:t>: The lack of access to e-services and professional IT support can marginalize retired professors in an increasingly digital world.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b="1" i="0" dirty="0">
                <a:effectLst/>
                <a:latin typeface="fkGroteskNeue"/>
              </a:rPr>
              <a:t>Non-Transparency:</a:t>
            </a:r>
            <a:r>
              <a:rPr lang="en-US" sz="1700" b="0" i="0" dirty="0">
                <a:effectLst/>
                <a:latin typeface="fkGroteskNeue"/>
              </a:rPr>
              <a:t> Inconsistent policies across institutions leave retirees uncertain about their rights and options for continued IT use</a:t>
            </a:r>
          </a:p>
          <a:p>
            <a:endParaRPr lang="hr-HR" sz="1700" dirty="0"/>
          </a:p>
        </p:txBody>
      </p:sp>
      <p:pic>
        <p:nvPicPr>
          <p:cNvPr id="5" name="Picture 4" descr="Old computer monitors">
            <a:extLst>
              <a:ext uri="{FF2B5EF4-FFF2-40B4-BE49-F238E27FC236}">
                <a16:creationId xmlns:a16="http://schemas.microsoft.com/office/drawing/2014/main" id="{0A2AE981-4852-5130-6CC7-497BC45EEB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81" r="24734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3225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58A509-759B-F6E2-D692-6ACAA741D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 b="0" i="0">
                <a:solidFill>
                  <a:srgbClr val="FFFFFF"/>
                </a:solidFill>
                <a:effectLst/>
                <a:latin typeface="fkGrotesk"/>
              </a:rPr>
              <a:t>Benefits of Ensuring IT Access</a:t>
            </a:r>
            <a:endParaRPr lang="hr-HR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EA64E-7A3C-8E7A-CB9D-9F1513517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  <a:latin typeface="fkGroteskNeue"/>
              </a:rPr>
              <a:t>Enhanced Alumni Relations: </a:t>
            </a:r>
            <a:r>
              <a:rPr lang="en-US" sz="2200" b="0" i="0" dirty="0">
                <a:effectLst/>
                <a:latin typeface="fkGroteskNeue"/>
              </a:rPr>
              <a:t>Providing IT access helps maintain strong ties between retired professors and the university, fostering goodwill and potential 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  <a:latin typeface="fkGroteskNeue"/>
              </a:rPr>
              <a:t>Cost vs. Value: </a:t>
            </a:r>
            <a:r>
              <a:rPr lang="en-US" sz="2200" b="0" i="0" dirty="0">
                <a:effectLst/>
                <a:latin typeface="fkGroteskNeue"/>
              </a:rPr>
              <a:t>The cost of maintaining IT access for retirees is minimal compared to the value they bring through mentorship, research, and institutional loyalty.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  <a:latin typeface="fkGroteskNeue"/>
              </a:rPr>
              <a:t>Support During Transitions: </a:t>
            </a:r>
            <a:r>
              <a:rPr lang="en-US" sz="2200" b="0" i="0" dirty="0">
                <a:effectLst/>
                <a:latin typeface="fkGroteskNeue"/>
              </a:rPr>
              <a:t>Access to IT resources can ease the transition into retirement by enabling continued engagement with academic network</a:t>
            </a:r>
          </a:p>
          <a:p>
            <a:endParaRPr lang="hr-HR" sz="22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99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0123F-83A6-53F4-36ED-D80890920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en-US" sz="3100" b="0" i="0">
                <a:solidFill>
                  <a:srgbClr val="FFFFFF"/>
                </a:solidFill>
                <a:effectLst/>
                <a:latin typeface="fkGrotesk"/>
              </a:rPr>
              <a:t>Recommendations for University Administrations</a:t>
            </a:r>
            <a:endParaRPr lang="hr-HR" sz="3100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F9D8-BB8B-3F4A-A7D5-D00EFE074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en-US" sz="2400" b="0" i="0" dirty="0">
                <a:effectLst/>
                <a:latin typeface="fkGrotesk"/>
              </a:rPr>
              <a:t>Policy Suggestions</a:t>
            </a:r>
          </a:p>
          <a:p>
            <a:pPr>
              <a:buFont typeface="+mj-lt"/>
              <a:buAutoNum type="arabicPeriod"/>
            </a:pPr>
            <a:r>
              <a:rPr lang="en-US" sz="2400" b="1" i="0" dirty="0">
                <a:effectLst/>
                <a:latin typeface="fkGroteskNeue"/>
              </a:rPr>
              <a:t>Universal Access</a:t>
            </a:r>
            <a:r>
              <a:rPr lang="en-US" sz="2400" b="0" i="0" dirty="0">
                <a:effectLst/>
                <a:latin typeface="fkGroteskNeue"/>
              </a:rPr>
              <a:t>: Extend IT privileges (e.g., email accounts, software licenses) to all retired faculty, not just emeriti professors</a:t>
            </a:r>
            <a:r>
              <a:rPr lang="hr-HR" sz="2400" b="0" i="0" dirty="0">
                <a:effectLst/>
                <a:latin typeface="fkGroteskNeue"/>
              </a:rPr>
              <a:t>.</a:t>
            </a:r>
            <a:endParaRPr lang="en-US" sz="2400" b="0" i="0" dirty="0">
              <a:effectLst/>
              <a:latin typeface="fkGroteskNeue"/>
            </a:endParaRPr>
          </a:p>
          <a:p>
            <a:pPr>
              <a:buFont typeface="+mj-lt"/>
              <a:buAutoNum type="arabicPeriod"/>
            </a:pPr>
            <a:r>
              <a:rPr lang="en-US" sz="2400" b="1" i="0" dirty="0">
                <a:effectLst/>
                <a:latin typeface="fkGroteskNeue"/>
              </a:rPr>
              <a:t>Sponsored Accounts: </a:t>
            </a:r>
            <a:r>
              <a:rPr lang="en-US" sz="2400" b="0" i="0" dirty="0">
                <a:effectLst/>
                <a:latin typeface="fkGroteskNeue"/>
              </a:rPr>
              <a:t>Introduce renewable sponsored accounts for retirees engaged in academic or institutional activities.</a:t>
            </a:r>
          </a:p>
          <a:p>
            <a:pPr>
              <a:buFont typeface="+mj-lt"/>
              <a:buAutoNum type="arabicPeriod"/>
            </a:pPr>
            <a:r>
              <a:rPr lang="en-US" sz="2400" b="1" i="0" dirty="0">
                <a:effectLst/>
                <a:latin typeface="fkGroteskNeue"/>
              </a:rPr>
              <a:t>Transparent Guidelines: </a:t>
            </a:r>
            <a:r>
              <a:rPr lang="en-US" sz="2400" b="0" i="0" dirty="0">
                <a:effectLst/>
                <a:latin typeface="fkGroteskNeue"/>
              </a:rPr>
              <a:t>Clearly communicate policies regarding IT access during retirement planning processes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1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F3103-D6EE-6C65-2860-F008AD655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sz="3100" b="0" i="0">
                <a:solidFill>
                  <a:srgbClr val="FFFFFF"/>
                </a:solidFill>
                <a:effectLst/>
                <a:latin typeface="fkGrotesk"/>
              </a:rPr>
              <a:t>Recommendations for University Administrations</a:t>
            </a:r>
            <a:endParaRPr lang="hr-HR" sz="3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16578-C54C-DC64-E334-7D6A2520D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0" i="0" dirty="0">
                <a:effectLst/>
                <a:latin typeface="fkGrotesk"/>
              </a:rPr>
              <a:t>IT Services for Retirees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fkGroteskNeue"/>
              </a:rPr>
              <a:t>Provide access to essential tools like Microsoft 365, email services, and virtual desktops.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fkGroteskNeue"/>
              </a:rPr>
              <a:t>Offer training programs on using new technologies to bridge digital skill gaps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fkGroteskNeue"/>
              </a:rPr>
              <a:t>Maintain help desk support for troubleshooting IT issues faced by retired faculty</a:t>
            </a:r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683154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BA832-8521-B6AD-2913-A455517D2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360"/>
            <a:ext cx="5536397" cy="3935281"/>
          </a:xfrm>
        </p:spPr>
        <p:txBody>
          <a:bodyPr>
            <a:normAutofit/>
          </a:bodyPr>
          <a:lstStyle/>
          <a:p>
            <a:r>
              <a:rPr lang="en-US" b="1" i="0" dirty="0">
                <a:effectLst/>
                <a:latin typeface="fkGroteskNeue"/>
              </a:rPr>
              <a:t>Encourage emeriti professors </a:t>
            </a:r>
            <a:r>
              <a:rPr lang="en-US" b="0" i="0" dirty="0">
                <a:effectLst/>
                <a:latin typeface="fkGroteskNeue"/>
              </a:rPr>
              <a:t>to advocate for equitable treatment of all retired faculty regarding IT access. </a:t>
            </a:r>
            <a:endParaRPr lang="hr-HR" b="0" i="0" dirty="0">
              <a:effectLst/>
              <a:latin typeface="fkGroteskNeue"/>
            </a:endParaRPr>
          </a:p>
          <a:p>
            <a:r>
              <a:rPr lang="en-US" b="0" i="0" dirty="0">
                <a:effectLst/>
                <a:latin typeface="fkGroteskNeue"/>
              </a:rPr>
              <a:t>Their influence can help shape inclusive policies</a:t>
            </a:r>
            <a:endParaRPr lang="hr-HR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C8C337-67FA-E1DF-14D2-A45CEBB57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sz="4100" b="0" i="0">
                <a:solidFill>
                  <a:srgbClr val="FFFFFF"/>
                </a:solidFill>
                <a:effectLst/>
                <a:latin typeface="fkGrotesk"/>
              </a:rPr>
              <a:t>Collaboration with Emeriti Networks</a:t>
            </a:r>
            <a:endParaRPr lang="hr-HR" sz="4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362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1518B8-6EE7-CE60-B292-7BDF5F32F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b="0" i="0">
                <a:effectLst/>
                <a:latin typeface="fkGrotesk"/>
              </a:rPr>
              <a:t>Case Studies and Best Practices</a:t>
            </a:r>
            <a:endParaRPr lang="hr-H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82D0D4-6F95-AEEB-7D5D-F8800B3B4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013911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2350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D8464-8C97-BFE7-F2D7-B0266B147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hr-HR">
                <a:solidFill>
                  <a:srgbClr val="FFFFFF"/>
                </a:solidFill>
              </a:rPr>
              <a:t>What can it be done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F4AEF-BBBE-C90E-DF9C-A775C9FE9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b="0" i="0" dirty="0">
                <a:effectLst/>
                <a:latin typeface="fkGroteskNeue"/>
              </a:rPr>
              <a:t>Propose that university administrations:</a:t>
            </a:r>
          </a:p>
          <a:p>
            <a:pPr>
              <a:buFont typeface="+mj-lt"/>
              <a:buAutoNum type="arabicPeriod"/>
            </a:pPr>
            <a:r>
              <a:rPr lang="en-US" b="0" i="0" dirty="0">
                <a:effectLst/>
                <a:latin typeface="fkGroteskNeue"/>
              </a:rPr>
              <a:t>Review current policies on IT access for retirees.</a:t>
            </a:r>
          </a:p>
          <a:p>
            <a:pPr>
              <a:buFont typeface="+mj-lt"/>
              <a:buAutoNum type="arabicPeriod"/>
            </a:pPr>
            <a:r>
              <a:rPr lang="en-US" b="0" i="0" dirty="0">
                <a:effectLst/>
                <a:latin typeface="fkGroteskNeue"/>
              </a:rPr>
              <a:t>Implement consistent practices across faculties.</a:t>
            </a:r>
          </a:p>
          <a:p>
            <a:pPr>
              <a:buFont typeface="+mj-lt"/>
              <a:buAutoNum type="arabicPeriod"/>
            </a:pPr>
            <a:r>
              <a:rPr lang="en-US" b="0" i="0" dirty="0">
                <a:effectLst/>
                <a:latin typeface="fkGroteskNeue"/>
              </a:rPr>
              <a:t>Promote age-friendly initiatives as part of their institutional strategy.</a:t>
            </a:r>
          </a:p>
          <a:p>
            <a:endParaRPr lang="hr-HR" b="0" i="0" dirty="0">
              <a:effectLst/>
              <a:latin typeface="fkGroteskNeue"/>
            </a:endParaRPr>
          </a:p>
          <a:p>
            <a:r>
              <a:rPr lang="en-US" b="0" i="0" dirty="0">
                <a:effectLst/>
                <a:latin typeface="fkGroteskNeue"/>
              </a:rPr>
              <a:t>By addressing these points, universities can empower retired professors to continue contributing meaningfully while fostering a supportive academic community</a:t>
            </a:r>
          </a:p>
        </p:txBody>
      </p:sp>
    </p:spTree>
    <p:extLst>
      <p:ext uri="{BB962C8B-B14F-4D97-AF65-F5344CB8AC3E}">
        <p14:creationId xmlns:p14="http://schemas.microsoft.com/office/powerpoint/2010/main" val="2891814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526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fkGrotesk</vt:lpstr>
      <vt:lpstr>fkGroteskNeue</vt:lpstr>
      <vt:lpstr>Office Theme</vt:lpstr>
      <vt:lpstr>How to accelerate the use of university IT by retired professors </vt:lpstr>
      <vt:lpstr>Importance of IT Access for Retired Professors</vt:lpstr>
      <vt:lpstr>Challenges Faced by Retired Professors</vt:lpstr>
      <vt:lpstr>Benefits of Ensuring IT Access</vt:lpstr>
      <vt:lpstr>Recommendations for University Administrations</vt:lpstr>
      <vt:lpstr>Recommendations for University Administrations</vt:lpstr>
      <vt:lpstr>Collaboration with Emeriti Networks</vt:lpstr>
      <vt:lpstr>Case Studies and Best Practices</vt:lpstr>
      <vt:lpstr>What can it be done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Aleksandar Erceg</dc:creator>
  <cp:lastModifiedBy>Jože Gričar</cp:lastModifiedBy>
  <cp:revision>2</cp:revision>
  <dcterms:created xsi:type="dcterms:W3CDTF">2025-04-08T16:35:08Z</dcterms:created>
  <dcterms:modified xsi:type="dcterms:W3CDTF">2025-04-15T10:42:55Z</dcterms:modified>
</cp:coreProperties>
</file>