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17" d="100"/>
          <a:sy n="117" d="100"/>
        </p:scale>
        <p:origin x="35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svg"/><Relationship Id="rId1" Type="http://schemas.openxmlformats.org/officeDocument/2006/relationships/image" Target="../media/image2.png"/><Relationship Id="rId6" Type="http://schemas.openxmlformats.org/officeDocument/2006/relationships/image" Target="../media/image7.svg"/><Relationship Id="rId5" Type="http://schemas.openxmlformats.org/officeDocument/2006/relationships/image" Target="../media/image6.png"/><Relationship Id="rId4" Type="http://schemas.openxmlformats.org/officeDocument/2006/relationships/image" Target="../media/image5.sv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svg"/><Relationship Id="rId1" Type="http://schemas.openxmlformats.org/officeDocument/2006/relationships/image" Target="../media/image2.png"/><Relationship Id="rId6" Type="http://schemas.openxmlformats.org/officeDocument/2006/relationships/image" Target="../media/image7.svg"/><Relationship Id="rId5" Type="http://schemas.openxmlformats.org/officeDocument/2006/relationships/image" Target="../media/image6.png"/><Relationship Id="rId4" Type="http://schemas.openxmlformats.org/officeDocument/2006/relationships/image" Target="../media/image5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18/5/colors/Iconchunking_neutralicontext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bg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50B0711-645B-4F3F-A2DF-57D3FB073C87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icontext_colorful1" csCatId="colorful" phldr="1"/>
      <dgm:spPr/>
      <dgm:t>
        <a:bodyPr/>
        <a:lstStyle/>
        <a:p>
          <a:endParaRPr lang="en-US"/>
        </a:p>
      </dgm:t>
    </dgm:pt>
    <dgm:pt modelId="{3A9A2B50-004C-4924-94E0-02F86E468E2C}">
      <dgm:prSet/>
      <dgm:spPr/>
      <dgm:t>
        <a:bodyPr/>
        <a:lstStyle/>
        <a:p>
          <a:r>
            <a:rPr lang="en-US" b="0" i="0"/>
            <a:t>UMass Amherst: Offers Microsoft applications, Zoom access, and specialized software licenses for retirees with valid use cases.</a:t>
          </a:r>
          <a:endParaRPr lang="en-US"/>
        </a:p>
      </dgm:t>
    </dgm:pt>
    <dgm:pt modelId="{CA58CA98-8019-4D9F-949F-A2573AD5BDF8}" type="parTrans" cxnId="{8B3964E5-93C9-41F7-ADB5-8B3059878F7C}">
      <dgm:prSet/>
      <dgm:spPr/>
      <dgm:t>
        <a:bodyPr/>
        <a:lstStyle/>
        <a:p>
          <a:endParaRPr lang="en-US"/>
        </a:p>
      </dgm:t>
    </dgm:pt>
    <dgm:pt modelId="{28C8556D-2341-4BB2-89C6-5F3E5C0EEA2E}" type="sibTrans" cxnId="{8B3964E5-93C9-41F7-ADB5-8B3059878F7C}">
      <dgm:prSet/>
      <dgm:spPr/>
      <dgm:t>
        <a:bodyPr/>
        <a:lstStyle/>
        <a:p>
          <a:endParaRPr lang="en-US"/>
        </a:p>
      </dgm:t>
    </dgm:pt>
    <dgm:pt modelId="{6B0CA7E0-1867-4A72-B8B7-2AC0E57E6C3A}">
      <dgm:prSet/>
      <dgm:spPr/>
      <dgm:t>
        <a:bodyPr/>
        <a:lstStyle/>
        <a:p>
          <a:r>
            <a:rPr lang="en-US" b="0" i="0"/>
            <a:t>Clemson University: Provides extended account access upon request from department heads or dean</a:t>
          </a:r>
          <a:r>
            <a:rPr lang="hr-HR" b="0" i="0"/>
            <a:t>s</a:t>
          </a:r>
          <a:r>
            <a:rPr lang="en-US" b="0" i="0"/>
            <a:t>.</a:t>
          </a:r>
          <a:endParaRPr lang="en-US"/>
        </a:p>
      </dgm:t>
    </dgm:pt>
    <dgm:pt modelId="{670FF217-907D-4566-B07C-1EEBD8CFBB5C}" type="parTrans" cxnId="{3F5DECC5-F54B-4472-89B2-EE653A1CCBE8}">
      <dgm:prSet/>
      <dgm:spPr/>
      <dgm:t>
        <a:bodyPr/>
        <a:lstStyle/>
        <a:p>
          <a:endParaRPr lang="en-US"/>
        </a:p>
      </dgm:t>
    </dgm:pt>
    <dgm:pt modelId="{F2165C3F-A2F4-49CE-B18B-92934C73CF51}" type="sibTrans" cxnId="{3F5DECC5-F54B-4472-89B2-EE653A1CCBE8}">
      <dgm:prSet/>
      <dgm:spPr/>
      <dgm:t>
        <a:bodyPr/>
        <a:lstStyle/>
        <a:p>
          <a:endParaRPr lang="en-US"/>
        </a:p>
      </dgm:t>
    </dgm:pt>
    <dgm:pt modelId="{1C006522-8123-4923-8E89-04CE1B174A56}">
      <dgm:prSet/>
      <dgm:spPr/>
      <dgm:t>
        <a:bodyPr/>
        <a:lstStyle/>
        <a:p>
          <a:r>
            <a:rPr lang="en-US" b="0" i="0"/>
            <a:t>University of Toronto: Allows annual renewal of Microsoft 365 access for retired faculty engaged in departmental work</a:t>
          </a:r>
          <a:endParaRPr lang="en-US"/>
        </a:p>
      </dgm:t>
    </dgm:pt>
    <dgm:pt modelId="{694384E7-23A6-456C-BD51-54478F8147E9}" type="parTrans" cxnId="{0A17EAC8-0C7B-481B-8DA3-6B5D4DF5AAF1}">
      <dgm:prSet/>
      <dgm:spPr/>
      <dgm:t>
        <a:bodyPr/>
        <a:lstStyle/>
        <a:p>
          <a:endParaRPr lang="en-US"/>
        </a:p>
      </dgm:t>
    </dgm:pt>
    <dgm:pt modelId="{9FE503C6-9817-4E3D-B1BE-A99ED19DD565}" type="sibTrans" cxnId="{0A17EAC8-0C7B-481B-8DA3-6B5D4DF5AAF1}">
      <dgm:prSet/>
      <dgm:spPr/>
      <dgm:t>
        <a:bodyPr/>
        <a:lstStyle/>
        <a:p>
          <a:endParaRPr lang="en-US"/>
        </a:p>
      </dgm:t>
    </dgm:pt>
    <dgm:pt modelId="{82237D92-59C7-4F37-BA26-433A33459B92}" type="pres">
      <dgm:prSet presAssocID="{350B0711-645B-4F3F-A2DF-57D3FB073C87}" presName="root" presStyleCnt="0">
        <dgm:presLayoutVars>
          <dgm:dir/>
          <dgm:resizeHandles val="exact"/>
        </dgm:presLayoutVars>
      </dgm:prSet>
      <dgm:spPr/>
    </dgm:pt>
    <dgm:pt modelId="{623D0E26-86EB-44C1-BC6F-5BB52197294C}" type="pres">
      <dgm:prSet presAssocID="{3A9A2B50-004C-4924-94E0-02F86E468E2C}" presName="compNode" presStyleCnt="0"/>
      <dgm:spPr/>
    </dgm:pt>
    <dgm:pt modelId="{EA5FEE26-58C7-4319-AD30-1B28C4CB8145}" type="pres">
      <dgm:prSet presAssocID="{3A9A2B50-004C-4924-94E0-02F86E468E2C}" presName="bgRect" presStyleLbl="bgShp" presStyleIdx="0" presStyleCnt="3"/>
      <dgm:spPr/>
    </dgm:pt>
    <dgm:pt modelId="{3BAD153A-9172-464A-9DEC-E6AFE85E2237}" type="pres">
      <dgm:prSet presAssocID="{3A9A2B50-004C-4924-94E0-02F86E468E2C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Zoom Out"/>
        </a:ext>
      </dgm:extLst>
    </dgm:pt>
    <dgm:pt modelId="{EEBF4112-0BD9-4011-A43F-103842E3CF42}" type="pres">
      <dgm:prSet presAssocID="{3A9A2B50-004C-4924-94E0-02F86E468E2C}" presName="spaceRect" presStyleCnt="0"/>
      <dgm:spPr/>
    </dgm:pt>
    <dgm:pt modelId="{98AFCF99-10AF-4621-9F41-1BCD3B92CF4C}" type="pres">
      <dgm:prSet presAssocID="{3A9A2B50-004C-4924-94E0-02F86E468E2C}" presName="parTx" presStyleLbl="revTx" presStyleIdx="0" presStyleCnt="3">
        <dgm:presLayoutVars>
          <dgm:chMax val="0"/>
          <dgm:chPref val="0"/>
        </dgm:presLayoutVars>
      </dgm:prSet>
      <dgm:spPr/>
    </dgm:pt>
    <dgm:pt modelId="{2FF18D1D-83B2-44E1-8D48-9046E11A9DD7}" type="pres">
      <dgm:prSet presAssocID="{28C8556D-2341-4BB2-89C6-5F3E5C0EEA2E}" presName="sibTrans" presStyleCnt="0"/>
      <dgm:spPr/>
    </dgm:pt>
    <dgm:pt modelId="{40D1B28D-BA53-44E5-962E-9FA38517A299}" type="pres">
      <dgm:prSet presAssocID="{6B0CA7E0-1867-4A72-B8B7-2AC0E57E6C3A}" presName="compNode" presStyleCnt="0"/>
      <dgm:spPr/>
    </dgm:pt>
    <dgm:pt modelId="{EC7D6471-D3A3-4D8D-8432-1726F8FBCBAD}" type="pres">
      <dgm:prSet presAssocID="{6B0CA7E0-1867-4A72-B8B7-2AC0E57E6C3A}" presName="bgRect" presStyleLbl="bgShp" presStyleIdx="1" presStyleCnt="3"/>
      <dgm:spPr/>
    </dgm:pt>
    <dgm:pt modelId="{84E595AC-5568-48FA-8037-5B60D89D0B8C}" type="pres">
      <dgm:prSet presAssocID="{6B0CA7E0-1867-4A72-B8B7-2AC0E57E6C3A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Diploma Roll"/>
        </a:ext>
      </dgm:extLst>
    </dgm:pt>
    <dgm:pt modelId="{2806031B-5D9B-43CC-83DF-4EAEC80497E6}" type="pres">
      <dgm:prSet presAssocID="{6B0CA7E0-1867-4A72-B8B7-2AC0E57E6C3A}" presName="spaceRect" presStyleCnt="0"/>
      <dgm:spPr/>
    </dgm:pt>
    <dgm:pt modelId="{42FB2313-6F49-4301-8A78-156948A21C88}" type="pres">
      <dgm:prSet presAssocID="{6B0CA7E0-1867-4A72-B8B7-2AC0E57E6C3A}" presName="parTx" presStyleLbl="revTx" presStyleIdx="1" presStyleCnt="3">
        <dgm:presLayoutVars>
          <dgm:chMax val="0"/>
          <dgm:chPref val="0"/>
        </dgm:presLayoutVars>
      </dgm:prSet>
      <dgm:spPr/>
    </dgm:pt>
    <dgm:pt modelId="{52FB92E1-2FEA-4A96-AC34-45F5F0801DF8}" type="pres">
      <dgm:prSet presAssocID="{F2165C3F-A2F4-49CE-B18B-92934C73CF51}" presName="sibTrans" presStyleCnt="0"/>
      <dgm:spPr/>
    </dgm:pt>
    <dgm:pt modelId="{D49BEE6D-CF7F-42EA-B793-6D48A6738574}" type="pres">
      <dgm:prSet presAssocID="{1C006522-8123-4923-8E89-04CE1B174A56}" presName="compNode" presStyleCnt="0"/>
      <dgm:spPr/>
    </dgm:pt>
    <dgm:pt modelId="{89FC4BF8-CE0B-4D47-9630-FD900B73A513}" type="pres">
      <dgm:prSet presAssocID="{1C006522-8123-4923-8E89-04CE1B174A56}" presName="bgRect" presStyleLbl="bgShp" presStyleIdx="2" presStyleCnt="3"/>
      <dgm:spPr/>
    </dgm:pt>
    <dgm:pt modelId="{5A095788-573B-4465-BC8D-F47043B07AAA}" type="pres">
      <dgm:prSet presAssocID="{1C006522-8123-4923-8E89-04CE1B174A56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Group"/>
        </a:ext>
      </dgm:extLst>
    </dgm:pt>
    <dgm:pt modelId="{C9066210-813A-4812-8985-BB2A9CA22D7A}" type="pres">
      <dgm:prSet presAssocID="{1C006522-8123-4923-8E89-04CE1B174A56}" presName="spaceRect" presStyleCnt="0"/>
      <dgm:spPr/>
    </dgm:pt>
    <dgm:pt modelId="{C2531B10-0220-45BB-9FA5-579B499457CB}" type="pres">
      <dgm:prSet presAssocID="{1C006522-8123-4923-8E89-04CE1B174A56}" presName="parTx" presStyleLbl="revTx" presStyleIdx="2" presStyleCnt="3">
        <dgm:presLayoutVars>
          <dgm:chMax val="0"/>
          <dgm:chPref val="0"/>
        </dgm:presLayoutVars>
      </dgm:prSet>
      <dgm:spPr/>
    </dgm:pt>
  </dgm:ptLst>
  <dgm:cxnLst>
    <dgm:cxn modelId="{B9155516-26C6-47EF-B45B-389D7E52FDC7}" type="presOf" srcId="{6B0CA7E0-1867-4A72-B8B7-2AC0E57E6C3A}" destId="{42FB2313-6F49-4301-8A78-156948A21C88}" srcOrd="0" destOrd="0" presId="urn:microsoft.com/office/officeart/2018/2/layout/IconVerticalSolidList"/>
    <dgm:cxn modelId="{F69AF817-ACC8-42F3-8C09-D4C01619920A}" type="presOf" srcId="{1C006522-8123-4923-8E89-04CE1B174A56}" destId="{C2531B10-0220-45BB-9FA5-579B499457CB}" srcOrd="0" destOrd="0" presId="urn:microsoft.com/office/officeart/2018/2/layout/IconVerticalSolidList"/>
    <dgm:cxn modelId="{397F8326-5809-4DD2-83D7-31CCE2998EE1}" type="presOf" srcId="{350B0711-645B-4F3F-A2DF-57D3FB073C87}" destId="{82237D92-59C7-4F37-BA26-433A33459B92}" srcOrd="0" destOrd="0" presId="urn:microsoft.com/office/officeart/2018/2/layout/IconVerticalSolidList"/>
    <dgm:cxn modelId="{C5473688-CA46-492C-9243-508091FAE79C}" type="presOf" srcId="{3A9A2B50-004C-4924-94E0-02F86E468E2C}" destId="{98AFCF99-10AF-4621-9F41-1BCD3B92CF4C}" srcOrd="0" destOrd="0" presId="urn:microsoft.com/office/officeart/2018/2/layout/IconVerticalSolidList"/>
    <dgm:cxn modelId="{3F5DECC5-F54B-4472-89B2-EE653A1CCBE8}" srcId="{350B0711-645B-4F3F-A2DF-57D3FB073C87}" destId="{6B0CA7E0-1867-4A72-B8B7-2AC0E57E6C3A}" srcOrd="1" destOrd="0" parTransId="{670FF217-907D-4566-B07C-1EEBD8CFBB5C}" sibTransId="{F2165C3F-A2F4-49CE-B18B-92934C73CF51}"/>
    <dgm:cxn modelId="{0A17EAC8-0C7B-481B-8DA3-6B5D4DF5AAF1}" srcId="{350B0711-645B-4F3F-A2DF-57D3FB073C87}" destId="{1C006522-8123-4923-8E89-04CE1B174A56}" srcOrd="2" destOrd="0" parTransId="{694384E7-23A6-456C-BD51-54478F8147E9}" sibTransId="{9FE503C6-9817-4E3D-B1BE-A99ED19DD565}"/>
    <dgm:cxn modelId="{8B3964E5-93C9-41F7-ADB5-8B3059878F7C}" srcId="{350B0711-645B-4F3F-A2DF-57D3FB073C87}" destId="{3A9A2B50-004C-4924-94E0-02F86E468E2C}" srcOrd="0" destOrd="0" parTransId="{CA58CA98-8019-4D9F-949F-A2573AD5BDF8}" sibTransId="{28C8556D-2341-4BB2-89C6-5F3E5C0EEA2E}"/>
    <dgm:cxn modelId="{6D32EE3D-D259-4E65-97D5-5263E934411C}" type="presParOf" srcId="{82237D92-59C7-4F37-BA26-433A33459B92}" destId="{623D0E26-86EB-44C1-BC6F-5BB52197294C}" srcOrd="0" destOrd="0" presId="urn:microsoft.com/office/officeart/2018/2/layout/IconVerticalSolidList"/>
    <dgm:cxn modelId="{796AD351-9CD6-4CC6-B276-FAAD228F0643}" type="presParOf" srcId="{623D0E26-86EB-44C1-BC6F-5BB52197294C}" destId="{EA5FEE26-58C7-4319-AD30-1B28C4CB8145}" srcOrd="0" destOrd="0" presId="urn:microsoft.com/office/officeart/2018/2/layout/IconVerticalSolidList"/>
    <dgm:cxn modelId="{99329072-1D07-460F-9B56-CE120AC16A69}" type="presParOf" srcId="{623D0E26-86EB-44C1-BC6F-5BB52197294C}" destId="{3BAD153A-9172-464A-9DEC-E6AFE85E2237}" srcOrd="1" destOrd="0" presId="urn:microsoft.com/office/officeart/2018/2/layout/IconVerticalSolidList"/>
    <dgm:cxn modelId="{27B802DE-124B-4043-8EE3-BBA895641E5D}" type="presParOf" srcId="{623D0E26-86EB-44C1-BC6F-5BB52197294C}" destId="{EEBF4112-0BD9-4011-A43F-103842E3CF42}" srcOrd="2" destOrd="0" presId="urn:microsoft.com/office/officeart/2018/2/layout/IconVerticalSolidList"/>
    <dgm:cxn modelId="{41576F8A-4393-4E6D-9631-3632FCFC3FB4}" type="presParOf" srcId="{623D0E26-86EB-44C1-BC6F-5BB52197294C}" destId="{98AFCF99-10AF-4621-9F41-1BCD3B92CF4C}" srcOrd="3" destOrd="0" presId="urn:microsoft.com/office/officeart/2018/2/layout/IconVerticalSolidList"/>
    <dgm:cxn modelId="{8C7A2EEE-C458-40EC-876E-48E92B8B69B1}" type="presParOf" srcId="{82237D92-59C7-4F37-BA26-433A33459B92}" destId="{2FF18D1D-83B2-44E1-8D48-9046E11A9DD7}" srcOrd="1" destOrd="0" presId="urn:microsoft.com/office/officeart/2018/2/layout/IconVerticalSolidList"/>
    <dgm:cxn modelId="{45311EBA-5E32-43F9-AA00-0553CB98D676}" type="presParOf" srcId="{82237D92-59C7-4F37-BA26-433A33459B92}" destId="{40D1B28D-BA53-44E5-962E-9FA38517A299}" srcOrd="2" destOrd="0" presId="urn:microsoft.com/office/officeart/2018/2/layout/IconVerticalSolidList"/>
    <dgm:cxn modelId="{5A031E97-E0C7-4F78-9F6D-23B7F2A88D1B}" type="presParOf" srcId="{40D1B28D-BA53-44E5-962E-9FA38517A299}" destId="{EC7D6471-D3A3-4D8D-8432-1726F8FBCBAD}" srcOrd="0" destOrd="0" presId="urn:microsoft.com/office/officeart/2018/2/layout/IconVerticalSolidList"/>
    <dgm:cxn modelId="{A0E9DCD8-CF7B-450C-8DD8-A2448C688B05}" type="presParOf" srcId="{40D1B28D-BA53-44E5-962E-9FA38517A299}" destId="{84E595AC-5568-48FA-8037-5B60D89D0B8C}" srcOrd="1" destOrd="0" presId="urn:microsoft.com/office/officeart/2018/2/layout/IconVerticalSolidList"/>
    <dgm:cxn modelId="{BB66A1A9-C713-4A69-B3F4-C44BBFDC3023}" type="presParOf" srcId="{40D1B28D-BA53-44E5-962E-9FA38517A299}" destId="{2806031B-5D9B-43CC-83DF-4EAEC80497E6}" srcOrd="2" destOrd="0" presId="urn:microsoft.com/office/officeart/2018/2/layout/IconVerticalSolidList"/>
    <dgm:cxn modelId="{6B0D69C1-65FA-4ED6-9084-874C61777B00}" type="presParOf" srcId="{40D1B28D-BA53-44E5-962E-9FA38517A299}" destId="{42FB2313-6F49-4301-8A78-156948A21C88}" srcOrd="3" destOrd="0" presId="urn:microsoft.com/office/officeart/2018/2/layout/IconVerticalSolidList"/>
    <dgm:cxn modelId="{1001E743-867A-458A-B696-A22FF4866308}" type="presParOf" srcId="{82237D92-59C7-4F37-BA26-433A33459B92}" destId="{52FB92E1-2FEA-4A96-AC34-45F5F0801DF8}" srcOrd="3" destOrd="0" presId="urn:microsoft.com/office/officeart/2018/2/layout/IconVerticalSolidList"/>
    <dgm:cxn modelId="{348A2AF3-E818-4CAB-B8A6-9EC6CA215623}" type="presParOf" srcId="{82237D92-59C7-4F37-BA26-433A33459B92}" destId="{D49BEE6D-CF7F-42EA-B793-6D48A6738574}" srcOrd="4" destOrd="0" presId="urn:microsoft.com/office/officeart/2018/2/layout/IconVerticalSolidList"/>
    <dgm:cxn modelId="{47D13EB3-08A9-4DBB-9734-D6A78382C972}" type="presParOf" srcId="{D49BEE6D-CF7F-42EA-B793-6D48A6738574}" destId="{89FC4BF8-CE0B-4D47-9630-FD900B73A513}" srcOrd="0" destOrd="0" presId="urn:microsoft.com/office/officeart/2018/2/layout/IconVerticalSolidList"/>
    <dgm:cxn modelId="{ACA42678-DE7C-44E1-8E51-D33FC7549908}" type="presParOf" srcId="{D49BEE6D-CF7F-42EA-B793-6D48A6738574}" destId="{5A095788-573B-4465-BC8D-F47043B07AAA}" srcOrd="1" destOrd="0" presId="urn:microsoft.com/office/officeart/2018/2/layout/IconVerticalSolidList"/>
    <dgm:cxn modelId="{6BCE346F-A982-424B-85AF-512B9D277F45}" type="presParOf" srcId="{D49BEE6D-CF7F-42EA-B793-6D48A6738574}" destId="{C9066210-813A-4812-8985-BB2A9CA22D7A}" srcOrd="2" destOrd="0" presId="urn:microsoft.com/office/officeart/2018/2/layout/IconVerticalSolidList"/>
    <dgm:cxn modelId="{976FDC0A-0555-4930-8E14-B2F80F64C3CC}" type="presParOf" srcId="{D49BEE6D-CF7F-42EA-B793-6D48A6738574}" destId="{C2531B10-0220-45BB-9FA5-579B499457CB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A5FEE26-58C7-4319-AD30-1B28C4CB8145}">
      <dsp:nvSpPr>
        <dsp:cNvPr id="0" name=""/>
        <dsp:cNvSpPr/>
      </dsp:nvSpPr>
      <dsp:spPr>
        <a:xfrm>
          <a:off x="0" y="531"/>
          <a:ext cx="10515600" cy="1244702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BAD153A-9172-464A-9DEC-E6AFE85E2237}">
      <dsp:nvSpPr>
        <dsp:cNvPr id="0" name=""/>
        <dsp:cNvSpPr/>
      </dsp:nvSpPr>
      <dsp:spPr>
        <a:xfrm>
          <a:off x="376522" y="280590"/>
          <a:ext cx="684586" cy="684586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8AFCF99-10AF-4621-9F41-1BCD3B92CF4C}">
      <dsp:nvSpPr>
        <dsp:cNvPr id="0" name=""/>
        <dsp:cNvSpPr/>
      </dsp:nvSpPr>
      <dsp:spPr>
        <a:xfrm>
          <a:off x="1437631" y="531"/>
          <a:ext cx="9077968" cy="124470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1731" tIns="131731" rIns="131731" bIns="131731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b="0" i="0" kern="1200"/>
            <a:t>UMass Amherst: Offers Microsoft applications, Zoom access, and specialized software licenses for retirees with valid use cases.</a:t>
          </a:r>
          <a:endParaRPr lang="en-US" sz="2400" kern="1200"/>
        </a:p>
      </dsp:txBody>
      <dsp:txXfrm>
        <a:off x="1437631" y="531"/>
        <a:ext cx="9077968" cy="1244702"/>
      </dsp:txXfrm>
    </dsp:sp>
    <dsp:sp modelId="{EC7D6471-D3A3-4D8D-8432-1726F8FBCBAD}">
      <dsp:nvSpPr>
        <dsp:cNvPr id="0" name=""/>
        <dsp:cNvSpPr/>
      </dsp:nvSpPr>
      <dsp:spPr>
        <a:xfrm>
          <a:off x="0" y="1556410"/>
          <a:ext cx="10515600" cy="1244702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4E595AC-5568-48FA-8037-5B60D89D0B8C}">
      <dsp:nvSpPr>
        <dsp:cNvPr id="0" name=""/>
        <dsp:cNvSpPr/>
      </dsp:nvSpPr>
      <dsp:spPr>
        <a:xfrm>
          <a:off x="376522" y="1836468"/>
          <a:ext cx="684586" cy="684586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2FB2313-6F49-4301-8A78-156948A21C88}">
      <dsp:nvSpPr>
        <dsp:cNvPr id="0" name=""/>
        <dsp:cNvSpPr/>
      </dsp:nvSpPr>
      <dsp:spPr>
        <a:xfrm>
          <a:off x="1437631" y="1556410"/>
          <a:ext cx="9077968" cy="124470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1731" tIns="131731" rIns="131731" bIns="131731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b="0" i="0" kern="1200"/>
            <a:t>Clemson University: Provides extended account access upon request from department heads or dean</a:t>
          </a:r>
          <a:r>
            <a:rPr lang="hr-HR" sz="2400" b="0" i="0" kern="1200"/>
            <a:t>s</a:t>
          </a:r>
          <a:r>
            <a:rPr lang="en-US" sz="2400" b="0" i="0" kern="1200"/>
            <a:t>.</a:t>
          </a:r>
          <a:endParaRPr lang="en-US" sz="2400" kern="1200"/>
        </a:p>
      </dsp:txBody>
      <dsp:txXfrm>
        <a:off x="1437631" y="1556410"/>
        <a:ext cx="9077968" cy="1244702"/>
      </dsp:txXfrm>
    </dsp:sp>
    <dsp:sp modelId="{89FC4BF8-CE0B-4D47-9630-FD900B73A513}">
      <dsp:nvSpPr>
        <dsp:cNvPr id="0" name=""/>
        <dsp:cNvSpPr/>
      </dsp:nvSpPr>
      <dsp:spPr>
        <a:xfrm>
          <a:off x="0" y="3112289"/>
          <a:ext cx="10515600" cy="1244702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A095788-573B-4465-BC8D-F47043B07AAA}">
      <dsp:nvSpPr>
        <dsp:cNvPr id="0" name=""/>
        <dsp:cNvSpPr/>
      </dsp:nvSpPr>
      <dsp:spPr>
        <a:xfrm>
          <a:off x="376522" y="3392347"/>
          <a:ext cx="684586" cy="684586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2531B10-0220-45BB-9FA5-579B499457CB}">
      <dsp:nvSpPr>
        <dsp:cNvPr id="0" name=""/>
        <dsp:cNvSpPr/>
      </dsp:nvSpPr>
      <dsp:spPr>
        <a:xfrm>
          <a:off x="1437631" y="3112289"/>
          <a:ext cx="9077968" cy="124470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1731" tIns="131731" rIns="131731" bIns="131731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b="0" i="0" kern="1200"/>
            <a:t>University of Toronto: Allows annual renewal of Microsoft 365 access for retired faculty engaged in departmental work</a:t>
          </a:r>
          <a:endParaRPr lang="en-US" sz="2400" kern="1200"/>
        </a:p>
      </dsp:txBody>
      <dsp:txXfrm>
        <a:off x="1437631" y="3112289"/>
        <a:ext cx="9077968" cy="124470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BADABD-5385-FBFD-0DC8-6120C44FB1B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4E9106C-0023-9E1C-6680-492029D720B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hr-H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F46BB98-6177-652A-355B-B59C9FB078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076E2E-A7C1-4AD0-B853-7E54FE9BA38B}" type="datetimeFigureOut">
              <a:rPr lang="hr-HR" smtClean="0"/>
              <a:t>15.4.2025.</a:t>
            </a:fld>
            <a:endParaRPr lang="hr-H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514877B-677D-7E04-51F6-05BC162470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542AFD3-8B3E-86D5-2228-4FEA79E9B5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C59BA9-0A73-466D-97D4-17DA3BFBFCFD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1571992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DC2402-EB1F-65C0-B2CE-9077B516B9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180A325-8E68-71F7-CE54-E40709C0DE7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D8E756E-438A-C733-DE4D-0AE6C01E56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076E2E-A7C1-4AD0-B853-7E54FE9BA38B}" type="datetimeFigureOut">
              <a:rPr lang="hr-HR" smtClean="0"/>
              <a:t>15.4.2025.</a:t>
            </a:fld>
            <a:endParaRPr lang="hr-H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B796C77-1850-5EDA-8E34-55BEA337BD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C963D57-6C72-DBFB-6065-F57B8772EE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C59BA9-0A73-466D-97D4-17DA3BFBFCFD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3590482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50328DA-6855-F417-20B6-EF04986BA9E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127BBE5-FA90-C879-3894-C6D5553CD6E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37576B-9C42-711D-8B2F-EE4CD3048E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076E2E-A7C1-4AD0-B853-7E54FE9BA38B}" type="datetimeFigureOut">
              <a:rPr lang="hr-HR" smtClean="0"/>
              <a:t>15.4.2025.</a:t>
            </a:fld>
            <a:endParaRPr lang="hr-H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FD3870B-34FE-5A9D-7194-2099A8DB95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CA5F93-924C-E75F-9797-00DD9422AE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C59BA9-0A73-466D-97D4-17DA3BFBFCFD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8505408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3B1317-7973-213D-066D-9F529EBB0A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472AF8-EA77-F4D4-0639-30029BD9C35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884F25B-0E20-8E28-CA36-94846903E7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076E2E-A7C1-4AD0-B853-7E54FE9BA38B}" type="datetimeFigureOut">
              <a:rPr lang="hr-HR" smtClean="0"/>
              <a:t>15.4.2025.</a:t>
            </a:fld>
            <a:endParaRPr lang="hr-H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63B2CB-3084-4EBD-29A8-C612400944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AD0E74A-91DF-9C18-935C-13B6DCFC0A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C59BA9-0A73-466D-97D4-17DA3BFBFCFD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0702667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EC4DED-CAE1-52F8-04D0-36234232FD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CDB1A5A-5E36-E326-57B6-74DE0C7639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47A51A3-08E4-0F23-329B-AADBCA09BF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076E2E-A7C1-4AD0-B853-7E54FE9BA38B}" type="datetimeFigureOut">
              <a:rPr lang="hr-HR" smtClean="0"/>
              <a:t>15.4.2025.</a:t>
            </a:fld>
            <a:endParaRPr lang="hr-H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8AFFF64-ED9C-7956-68E0-8D8D531D25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EDB985-D6C1-7824-BEAC-9C54269ADE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C59BA9-0A73-466D-97D4-17DA3BFBFCFD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1357977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0C0FF9-7B6E-74B0-63B3-F085A04B4D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1CE605-70E0-8184-5A9C-EC58EF94162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E71FD1A-2715-585E-D762-AD9F202798F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504694A-8B85-742F-65D6-7ED6A6BE46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076E2E-A7C1-4AD0-B853-7E54FE9BA38B}" type="datetimeFigureOut">
              <a:rPr lang="hr-HR" smtClean="0"/>
              <a:t>15.4.2025.</a:t>
            </a:fld>
            <a:endParaRPr lang="hr-H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5619D90-FCFC-14A6-5087-B8F13827E0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7F0F68B-6EF6-B975-5545-DB71B0BB22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C59BA9-0A73-466D-97D4-17DA3BFBFCFD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791768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2DAEC9-3AC4-0F56-D694-F548556750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5CD3A52-9EF8-4695-A45F-2753C256AC7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5B778F7-098C-43FA-5E2E-D17E01245F7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BADBA6A-0445-3F31-1DC9-BD6E21E4837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99715D7-5CFE-0573-D6E8-5E6F8FEF6B2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E3BE432-9E77-4CD6-0652-4131DA5F6E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076E2E-A7C1-4AD0-B853-7E54FE9BA38B}" type="datetimeFigureOut">
              <a:rPr lang="hr-HR" smtClean="0"/>
              <a:t>15.4.2025.</a:t>
            </a:fld>
            <a:endParaRPr lang="hr-HR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A00BAF0-7C8C-838B-5DB4-B875BBE663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5D6F11D-F917-21C8-C56F-596A7697BD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C59BA9-0A73-466D-97D4-17DA3BFBFCFD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6357478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C24B91-D97C-0365-C43A-E7491C6893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FE920F0-5402-F21E-5060-9C54C015AF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076E2E-A7C1-4AD0-B853-7E54FE9BA38B}" type="datetimeFigureOut">
              <a:rPr lang="hr-HR" smtClean="0"/>
              <a:t>15.4.2025.</a:t>
            </a:fld>
            <a:endParaRPr lang="hr-HR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F4ADB43-79FD-491E-09E8-A770AB135D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A17DB0E-6ACF-3D31-54AD-6B81314349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C59BA9-0A73-466D-97D4-17DA3BFBFCFD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2765962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1E9851F-E386-0A33-9FB4-996FB4C6A2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076E2E-A7C1-4AD0-B853-7E54FE9BA38B}" type="datetimeFigureOut">
              <a:rPr lang="hr-HR" smtClean="0"/>
              <a:t>15.4.2025.</a:t>
            </a:fld>
            <a:endParaRPr lang="hr-HR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765A5BA-32C3-544E-7B12-47E03BDA6F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E2F21B8-3185-F258-86D5-6E1BD6895B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C59BA9-0A73-466D-97D4-17DA3BFBFCFD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9617540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003584-459E-7BD0-85E1-DD7B51CB28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35902B-6624-9648-34CC-A97C8A1885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D59E618-42EB-5AD7-330D-6B62F59445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72C27E0-7DE7-1BBB-1102-7DB00CDDF4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076E2E-A7C1-4AD0-B853-7E54FE9BA38B}" type="datetimeFigureOut">
              <a:rPr lang="hr-HR" smtClean="0"/>
              <a:t>15.4.2025.</a:t>
            </a:fld>
            <a:endParaRPr lang="hr-H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EEFB093-C527-D131-F4FF-69CEDD1C54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158FD8A-A0E1-3204-4A0D-5B6EC66884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C59BA9-0A73-466D-97D4-17DA3BFBFCFD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7335245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7A905C-26B1-2644-B18A-AC4FE0FED6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B0DE234-BBC7-59B4-C710-BC9489F0C90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r-H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2F514DB-8586-8219-4104-E8808DEE514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F0ACFDE-4A9B-078C-F364-F5863D0151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076E2E-A7C1-4AD0-B853-7E54FE9BA38B}" type="datetimeFigureOut">
              <a:rPr lang="hr-HR" smtClean="0"/>
              <a:t>15.4.2025.</a:t>
            </a:fld>
            <a:endParaRPr lang="hr-H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83B5B16-9DFC-BACF-8EAD-CDAE241837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DC3AED8-38D1-9CF0-CFD7-1047B3AA67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C59BA9-0A73-466D-97D4-17DA3BFBFCFD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9183891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1495192-785B-D712-7337-D3BD4DD56C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70157FC-5434-450C-9F97-E59A3F6B290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F8779E9-7A72-D668-4CF9-8F9CF84A1CE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1076E2E-A7C1-4AD0-B853-7E54FE9BA38B}" type="datetimeFigureOut">
              <a:rPr lang="hr-HR" smtClean="0"/>
              <a:t>15.4.2025.</a:t>
            </a:fld>
            <a:endParaRPr lang="hr-H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E2962C-97F2-8F2B-1B6A-CA72E5CBC1F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E97C483-11B3-2342-FE99-B4474C3CB25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0C59BA9-0A73-466D-97D4-17DA3BFBFCFD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2175784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7" name="Rectangle 46">
            <a:extLst>
              <a:ext uri="{FF2B5EF4-FFF2-40B4-BE49-F238E27FC236}">
                <a16:creationId xmlns:a16="http://schemas.microsoft.com/office/drawing/2014/main" id="{D278ADA9-6383-4BDD-80D2-8899A402687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484B7147-B0F6-40ED-B5A2-FF72BC8198B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B36D2DE0-0628-4A9A-A59D-7BA8B5EB302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Oval 49">
            <a:extLst>
              <a:ext uri="{FF2B5EF4-FFF2-40B4-BE49-F238E27FC236}">
                <a16:creationId xmlns:a16="http://schemas.microsoft.com/office/drawing/2014/main" id="{48E405C9-94BE-41DA-928C-DEC9A8550E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815929" y="148929"/>
            <a:ext cx="6560142" cy="6560142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7D77BE8-8CD8-19BD-DA39-8ABF403C8C4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315031" y="1380754"/>
            <a:ext cx="5561938" cy="2513516"/>
          </a:xfrm>
        </p:spPr>
        <p:txBody>
          <a:bodyPr>
            <a:normAutofit/>
          </a:bodyPr>
          <a:lstStyle/>
          <a:p>
            <a:r>
              <a:rPr lang="hr-HR" sz="4700" dirty="0"/>
              <a:t>How to </a:t>
            </a:r>
            <a:r>
              <a:rPr lang="en-US" sz="4700" dirty="0"/>
              <a:t>accelerate the use of university IT by retired professors</a:t>
            </a:r>
            <a:r>
              <a:rPr lang="hr-HR" sz="4700" dirty="0"/>
              <a:t>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B5C8282-4958-D746-F3D6-E47F1AC0386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315031" y="4076802"/>
            <a:ext cx="5561938" cy="1534587"/>
          </a:xfrm>
        </p:spPr>
        <p:txBody>
          <a:bodyPr>
            <a:normAutofit/>
          </a:bodyPr>
          <a:lstStyle/>
          <a:p>
            <a:endParaRPr lang="hr-HR"/>
          </a:p>
        </p:txBody>
      </p:sp>
      <p:sp>
        <p:nvSpPr>
          <p:cNvPr id="51" name="Arc 50">
            <a:extLst>
              <a:ext uri="{FF2B5EF4-FFF2-40B4-BE49-F238E27FC236}">
                <a16:creationId xmlns:a16="http://schemas.microsoft.com/office/drawing/2014/main" id="{D2091A72-D5BB-42AC-8FD3-F7747D90861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9222429" flipV="1">
            <a:off x="2494119" y="6170"/>
            <a:ext cx="6816262" cy="6816262"/>
          </a:xfrm>
          <a:prstGeom prst="arc">
            <a:avLst>
              <a:gd name="adj1" fmla="val 16200000"/>
              <a:gd name="adj2" fmla="val 20093138"/>
            </a:avLst>
          </a:prstGeom>
          <a:ln w="127000" cap="rnd">
            <a:solidFill>
              <a:schemeClr val="accent4">
                <a:alpha val="9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6" name="Oval 45">
            <a:extLst>
              <a:ext uri="{FF2B5EF4-FFF2-40B4-BE49-F238E27FC236}">
                <a16:creationId xmlns:a16="http://schemas.microsoft.com/office/drawing/2014/main" id="{6ED12BFC-A737-46AF-8411-481112D54B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200995" y="5310973"/>
            <a:ext cx="705948" cy="686798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20059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709F1D5-B0F1-4714-A239-E5B61C16191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228FB460-D3FF-4440-A020-05982A09E5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40546" y="1011045"/>
            <a:ext cx="4369859" cy="4369859"/>
          </a:xfrm>
          <a:prstGeom prst="roundRect">
            <a:avLst>
              <a:gd name="adj" fmla="val 2757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FA8D6B9-07EC-D6AC-AF36-21384C82A9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6826" y="1112969"/>
            <a:ext cx="3937298" cy="4166010"/>
          </a:xfrm>
        </p:spPr>
        <p:txBody>
          <a:bodyPr>
            <a:normAutofit/>
          </a:bodyPr>
          <a:lstStyle/>
          <a:p>
            <a:r>
              <a:rPr lang="en-US" b="0" i="0">
                <a:solidFill>
                  <a:srgbClr val="FFFFFF"/>
                </a:solidFill>
                <a:effectLst/>
                <a:latin typeface="fkGrotesk"/>
              </a:rPr>
              <a:t>Importance of IT Access for Retired Professors</a:t>
            </a:r>
            <a:endParaRPr lang="hr-HR">
              <a:solidFill>
                <a:srgbClr val="FFFFFF"/>
              </a:solidFill>
            </a:endParaRPr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14847E93-7DC1-4D4B-8829-B19AA7137C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530529" y="0"/>
            <a:ext cx="1155142" cy="591009"/>
          </a:xfrm>
          <a:custGeom>
            <a:avLst/>
            <a:gdLst>
              <a:gd name="connsiteX0" fmla="*/ 1355 w 1155142"/>
              <a:gd name="connsiteY0" fmla="*/ 0 h 591009"/>
              <a:gd name="connsiteX1" fmla="*/ 1153787 w 1155142"/>
              <a:gd name="connsiteY1" fmla="*/ 0 h 591009"/>
              <a:gd name="connsiteX2" fmla="*/ 1155142 w 1155142"/>
              <a:gd name="connsiteY2" fmla="*/ 13438 h 591009"/>
              <a:gd name="connsiteX3" fmla="*/ 577571 w 1155142"/>
              <a:gd name="connsiteY3" fmla="*/ 591009 h 591009"/>
              <a:gd name="connsiteX4" fmla="*/ 0 w 1155142"/>
              <a:gd name="connsiteY4" fmla="*/ 13438 h 5910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55142" h="591009">
                <a:moveTo>
                  <a:pt x="1355" y="0"/>
                </a:moveTo>
                <a:lnTo>
                  <a:pt x="1153787" y="0"/>
                </a:lnTo>
                <a:lnTo>
                  <a:pt x="1155142" y="13438"/>
                </a:lnTo>
                <a:cubicBezTo>
                  <a:pt x="1155142" y="332422"/>
                  <a:pt x="896555" y="591009"/>
                  <a:pt x="577571" y="591009"/>
                </a:cubicBezTo>
                <a:cubicBezTo>
                  <a:pt x="258587" y="591009"/>
                  <a:pt x="0" y="332422"/>
                  <a:pt x="0" y="13438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5566D6E1-03A1-4D73-A4E0-35D74D568A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3961511" y="-1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9F835A99-04AC-494A-A572-AFE8413CC9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2936831"/>
            <a:ext cx="159741" cy="552996"/>
          </a:xfrm>
          <a:custGeom>
            <a:avLst/>
            <a:gdLst>
              <a:gd name="connsiteX0" fmla="*/ 159741 w 159741"/>
              <a:gd name="connsiteY0" fmla="*/ 0 h 552996"/>
              <a:gd name="connsiteX1" fmla="*/ 159741 w 159741"/>
              <a:gd name="connsiteY1" fmla="*/ 552996 h 552996"/>
              <a:gd name="connsiteX2" fmla="*/ 141849 w 159741"/>
              <a:gd name="connsiteY2" fmla="*/ 543285 h 552996"/>
              <a:gd name="connsiteX3" fmla="*/ 0 w 159741"/>
              <a:gd name="connsiteY3" fmla="*/ 276498 h 552996"/>
              <a:gd name="connsiteX4" fmla="*/ 141849 w 159741"/>
              <a:gd name="connsiteY4" fmla="*/ 9711 h 5529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9741" h="552996">
                <a:moveTo>
                  <a:pt x="159741" y="0"/>
                </a:moveTo>
                <a:lnTo>
                  <a:pt x="159741" y="552996"/>
                </a:lnTo>
                <a:lnTo>
                  <a:pt x="141849" y="543285"/>
                </a:lnTo>
                <a:cubicBezTo>
                  <a:pt x="56268" y="485467"/>
                  <a:pt x="0" y="387554"/>
                  <a:pt x="0" y="276498"/>
                </a:cubicBezTo>
                <a:cubicBezTo>
                  <a:pt x="0" y="165443"/>
                  <a:pt x="56268" y="67529"/>
                  <a:pt x="141849" y="9711"/>
                </a:cubicBezTo>
                <a:close/>
              </a:path>
            </a:pathLst>
          </a:custGeom>
          <a:solidFill>
            <a:schemeClr val="accent4"/>
          </a:solidFill>
          <a:ln w="1270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526FCC-3441-73FC-A39D-999F04811F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0" y="820880"/>
            <a:ext cx="5257799" cy="4889350"/>
          </a:xfrm>
        </p:spPr>
        <p:txBody>
          <a:bodyPr anchor="t"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sz="2000" b="1" i="0" dirty="0">
                <a:effectLst/>
                <a:latin typeface="fkGroteskNeue"/>
              </a:rPr>
              <a:t>Continued Academic Contributions: </a:t>
            </a:r>
            <a:r>
              <a:rPr lang="en-US" sz="2000" b="0" i="0" dirty="0">
                <a:effectLst/>
                <a:latin typeface="fkGroteskNeue"/>
              </a:rPr>
              <a:t>Retired professors often remain active in research, mentoring, and academic collaborations. Access to IT resources allows them to contribute effectively to the academic community.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000" b="1" i="0" dirty="0">
                <a:effectLst/>
                <a:latin typeface="fkGroteskNeue"/>
              </a:rPr>
              <a:t>Silver Economy Development: </a:t>
            </a:r>
            <a:r>
              <a:rPr lang="en-US" sz="2000" b="0" i="0" dirty="0">
                <a:effectLst/>
                <a:latin typeface="fkGroteskNeue"/>
              </a:rPr>
              <a:t>Retired professors play a significant role in fostering the "silver economy" by engaging in lifelong learning and sharing expertise. This requires access to digital tools and </a:t>
            </a:r>
            <a:r>
              <a:rPr lang="en-US" sz="2000" b="0" i="0" dirty="0" err="1">
                <a:effectLst/>
                <a:latin typeface="fkGroteskNeue"/>
              </a:rPr>
              <a:t>trainin</a:t>
            </a:r>
            <a:r>
              <a:rPr lang="hr-HR" sz="2000" b="0" i="0" dirty="0">
                <a:effectLst/>
                <a:latin typeface="fkGroteskNeue"/>
              </a:rPr>
              <a:t>g</a:t>
            </a:r>
            <a:r>
              <a:rPr lang="en-US" sz="2000" b="0" i="0" dirty="0">
                <a:effectLst/>
                <a:latin typeface="fkGroteskNeue"/>
              </a:rPr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000" b="1" i="0" dirty="0">
                <a:effectLst/>
                <a:latin typeface="fkGroteskNeue"/>
              </a:rPr>
              <a:t>Ethical and Age-Friendly Practices: </a:t>
            </a:r>
            <a:r>
              <a:rPr lang="en-US" sz="2000" b="0" i="0" dirty="0">
                <a:effectLst/>
                <a:latin typeface="fkGroteskNeue"/>
              </a:rPr>
              <a:t>Universities that provide IT access to retirees demonstrate respect for their contributions and foster an age-friendly environment, enhancing their reputation</a:t>
            </a:r>
            <a:r>
              <a:rPr lang="hr-HR" sz="2000" b="0" i="0" dirty="0">
                <a:effectLst/>
                <a:latin typeface="fkGroteskNeue"/>
              </a:rPr>
              <a:t>.</a:t>
            </a:r>
            <a:endParaRPr lang="en-US" sz="2000" b="0" i="0" dirty="0">
              <a:effectLst/>
              <a:latin typeface="fkGroteskNeue"/>
            </a:endParaRPr>
          </a:p>
          <a:p>
            <a:endParaRPr lang="hr-HR" sz="2000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7B786209-1B0B-4CA9-9BDD-F7327066A8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5835649"/>
            <a:ext cx="1548180" cy="1022351"/>
          </a:xfrm>
          <a:custGeom>
            <a:avLst/>
            <a:gdLst>
              <a:gd name="connsiteX0" fmla="*/ 61913 w 1548180"/>
              <a:gd name="connsiteY0" fmla="*/ 0 h 1022351"/>
              <a:gd name="connsiteX1" fmla="*/ 1548180 w 1548180"/>
              <a:gd name="connsiteY1" fmla="*/ 0 h 1022351"/>
              <a:gd name="connsiteX2" fmla="*/ 1548180 w 1548180"/>
              <a:gd name="connsiteY2" fmla="*/ 123825 h 1022351"/>
              <a:gd name="connsiteX3" fmla="*/ 123825 w 1548180"/>
              <a:gd name="connsiteY3" fmla="*/ 123825 h 1022351"/>
              <a:gd name="connsiteX4" fmla="*/ 123825 w 1548180"/>
              <a:gd name="connsiteY4" fmla="*/ 1022351 h 1022351"/>
              <a:gd name="connsiteX5" fmla="*/ 0 w 1548180"/>
              <a:gd name="connsiteY5" fmla="*/ 1022351 h 1022351"/>
              <a:gd name="connsiteX6" fmla="*/ 0 w 1548180"/>
              <a:gd name="connsiteY6" fmla="*/ 61913 h 1022351"/>
              <a:gd name="connsiteX7" fmla="*/ 61913 w 1548180"/>
              <a:gd name="connsiteY7" fmla="*/ 0 h 10223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548180" h="1022351">
                <a:moveTo>
                  <a:pt x="61913" y="0"/>
                </a:moveTo>
                <a:lnTo>
                  <a:pt x="1548180" y="0"/>
                </a:lnTo>
                <a:lnTo>
                  <a:pt x="1548180" y="123825"/>
                </a:lnTo>
                <a:lnTo>
                  <a:pt x="123825" y="123825"/>
                </a:lnTo>
                <a:lnTo>
                  <a:pt x="123825" y="1022351"/>
                </a:lnTo>
                <a:lnTo>
                  <a:pt x="0" y="1022351"/>
                </a:lnTo>
                <a:lnTo>
                  <a:pt x="0" y="61913"/>
                </a:lnTo>
                <a:cubicBezTo>
                  <a:pt x="0" y="27719"/>
                  <a:pt x="27719" y="0"/>
                  <a:pt x="61913" y="0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2D2964BB-484D-45AE-AD66-D407D06296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3418308" y="5717905"/>
            <a:ext cx="1771609" cy="1140095"/>
          </a:xfrm>
          <a:custGeom>
            <a:avLst/>
            <a:gdLst>
              <a:gd name="connsiteX0" fmla="*/ 1561721 w 1771609"/>
              <a:gd name="connsiteY0" fmla="*/ 763041 h 1140095"/>
              <a:gd name="connsiteX1" fmla="*/ 1623024 w 1771609"/>
              <a:gd name="connsiteY1" fmla="*/ 792810 h 1140095"/>
              <a:gd name="connsiteX2" fmla="*/ 1711735 w 1771609"/>
              <a:gd name="connsiteY2" fmla="*/ 970132 h 1140095"/>
              <a:gd name="connsiteX3" fmla="*/ 1771609 w 1771609"/>
              <a:gd name="connsiteY3" fmla="*/ 1140095 h 1140095"/>
              <a:gd name="connsiteX4" fmla="*/ 1637225 w 1771609"/>
              <a:gd name="connsiteY4" fmla="*/ 1140095 h 1140095"/>
              <a:gd name="connsiteX5" fmla="*/ 1594820 w 1771609"/>
              <a:gd name="connsiteY5" fmla="*/ 1019711 h 1140095"/>
              <a:gd name="connsiteX6" fmla="*/ 1513200 w 1771609"/>
              <a:gd name="connsiteY6" fmla="*/ 856627 h 1140095"/>
              <a:gd name="connsiteX7" fmla="*/ 1538499 w 1771609"/>
              <a:gd name="connsiteY7" fmla="*/ 770415 h 1140095"/>
              <a:gd name="connsiteX8" fmla="*/ 1561721 w 1771609"/>
              <a:gd name="connsiteY8" fmla="*/ 763041 h 1140095"/>
              <a:gd name="connsiteX9" fmla="*/ 933455 w 1771609"/>
              <a:gd name="connsiteY9" fmla="*/ 161309 h 1140095"/>
              <a:gd name="connsiteX10" fmla="*/ 957797 w 1771609"/>
              <a:gd name="connsiteY10" fmla="*/ 167970 h 1140095"/>
              <a:gd name="connsiteX11" fmla="*/ 1286982 w 1771609"/>
              <a:gd name="connsiteY11" fmla="*/ 387616 h 1140095"/>
              <a:gd name="connsiteX12" fmla="*/ 1293725 w 1771609"/>
              <a:gd name="connsiteY12" fmla="*/ 477075 h 1140095"/>
              <a:gd name="connsiteX13" fmla="*/ 1245453 w 1771609"/>
              <a:gd name="connsiteY13" fmla="*/ 499154 h 1140095"/>
              <a:gd name="connsiteX14" fmla="*/ 1245167 w 1771609"/>
              <a:gd name="connsiteY14" fmla="*/ 499154 h 1140095"/>
              <a:gd name="connsiteX15" fmla="*/ 1203638 w 1771609"/>
              <a:gd name="connsiteY15" fmla="*/ 484104 h 1140095"/>
              <a:gd name="connsiteX16" fmla="*/ 900647 w 1771609"/>
              <a:gd name="connsiteY16" fmla="*/ 281508 h 1140095"/>
              <a:gd name="connsiteX17" fmla="*/ 872454 w 1771609"/>
              <a:gd name="connsiteY17" fmla="*/ 196164 h 1140095"/>
              <a:gd name="connsiteX18" fmla="*/ 933455 w 1771609"/>
              <a:gd name="connsiteY18" fmla="*/ 161309 h 1140095"/>
              <a:gd name="connsiteX19" fmla="*/ 256260 w 1771609"/>
              <a:gd name="connsiteY19" fmla="*/ 29 h 1140095"/>
              <a:gd name="connsiteX20" fmla="*/ 454020 w 1771609"/>
              <a:gd name="connsiteY20" fmla="*/ 13474 h 1140095"/>
              <a:gd name="connsiteX21" fmla="*/ 509236 w 1771609"/>
              <a:gd name="connsiteY21" fmla="*/ 84182 h 1140095"/>
              <a:gd name="connsiteX22" fmla="*/ 445829 w 1771609"/>
              <a:gd name="connsiteY22" fmla="*/ 139871 h 1140095"/>
              <a:gd name="connsiteX23" fmla="*/ 437447 w 1771609"/>
              <a:gd name="connsiteY23" fmla="*/ 139395 h 1140095"/>
              <a:gd name="connsiteX24" fmla="*/ 73211 w 1771609"/>
              <a:gd name="connsiteY24" fmla="*/ 137204 h 1140095"/>
              <a:gd name="connsiteX25" fmla="*/ 749 w 1771609"/>
              <a:gd name="connsiteY25" fmla="*/ 84082 h 1140095"/>
              <a:gd name="connsiteX26" fmla="*/ 53871 w 1771609"/>
              <a:gd name="connsiteY26" fmla="*/ 11621 h 1140095"/>
              <a:gd name="connsiteX27" fmla="*/ 58352 w 1771609"/>
              <a:gd name="connsiteY27" fmla="*/ 11093 h 1140095"/>
              <a:gd name="connsiteX28" fmla="*/ 256260 w 1771609"/>
              <a:gd name="connsiteY28" fmla="*/ 29 h 11400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</a:cxnLst>
            <a:rect l="l" t="t" r="r" b="b"/>
            <a:pathLst>
              <a:path w="1771609" h="1140095">
                <a:moveTo>
                  <a:pt x="1561721" y="763041"/>
                </a:moveTo>
                <a:cubicBezTo>
                  <a:pt x="1585506" y="760324"/>
                  <a:pt x="1609722" y="771249"/>
                  <a:pt x="1623024" y="792810"/>
                </a:cubicBezTo>
                <a:cubicBezTo>
                  <a:pt x="1656300" y="850065"/>
                  <a:pt x="1685920" y="909291"/>
                  <a:pt x="1711735" y="970132"/>
                </a:cubicBezTo>
                <a:lnTo>
                  <a:pt x="1771609" y="1140095"/>
                </a:lnTo>
                <a:lnTo>
                  <a:pt x="1637225" y="1140095"/>
                </a:lnTo>
                <a:lnTo>
                  <a:pt x="1594820" y="1019711"/>
                </a:lnTo>
                <a:cubicBezTo>
                  <a:pt x="1571072" y="963753"/>
                  <a:pt x="1543818" y="909282"/>
                  <a:pt x="1513200" y="856627"/>
                </a:cubicBezTo>
                <a:cubicBezTo>
                  <a:pt x="1496379" y="825834"/>
                  <a:pt x="1507704" y="787236"/>
                  <a:pt x="1538499" y="770415"/>
                </a:cubicBezTo>
                <a:cubicBezTo>
                  <a:pt x="1545912" y="766367"/>
                  <a:pt x="1553792" y="763946"/>
                  <a:pt x="1561721" y="763041"/>
                </a:cubicBezTo>
                <a:close/>
                <a:moveTo>
                  <a:pt x="933455" y="161309"/>
                </a:moveTo>
                <a:cubicBezTo>
                  <a:pt x="941693" y="161855"/>
                  <a:pt x="949959" y="164025"/>
                  <a:pt x="957797" y="167970"/>
                </a:cubicBezTo>
                <a:cubicBezTo>
                  <a:pt x="1076184" y="227289"/>
                  <a:pt x="1186759" y="301068"/>
                  <a:pt x="1286982" y="387616"/>
                </a:cubicBezTo>
                <a:cubicBezTo>
                  <a:pt x="1313547" y="410457"/>
                  <a:pt x="1316566" y="450510"/>
                  <a:pt x="1293725" y="477075"/>
                </a:cubicBezTo>
                <a:cubicBezTo>
                  <a:pt x="1281638" y="491137"/>
                  <a:pt x="1263998" y="499204"/>
                  <a:pt x="1245453" y="499154"/>
                </a:cubicBezTo>
                <a:lnTo>
                  <a:pt x="1245167" y="499154"/>
                </a:lnTo>
                <a:cubicBezTo>
                  <a:pt x="1229965" y="499301"/>
                  <a:pt x="1215220" y="493956"/>
                  <a:pt x="1203638" y="484104"/>
                </a:cubicBezTo>
                <a:cubicBezTo>
                  <a:pt x="1111407" y="404300"/>
                  <a:pt x="1009633" y="336248"/>
                  <a:pt x="900647" y="281508"/>
                </a:cubicBezTo>
                <a:cubicBezTo>
                  <a:pt x="869295" y="265726"/>
                  <a:pt x="856672" y="227516"/>
                  <a:pt x="872454" y="196164"/>
                </a:cubicBezTo>
                <a:cubicBezTo>
                  <a:pt x="884290" y="172650"/>
                  <a:pt x="908742" y="159670"/>
                  <a:pt x="933455" y="161309"/>
                </a:cubicBezTo>
                <a:close/>
                <a:moveTo>
                  <a:pt x="256260" y="29"/>
                </a:moveTo>
                <a:cubicBezTo>
                  <a:pt x="322331" y="427"/>
                  <a:pt x="388378" y="4909"/>
                  <a:pt x="454020" y="13474"/>
                </a:cubicBezTo>
                <a:cubicBezTo>
                  <a:pt x="488793" y="17752"/>
                  <a:pt x="513514" y="49409"/>
                  <a:pt x="509236" y="84182"/>
                </a:cubicBezTo>
                <a:cubicBezTo>
                  <a:pt x="505303" y="116151"/>
                  <a:pt x="478038" y="140098"/>
                  <a:pt x="445829" y="139871"/>
                </a:cubicBezTo>
                <a:cubicBezTo>
                  <a:pt x="443027" y="139899"/>
                  <a:pt x="440227" y="139740"/>
                  <a:pt x="437447" y="139395"/>
                </a:cubicBezTo>
                <a:cubicBezTo>
                  <a:pt x="316592" y="123615"/>
                  <a:pt x="194247" y="122878"/>
                  <a:pt x="73211" y="137204"/>
                </a:cubicBezTo>
                <a:cubicBezTo>
                  <a:pt x="38532" y="142545"/>
                  <a:pt x="6090" y="118762"/>
                  <a:pt x="749" y="84082"/>
                </a:cubicBezTo>
                <a:cubicBezTo>
                  <a:pt x="-4591" y="49403"/>
                  <a:pt x="19192" y="16961"/>
                  <a:pt x="53871" y="11621"/>
                </a:cubicBezTo>
                <a:cubicBezTo>
                  <a:pt x="55358" y="11392"/>
                  <a:pt x="56852" y="11216"/>
                  <a:pt x="58352" y="11093"/>
                </a:cubicBezTo>
                <a:cubicBezTo>
                  <a:pt x="124093" y="3319"/>
                  <a:pt x="190189" y="-369"/>
                  <a:pt x="256260" y="29"/>
                </a:cubicBezTo>
                <a:close/>
              </a:path>
            </a:pathLst>
          </a:custGeom>
          <a:solidFill>
            <a:schemeClr val="accent4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2" name="Freeform: Shape 21">
            <a:extLst>
              <a:ext uri="{FF2B5EF4-FFF2-40B4-BE49-F238E27FC236}">
                <a16:creationId xmlns:a16="http://schemas.microsoft.com/office/drawing/2014/main" id="{6691AC69-A76E-4DAB-B565-468B6B87ACF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4132972" y="6258755"/>
            <a:ext cx="1565940" cy="599245"/>
          </a:xfrm>
          <a:custGeom>
            <a:avLst/>
            <a:gdLst>
              <a:gd name="connsiteX0" fmla="*/ 782970 w 1565940"/>
              <a:gd name="connsiteY0" fmla="*/ 0 h 599245"/>
              <a:gd name="connsiteX1" fmla="*/ 1528042 w 1565940"/>
              <a:gd name="connsiteY1" fmla="*/ 480469 h 599245"/>
              <a:gd name="connsiteX2" fmla="*/ 1565940 w 1565940"/>
              <a:gd name="connsiteY2" fmla="*/ 599245 h 599245"/>
              <a:gd name="connsiteX3" fmla="*/ 0 w 1565940"/>
              <a:gd name="connsiteY3" fmla="*/ 599245 h 599245"/>
              <a:gd name="connsiteX4" fmla="*/ 37898 w 1565940"/>
              <a:gd name="connsiteY4" fmla="*/ 480469 h 599245"/>
              <a:gd name="connsiteX5" fmla="*/ 782970 w 1565940"/>
              <a:gd name="connsiteY5" fmla="*/ 0 h 5992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565940" h="599245">
                <a:moveTo>
                  <a:pt x="782970" y="0"/>
                </a:moveTo>
                <a:cubicBezTo>
                  <a:pt x="1117910" y="0"/>
                  <a:pt x="1405287" y="198118"/>
                  <a:pt x="1528042" y="480469"/>
                </a:cubicBezTo>
                <a:lnTo>
                  <a:pt x="1565940" y="599245"/>
                </a:lnTo>
                <a:lnTo>
                  <a:pt x="0" y="599245"/>
                </a:lnTo>
                <a:lnTo>
                  <a:pt x="37898" y="480469"/>
                </a:lnTo>
                <a:cubicBezTo>
                  <a:pt x="160653" y="198118"/>
                  <a:pt x="448030" y="0"/>
                  <a:pt x="782970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98068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D009D6D5-DAC2-4A8B-A17A-E206B9012D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891BA1B-3CE5-27E7-6A10-5FDB0D6A8C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1" y="365125"/>
            <a:ext cx="5251316" cy="1807305"/>
          </a:xfrm>
        </p:spPr>
        <p:txBody>
          <a:bodyPr>
            <a:normAutofit/>
          </a:bodyPr>
          <a:lstStyle/>
          <a:p>
            <a:r>
              <a:rPr lang="en-US" b="0" i="0">
                <a:effectLst/>
                <a:latin typeface="fkGrotesk"/>
              </a:rPr>
              <a:t>Challenges Faced by Retired Professors</a:t>
            </a:r>
            <a:endParaRPr lang="hr-H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9B0085-63BE-A48C-9FBF-6DE2B64301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333297"/>
            <a:ext cx="4619621" cy="3843666"/>
          </a:xfrm>
        </p:spPr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sz="1700" b="1" i="0" dirty="0">
                <a:effectLst/>
                <a:latin typeface="fkGroteskNeue"/>
              </a:rPr>
              <a:t>Loss of Access</a:t>
            </a:r>
            <a:r>
              <a:rPr lang="en-US" sz="1700" b="0" i="0" dirty="0">
                <a:effectLst/>
                <a:latin typeface="fkGroteskNeue"/>
              </a:rPr>
              <a:t>: Many universities terminate IT privileges, including email accounts, software, and support services, upon retirement. This creates barriers for retired faculty who wish to stay academically active.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1700" b="1" i="0" dirty="0">
                <a:effectLst/>
                <a:latin typeface="fkGroteskNeue"/>
              </a:rPr>
              <a:t>Digital Discrimination</a:t>
            </a:r>
            <a:r>
              <a:rPr lang="en-US" sz="1700" b="0" i="0" dirty="0">
                <a:effectLst/>
                <a:latin typeface="fkGroteskNeue"/>
              </a:rPr>
              <a:t>: The lack of access to e-services and professional IT support can marginalize retired professors in an increasingly digital world.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1700" b="1" i="0" dirty="0">
                <a:effectLst/>
                <a:latin typeface="fkGroteskNeue"/>
              </a:rPr>
              <a:t>Non-Transparency:</a:t>
            </a:r>
            <a:r>
              <a:rPr lang="en-US" sz="1700" b="0" i="0" dirty="0">
                <a:effectLst/>
                <a:latin typeface="fkGroteskNeue"/>
              </a:rPr>
              <a:t> Inconsistent policies across institutions leave retirees uncertain about their rights and options for continued IT use</a:t>
            </a:r>
          </a:p>
          <a:p>
            <a:endParaRPr lang="hr-HR" sz="1700" dirty="0"/>
          </a:p>
        </p:txBody>
      </p:sp>
      <p:pic>
        <p:nvPicPr>
          <p:cNvPr id="5" name="Picture 4" descr="Old computer monitors">
            <a:extLst>
              <a:ext uri="{FF2B5EF4-FFF2-40B4-BE49-F238E27FC236}">
                <a16:creationId xmlns:a16="http://schemas.microsoft.com/office/drawing/2014/main" id="{0A2AE981-4852-5130-6CC7-497BC45EEB2B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17881" r="24734" b="-1"/>
          <a:stretch/>
        </p:blipFill>
        <p:spPr>
          <a:xfrm>
            <a:off x="6229215" y="10"/>
            <a:ext cx="5962785" cy="6857990"/>
          </a:xfrm>
          <a:custGeom>
            <a:avLst/>
            <a:gdLst/>
            <a:ahLst/>
            <a:cxnLst/>
            <a:rect l="l" t="t" r="r" b="b"/>
            <a:pathLst>
              <a:path w="5962785" h="6858000">
                <a:moveTo>
                  <a:pt x="1044839" y="0"/>
                </a:moveTo>
                <a:lnTo>
                  <a:pt x="5962785" y="0"/>
                </a:lnTo>
                <a:lnTo>
                  <a:pt x="5962785" y="6858000"/>
                </a:lnTo>
                <a:lnTo>
                  <a:pt x="1469886" y="6858000"/>
                </a:lnTo>
                <a:lnTo>
                  <a:pt x="1416006" y="6823984"/>
                </a:lnTo>
                <a:cubicBezTo>
                  <a:pt x="1356767" y="6787940"/>
                  <a:pt x="1296437" y="6755500"/>
                  <a:pt x="1232473" y="6733873"/>
                </a:cubicBezTo>
                <a:cubicBezTo>
                  <a:pt x="1145250" y="6705037"/>
                  <a:pt x="1060933" y="6654575"/>
                  <a:pt x="1075471" y="6503186"/>
                </a:cubicBezTo>
                <a:cubicBezTo>
                  <a:pt x="1078378" y="6459932"/>
                  <a:pt x="1055118" y="6427493"/>
                  <a:pt x="1020229" y="6438306"/>
                </a:cubicBezTo>
                <a:cubicBezTo>
                  <a:pt x="953358" y="6459932"/>
                  <a:pt x="921375" y="6398656"/>
                  <a:pt x="883579" y="6351798"/>
                </a:cubicBezTo>
                <a:cubicBezTo>
                  <a:pt x="816707" y="6268895"/>
                  <a:pt x="752743" y="6182387"/>
                  <a:pt x="645167" y="6167969"/>
                </a:cubicBezTo>
                <a:cubicBezTo>
                  <a:pt x="665519" y="6103088"/>
                  <a:pt x="700408" y="6110298"/>
                  <a:pt x="732391" y="6124716"/>
                </a:cubicBezTo>
                <a:cubicBezTo>
                  <a:pt x="816707" y="6160761"/>
                  <a:pt x="901023" y="6200410"/>
                  <a:pt x="985339" y="6236455"/>
                </a:cubicBezTo>
                <a:cubicBezTo>
                  <a:pt x="1040581" y="6258081"/>
                  <a:pt x="1095822" y="6290522"/>
                  <a:pt x="1168509" y="6265291"/>
                </a:cubicBezTo>
                <a:cubicBezTo>
                  <a:pt x="1104545" y="6135530"/>
                  <a:pt x="996969" y="6110298"/>
                  <a:pt x="909746" y="6070649"/>
                </a:cubicBezTo>
                <a:cubicBezTo>
                  <a:pt x="802169" y="6020185"/>
                  <a:pt x="738206" y="5926470"/>
                  <a:pt x="659704" y="5818335"/>
                </a:cubicBezTo>
                <a:cubicBezTo>
                  <a:pt x="738206" y="5789500"/>
                  <a:pt x="787632" y="5868798"/>
                  <a:pt x="851597" y="5865193"/>
                </a:cubicBezTo>
                <a:cubicBezTo>
                  <a:pt x="854504" y="5854380"/>
                  <a:pt x="860319" y="5832753"/>
                  <a:pt x="860319" y="5832753"/>
                </a:cubicBezTo>
                <a:cubicBezTo>
                  <a:pt x="755650" y="5775081"/>
                  <a:pt x="709132" y="5666947"/>
                  <a:pt x="691686" y="5533581"/>
                </a:cubicBezTo>
                <a:cubicBezTo>
                  <a:pt x="685872" y="5465095"/>
                  <a:pt x="648075" y="5443468"/>
                  <a:pt x="610278" y="5411029"/>
                </a:cubicBezTo>
                <a:cubicBezTo>
                  <a:pt x="482350" y="5299289"/>
                  <a:pt x="345700" y="5198364"/>
                  <a:pt x="238123" y="5046976"/>
                </a:cubicBezTo>
                <a:cubicBezTo>
                  <a:pt x="363144" y="5064998"/>
                  <a:pt x="461997" y="5165924"/>
                  <a:pt x="592833" y="5209177"/>
                </a:cubicBezTo>
                <a:cubicBezTo>
                  <a:pt x="488165" y="5043371"/>
                  <a:pt x="351514" y="4956864"/>
                  <a:pt x="226494" y="4855939"/>
                </a:cubicBezTo>
                <a:cubicBezTo>
                  <a:pt x="168344" y="4809081"/>
                  <a:pt x="116011" y="4751408"/>
                  <a:pt x="49139" y="4726177"/>
                </a:cubicBezTo>
                <a:cubicBezTo>
                  <a:pt x="25879" y="4718968"/>
                  <a:pt x="-14825" y="4700947"/>
                  <a:pt x="5527" y="4650483"/>
                </a:cubicBezTo>
                <a:cubicBezTo>
                  <a:pt x="22972" y="4607230"/>
                  <a:pt x="54954" y="4621648"/>
                  <a:pt x="84029" y="4632460"/>
                </a:cubicBezTo>
                <a:cubicBezTo>
                  <a:pt x="153807" y="4661296"/>
                  <a:pt x="229401" y="4661296"/>
                  <a:pt x="325347" y="4661296"/>
                </a:cubicBezTo>
                <a:cubicBezTo>
                  <a:pt x="243939" y="4524326"/>
                  <a:pt x="95658" y="4567580"/>
                  <a:pt x="25879" y="4423401"/>
                </a:cubicBezTo>
                <a:cubicBezTo>
                  <a:pt x="113103" y="4398170"/>
                  <a:pt x="179975" y="4448632"/>
                  <a:pt x="249753" y="4459446"/>
                </a:cubicBezTo>
                <a:cubicBezTo>
                  <a:pt x="313718" y="4470259"/>
                  <a:pt x="328254" y="4445028"/>
                  <a:pt x="313718" y="4365729"/>
                </a:cubicBezTo>
                <a:cubicBezTo>
                  <a:pt x="290458" y="4243177"/>
                  <a:pt x="325347" y="4181900"/>
                  <a:pt x="418386" y="4214341"/>
                </a:cubicBezTo>
                <a:cubicBezTo>
                  <a:pt x="505609" y="4246781"/>
                  <a:pt x="514332" y="4199922"/>
                  <a:pt x="491072" y="4131438"/>
                </a:cubicBezTo>
                <a:cubicBezTo>
                  <a:pt x="456183" y="4030512"/>
                  <a:pt x="493979" y="3951214"/>
                  <a:pt x="520147" y="3864706"/>
                </a:cubicBezTo>
                <a:cubicBezTo>
                  <a:pt x="560851" y="3734945"/>
                  <a:pt x="543407" y="3670064"/>
                  <a:pt x="459090" y="3572743"/>
                </a:cubicBezTo>
                <a:cubicBezTo>
                  <a:pt x="409664" y="3518676"/>
                  <a:pt x="360236" y="3471818"/>
                  <a:pt x="290458" y="3424959"/>
                </a:cubicBezTo>
                <a:cubicBezTo>
                  <a:pt x="450368" y="3399728"/>
                  <a:pt x="284643" y="3313221"/>
                  <a:pt x="339884" y="3259153"/>
                </a:cubicBezTo>
                <a:cubicBezTo>
                  <a:pt x="453275" y="3237527"/>
                  <a:pt x="543407" y="3410542"/>
                  <a:pt x="697501" y="3360078"/>
                </a:cubicBezTo>
                <a:cubicBezTo>
                  <a:pt x="511425" y="3212294"/>
                  <a:pt x="302087" y="3165436"/>
                  <a:pt x="165437" y="2967190"/>
                </a:cubicBezTo>
                <a:cubicBezTo>
                  <a:pt x="197419" y="2923937"/>
                  <a:pt x="229401" y="2967190"/>
                  <a:pt x="255568" y="2949167"/>
                </a:cubicBezTo>
                <a:cubicBezTo>
                  <a:pt x="255568" y="2938354"/>
                  <a:pt x="560851" y="3006840"/>
                  <a:pt x="578296" y="2725691"/>
                </a:cubicBezTo>
                <a:cubicBezTo>
                  <a:pt x="584111" y="2725691"/>
                  <a:pt x="589926" y="2725691"/>
                  <a:pt x="595740" y="2714876"/>
                </a:cubicBezTo>
                <a:cubicBezTo>
                  <a:pt x="627722" y="2675228"/>
                  <a:pt x="598648" y="2581510"/>
                  <a:pt x="650982" y="2574301"/>
                </a:cubicBezTo>
                <a:cubicBezTo>
                  <a:pt x="709132" y="2567092"/>
                  <a:pt x="764373" y="2534653"/>
                  <a:pt x="825429" y="2552674"/>
                </a:cubicBezTo>
                <a:cubicBezTo>
                  <a:pt x="871949" y="2567092"/>
                  <a:pt x="921375" y="2585115"/>
                  <a:pt x="970802" y="2585115"/>
                </a:cubicBezTo>
                <a:cubicBezTo>
                  <a:pt x="1023136" y="2585115"/>
                  <a:pt x="1095822" y="2707668"/>
                  <a:pt x="1127805" y="2545465"/>
                </a:cubicBezTo>
                <a:cubicBezTo>
                  <a:pt x="1127805" y="2538257"/>
                  <a:pt x="1217936" y="2556280"/>
                  <a:pt x="1267362" y="2563488"/>
                </a:cubicBezTo>
                <a:cubicBezTo>
                  <a:pt x="1308067" y="2570698"/>
                  <a:pt x="1357494" y="2603137"/>
                  <a:pt x="1386568" y="2538257"/>
                </a:cubicBezTo>
                <a:cubicBezTo>
                  <a:pt x="1401105" y="2498607"/>
                  <a:pt x="1331326" y="2426518"/>
                  <a:pt x="1270270" y="2419309"/>
                </a:cubicBezTo>
                <a:cubicBezTo>
                  <a:pt x="1215029" y="2412101"/>
                  <a:pt x="1159787" y="2404892"/>
                  <a:pt x="1107453" y="2419309"/>
                </a:cubicBezTo>
                <a:cubicBezTo>
                  <a:pt x="1043489" y="2437331"/>
                  <a:pt x="1008599" y="2408495"/>
                  <a:pt x="991154" y="2343615"/>
                </a:cubicBezTo>
                <a:cubicBezTo>
                  <a:pt x="970802" y="2275131"/>
                  <a:pt x="933005" y="2239085"/>
                  <a:pt x="880671" y="2206645"/>
                </a:cubicBezTo>
                <a:cubicBezTo>
                  <a:pt x="752743" y="2127346"/>
                  <a:pt x="630630" y="2033629"/>
                  <a:pt x="491072" y="1986771"/>
                </a:cubicBezTo>
                <a:cubicBezTo>
                  <a:pt x="464905" y="1979562"/>
                  <a:pt x="432923" y="1965145"/>
                  <a:pt x="421293" y="1903868"/>
                </a:cubicBezTo>
                <a:cubicBezTo>
                  <a:pt x="799262" y="1997584"/>
                  <a:pt x="1142342" y="2239085"/>
                  <a:pt x="1531941" y="2224667"/>
                </a:cubicBezTo>
                <a:cubicBezTo>
                  <a:pt x="1427272" y="2148974"/>
                  <a:pt x="1302252" y="2145369"/>
                  <a:pt x="1188861" y="2091301"/>
                </a:cubicBezTo>
                <a:cubicBezTo>
                  <a:pt x="1270270" y="2051652"/>
                  <a:pt x="1345864" y="2094906"/>
                  <a:pt x="1421458" y="2116532"/>
                </a:cubicBezTo>
                <a:cubicBezTo>
                  <a:pt x="1485422" y="2134554"/>
                  <a:pt x="1543571" y="2138160"/>
                  <a:pt x="1549386" y="2026420"/>
                </a:cubicBezTo>
                <a:cubicBezTo>
                  <a:pt x="1549386" y="2015607"/>
                  <a:pt x="1549386" y="2008398"/>
                  <a:pt x="1549386" y="1997584"/>
                </a:cubicBezTo>
                <a:cubicBezTo>
                  <a:pt x="1526126" y="1950727"/>
                  <a:pt x="1494144" y="1929099"/>
                  <a:pt x="1453440" y="1914682"/>
                </a:cubicBezTo>
                <a:cubicBezTo>
                  <a:pt x="1430180" y="1907473"/>
                  <a:pt x="1398198" y="1893056"/>
                  <a:pt x="1398198" y="1860614"/>
                </a:cubicBezTo>
                <a:cubicBezTo>
                  <a:pt x="1401105" y="1738063"/>
                  <a:pt x="1322604" y="1702018"/>
                  <a:pt x="1247011" y="1665972"/>
                </a:cubicBezTo>
                <a:cubicBezTo>
                  <a:pt x="1287715" y="1604696"/>
                  <a:pt x="1322604" y="1647950"/>
                  <a:pt x="1354586" y="1644345"/>
                </a:cubicBezTo>
                <a:cubicBezTo>
                  <a:pt x="1374939" y="1640741"/>
                  <a:pt x="1395290" y="1637138"/>
                  <a:pt x="1395290" y="1604696"/>
                </a:cubicBezTo>
                <a:cubicBezTo>
                  <a:pt x="1395290" y="1579465"/>
                  <a:pt x="1386568" y="1547025"/>
                  <a:pt x="1366216" y="1547025"/>
                </a:cubicBezTo>
                <a:cubicBezTo>
                  <a:pt x="1238288" y="1543420"/>
                  <a:pt x="1165601" y="1370405"/>
                  <a:pt x="1031858" y="1370405"/>
                </a:cubicBezTo>
                <a:cubicBezTo>
                  <a:pt x="950450" y="1370405"/>
                  <a:pt x="1072563" y="1273083"/>
                  <a:pt x="1005692" y="1233435"/>
                </a:cubicBezTo>
                <a:cubicBezTo>
                  <a:pt x="991154" y="1222621"/>
                  <a:pt x="1046396" y="1208203"/>
                  <a:pt x="1069655" y="1211808"/>
                </a:cubicBezTo>
                <a:cubicBezTo>
                  <a:pt x="1092915" y="1215412"/>
                  <a:pt x="1113268" y="1240644"/>
                  <a:pt x="1142342" y="1222621"/>
                </a:cubicBezTo>
                <a:cubicBezTo>
                  <a:pt x="1156879" y="1157741"/>
                  <a:pt x="1119082" y="1132510"/>
                  <a:pt x="1084193" y="1114487"/>
                </a:cubicBezTo>
                <a:cubicBezTo>
                  <a:pt x="1008599" y="1071234"/>
                  <a:pt x="933005" y="1020771"/>
                  <a:pt x="848689" y="1006353"/>
                </a:cubicBezTo>
                <a:cubicBezTo>
                  <a:pt x="819615" y="1002748"/>
                  <a:pt x="802169" y="984726"/>
                  <a:pt x="805077" y="948681"/>
                </a:cubicBezTo>
                <a:cubicBezTo>
                  <a:pt x="810892" y="901822"/>
                  <a:pt x="839967" y="916240"/>
                  <a:pt x="863226" y="919844"/>
                </a:cubicBezTo>
                <a:cubicBezTo>
                  <a:pt x="877764" y="923450"/>
                  <a:pt x="892301" y="934263"/>
                  <a:pt x="906838" y="909031"/>
                </a:cubicBezTo>
                <a:cubicBezTo>
                  <a:pt x="566666" y="653113"/>
                  <a:pt x="386404" y="667532"/>
                  <a:pt x="5527" y="458471"/>
                </a:cubicBezTo>
                <a:cubicBezTo>
                  <a:pt x="89843" y="418822"/>
                  <a:pt x="150900" y="447658"/>
                  <a:pt x="209049" y="454867"/>
                </a:cubicBezTo>
                <a:cubicBezTo>
                  <a:pt x="354422" y="472890"/>
                  <a:pt x="264290" y="505329"/>
                  <a:pt x="409664" y="526956"/>
                </a:cubicBezTo>
                <a:cubicBezTo>
                  <a:pt x="479443" y="537770"/>
                  <a:pt x="543407" y="573815"/>
                  <a:pt x="621908" y="516143"/>
                </a:cubicBezTo>
                <a:cubicBezTo>
                  <a:pt x="674242" y="476494"/>
                  <a:pt x="758558" y="519747"/>
                  <a:pt x="822522" y="552188"/>
                </a:cubicBezTo>
                <a:cubicBezTo>
                  <a:pt x="874856" y="581024"/>
                  <a:pt x="927190" y="588232"/>
                  <a:pt x="996969" y="552188"/>
                </a:cubicBezTo>
                <a:cubicBezTo>
                  <a:pt x="933005" y="530562"/>
                  <a:pt x="883579" y="512539"/>
                  <a:pt x="834151" y="498120"/>
                </a:cubicBezTo>
                <a:cubicBezTo>
                  <a:pt x="793447" y="487307"/>
                  <a:pt x="770187" y="462076"/>
                  <a:pt x="773095" y="408008"/>
                </a:cubicBezTo>
                <a:cubicBezTo>
                  <a:pt x="773095" y="379172"/>
                  <a:pt x="764373" y="339523"/>
                  <a:pt x="793447" y="325106"/>
                </a:cubicBezTo>
                <a:cubicBezTo>
                  <a:pt x="816707" y="310688"/>
                  <a:pt x="848689" y="325106"/>
                  <a:pt x="860319" y="350336"/>
                </a:cubicBezTo>
                <a:cubicBezTo>
                  <a:pt x="874856" y="397195"/>
                  <a:pt x="889393" y="440449"/>
                  <a:pt x="938820" y="444054"/>
                </a:cubicBezTo>
                <a:cubicBezTo>
                  <a:pt x="1005692" y="451262"/>
                  <a:pt x="967894" y="422426"/>
                  <a:pt x="956265" y="386381"/>
                </a:cubicBezTo>
                <a:cubicBezTo>
                  <a:pt x="944635" y="346733"/>
                  <a:pt x="979525" y="335919"/>
                  <a:pt x="1002784" y="343127"/>
                </a:cubicBezTo>
                <a:cubicBezTo>
                  <a:pt x="1090008" y="375569"/>
                  <a:pt x="1180139" y="317897"/>
                  <a:pt x="1270270" y="364755"/>
                </a:cubicBezTo>
                <a:cubicBezTo>
                  <a:pt x="1247011" y="249411"/>
                  <a:pt x="1197583" y="198949"/>
                  <a:pt x="1092915" y="180926"/>
                </a:cubicBezTo>
                <a:cubicBezTo>
                  <a:pt x="1055118" y="177322"/>
                  <a:pt x="1014414" y="184530"/>
                  <a:pt x="979525" y="152090"/>
                </a:cubicBezTo>
                <a:cubicBezTo>
                  <a:pt x="959172" y="134068"/>
                  <a:pt x="938820" y="112441"/>
                  <a:pt x="953358" y="76396"/>
                </a:cubicBezTo>
                <a:cubicBezTo>
                  <a:pt x="962080" y="51165"/>
                  <a:pt x="985339" y="51165"/>
                  <a:pt x="1005692" y="58373"/>
                </a:cubicBezTo>
                <a:cubicBezTo>
                  <a:pt x="1090008" y="98023"/>
                  <a:pt x="1180139" y="108837"/>
                  <a:pt x="1267362" y="123254"/>
                </a:cubicBezTo>
                <a:cubicBezTo>
                  <a:pt x="1281900" y="126859"/>
                  <a:pt x="1296437" y="134068"/>
                  <a:pt x="1310975" y="98023"/>
                </a:cubicBezTo>
                <a:cubicBezTo>
                  <a:pt x="1260095" y="81803"/>
                  <a:pt x="1209941" y="62879"/>
                  <a:pt x="1159787" y="43505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17322574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709F1D5-B0F1-4714-A239-E5B61C16191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228FB460-D3FF-4440-A020-05982A09E5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40546" y="1011045"/>
            <a:ext cx="4369859" cy="4369859"/>
          </a:xfrm>
          <a:prstGeom prst="roundRect">
            <a:avLst>
              <a:gd name="adj" fmla="val 2757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B58A509-759B-F6E2-D692-6ACAA741D8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6826" y="1112969"/>
            <a:ext cx="3937298" cy="4166010"/>
          </a:xfrm>
        </p:spPr>
        <p:txBody>
          <a:bodyPr>
            <a:normAutofit/>
          </a:bodyPr>
          <a:lstStyle/>
          <a:p>
            <a:r>
              <a:rPr lang="en-US" b="0" i="0">
                <a:solidFill>
                  <a:srgbClr val="FFFFFF"/>
                </a:solidFill>
                <a:effectLst/>
                <a:latin typeface="fkGrotesk"/>
              </a:rPr>
              <a:t>Benefits of Ensuring IT Access</a:t>
            </a:r>
            <a:endParaRPr lang="hr-HR">
              <a:solidFill>
                <a:srgbClr val="FFFFFF"/>
              </a:solidFill>
            </a:endParaRPr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14847E93-7DC1-4D4B-8829-B19AA7137C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530529" y="0"/>
            <a:ext cx="1155142" cy="591009"/>
          </a:xfrm>
          <a:custGeom>
            <a:avLst/>
            <a:gdLst>
              <a:gd name="connsiteX0" fmla="*/ 1355 w 1155142"/>
              <a:gd name="connsiteY0" fmla="*/ 0 h 591009"/>
              <a:gd name="connsiteX1" fmla="*/ 1153787 w 1155142"/>
              <a:gd name="connsiteY1" fmla="*/ 0 h 591009"/>
              <a:gd name="connsiteX2" fmla="*/ 1155142 w 1155142"/>
              <a:gd name="connsiteY2" fmla="*/ 13438 h 591009"/>
              <a:gd name="connsiteX3" fmla="*/ 577571 w 1155142"/>
              <a:gd name="connsiteY3" fmla="*/ 591009 h 591009"/>
              <a:gd name="connsiteX4" fmla="*/ 0 w 1155142"/>
              <a:gd name="connsiteY4" fmla="*/ 13438 h 5910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55142" h="591009">
                <a:moveTo>
                  <a:pt x="1355" y="0"/>
                </a:moveTo>
                <a:lnTo>
                  <a:pt x="1153787" y="0"/>
                </a:lnTo>
                <a:lnTo>
                  <a:pt x="1155142" y="13438"/>
                </a:lnTo>
                <a:cubicBezTo>
                  <a:pt x="1155142" y="332422"/>
                  <a:pt x="896555" y="591009"/>
                  <a:pt x="577571" y="591009"/>
                </a:cubicBezTo>
                <a:cubicBezTo>
                  <a:pt x="258587" y="591009"/>
                  <a:pt x="0" y="332422"/>
                  <a:pt x="0" y="13438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5566D6E1-03A1-4D73-A4E0-35D74D568A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3961511" y="-1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9F835A99-04AC-494A-A572-AFE8413CC9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2936831"/>
            <a:ext cx="159741" cy="552996"/>
          </a:xfrm>
          <a:custGeom>
            <a:avLst/>
            <a:gdLst>
              <a:gd name="connsiteX0" fmla="*/ 159741 w 159741"/>
              <a:gd name="connsiteY0" fmla="*/ 0 h 552996"/>
              <a:gd name="connsiteX1" fmla="*/ 159741 w 159741"/>
              <a:gd name="connsiteY1" fmla="*/ 552996 h 552996"/>
              <a:gd name="connsiteX2" fmla="*/ 141849 w 159741"/>
              <a:gd name="connsiteY2" fmla="*/ 543285 h 552996"/>
              <a:gd name="connsiteX3" fmla="*/ 0 w 159741"/>
              <a:gd name="connsiteY3" fmla="*/ 276498 h 552996"/>
              <a:gd name="connsiteX4" fmla="*/ 141849 w 159741"/>
              <a:gd name="connsiteY4" fmla="*/ 9711 h 5529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9741" h="552996">
                <a:moveTo>
                  <a:pt x="159741" y="0"/>
                </a:moveTo>
                <a:lnTo>
                  <a:pt x="159741" y="552996"/>
                </a:lnTo>
                <a:lnTo>
                  <a:pt x="141849" y="543285"/>
                </a:lnTo>
                <a:cubicBezTo>
                  <a:pt x="56268" y="485467"/>
                  <a:pt x="0" y="387554"/>
                  <a:pt x="0" y="276498"/>
                </a:cubicBezTo>
                <a:cubicBezTo>
                  <a:pt x="0" y="165443"/>
                  <a:pt x="56268" y="67529"/>
                  <a:pt x="141849" y="9711"/>
                </a:cubicBezTo>
                <a:close/>
              </a:path>
            </a:pathLst>
          </a:custGeom>
          <a:solidFill>
            <a:schemeClr val="accent4"/>
          </a:solidFill>
          <a:ln w="1270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DEA64E-7A3C-8E7A-CB9D-9F1513517C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0" y="820880"/>
            <a:ext cx="5257799" cy="4889350"/>
          </a:xfrm>
        </p:spPr>
        <p:txBody>
          <a:bodyPr anchor="t"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sz="2200" b="1" i="0" dirty="0">
                <a:effectLst/>
                <a:latin typeface="fkGroteskNeue"/>
              </a:rPr>
              <a:t>Enhanced Alumni Relations: </a:t>
            </a:r>
            <a:r>
              <a:rPr lang="en-US" sz="2200" b="0" i="0" dirty="0">
                <a:effectLst/>
                <a:latin typeface="fkGroteskNeue"/>
              </a:rPr>
              <a:t>Providing IT access helps maintain strong ties between retired professors and the university, fostering goodwill and potential collaboration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200" b="1" i="0" dirty="0">
                <a:effectLst/>
                <a:latin typeface="fkGroteskNeue"/>
              </a:rPr>
              <a:t>Cost vs. Value: </a:t>
            </a:r>
            <a:r>
              <a:rPr lang="en-US" sz="2200" b="0" i="0" dirty="0">
                <a:effectLst/>
                <a:latin typeface="fkGroteskNeue"/>
              </a:rPr>
              <a:t>The cost of maintaining IT access for retirees is minimal compared to the value they bring through mentorship, research, and institutional loyalty.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200" b="1" i="0" dirty="0">
                <a:effectLst/>
                <a:latin typeface="fkGroteskNeue"/>
              </a:rPr>
              <a:t>Support During Transitions: </a:t>
            </a:r>
            <a:r>
              <a:rPr lang="en-US" sz="2200" b="0" i="0" dirty="0">
                <a:effectLst/>
                <a:latin typeface="fkGroteskNeue"/>
              </a:rPr>
              <a:t>Access to IT resources can ease the transition into retirement by enabling continued engagement with academic network</a:t>
            </a:r>
          </a:p>
          <a:p>
            <a:endParaRPr lang="hr-HR" sz="2200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7B786209-1B0B-4CA9-9BDD-F7327066A8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5835649"/>
            <a:ext cx="1548180" cy="1022351"/>
          </a:xfrm>
          <a:custGeom>
            <a:avLst/>
            <a:gdLst>
              <a:gd name="connsiteX0" fmla="*/ 61913 w 1548180"/>
              <a:gd name="connsiteY0" fmla="*/ 0 h 1022351"/>
              <a:gd name="connsiteX1" fmla="*/ 1548180 w 1548180"/>
              <a:gd name="connsiteY1" fmla="*/ 0 h 1022351"/>
              <a:gd name="connsiteX2" fmla="*/ 1548180 w 1548180"/>
              <a:gd name="connsiteY2" fmla="*/ 123825 h 1022351"/>
              <a:gd name="connsiteX3" fmla="*/ 123825 w 1548180"/>
              <a:gd name="connsiteY3" fmla="*/ 123825 h 1022351"/>
              <a:gd name="connsiteX4" fmla="*/ 123825 w 1548180"/>
              <a:gd name="connsiteY4" fmla="*/ 1022351 h 1022351"/>
              <a:gd name="connsiteX5" fmla="*/ 0 w 1548180"/>
              <a:gd name="connsiteY5" fmla="*/ 1022351 h 1022351"/>
              <a:gd name="connsiteX6" fmla="*/ 0 w 1548180"/>
              <a:gd name="connsiteY6" fmla="*/ 61913 h 1022351"/>
              <a:gd name="connsiteX7" fmla="*/ 61913 w 1548180"/>
              <a:gd name="connsiteY7" fmla="*/ 0 h 10223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548180" h="1022351">
                <a:moveTo>
                  <a:pt x="61913" y="0"/>
                </a:moveTo>
                <a:lnTo>
                  <a:pt x="1548180" y="0"/>
                </a:lnTo>
                <a:lnTo>
                  <a:pt x="1548180" y="123825"/>
                </a:lnTo>
                <a:lnTo>
                  <a:pt x="123825" y="123825"/>
                </a:lnTo>
                <a:lnTo>
                  <a:pt x="123825" y="1022351"/>
                </a:lnTo>
                <a:lnTo>
                  <a:pt x="0" y="1022351"/>
                </a:lnTo>
                <a:lnTo>
                  <a:pt x="0" y="61913"/>
                </a:lnTo>
                <a:cubicBezTo>
                  <a:pt x="0" y="27719"/>
                  <a:pt x="27719" y="0"/>
                  <a:pt x="61913" y="0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2D2964BB-484D-45AE-AD66-D407D06296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3418308" y="5717905"/>
            <a:ext cx="1771609" cy="1140095"/>
          </a:xfrm>
          <a:custGeom>
            <a:avLst/>
            <a:gdLst>
              <a:gd name="connsiteX0" fmla="*/ 1561721 w 1771609"/>
              <a:gd name="connsiteY0" fmla="*/ 763041 h 1140095"/>
              <a:gd name="connsiteX1" fmla="*/ 1623024 w 1771609"/>
              <a:gd name="connsiteY1" fmla="*/ 792810 h 1140095"/>
              <a:gd name="connsiteX2" fmla="*/ 1711735 w 1771609"/>
              <a:gd name="connsiteY2" fmla="*/ 970132 h 1140095"/>
              <a:gd name="connsiteX3" fmla="*/ 1771609 w 1771609"/>
              <a:gd name="connsiteY3" fmla="*/ 1140095 h 1140095"/>
              <a:gd name="connsiteX4" fmla="*/ 1637225 w 1771609"/>
              <a:gd name="connsiteY4" fmla="*/ 1140095 h 1140095"/>
              <a:gd name="connsiteX5" fmla="*/ 1594820 w 1771609"/>
              <a:gd name="connsiteY5" fmla="*/ 1019711 h 1140095"/>
              <a:gd name="connsiteX6" fmla="*/ 1513200 w 1771609"/>
              <a:gd name="connsiteY6" fmla="*/ 856627 h 1140095"/>
              <a:gd name="connsiteX7" fmla="*/ 1538499 w 1771609"/>
              <a:gd name="connsiteY7" fmla="*/ 770415 h 1140095"/>
              <a:gd name="connsiteX8" fmla="*/ 1561721 w 1771609"/>
              <a:gd name="connsiteY8" fmla="*/ 763041 h 1140095"/>
              <a:gd name="connsiteX9" fmla="*/ 933455 w 1771609"/>
              <a:gd name="connsiteY9" fmla="*/ 161309 h 1140095"/>
              <a:gd name="connsiteX10" fmla="*/ 957797 w 1771609"/>
              <a:gd name="connsiteY10" fmla="*/ 167970 h 1140095"/>
              <a:gd name="connsiteX11" fmla="*/ 1286982 w 1771609"/>
              <a:gd name="connsiteY11" fmla="*/ 387616 h 1140095"/>
              <a:gd name="connsiteX12" fmla="*/ 1293725 w 1771609"/>
              <a:gd name="connsiteY12" fmla="*/ 477075 h 1140095"/>
              <a:gd name="connsiteX13" fmla="*/ 1245453 w 1771609"/>
              <a:gd name="connsiteY13" fmla="*/ 499154 h 1140095"/>
              <a:gd name="connsiteX14" fmla="*/ 1245167 w 1771609"/>
              <a:gd name="connsiteY14" fmla="*/ 499154 h 1140095"/>
              <a:gd name="connsiteX15" fmla="*/ 1203638 w 1771609"/>
              <a:gd name="connsiteY15" fmla="*/ 484104 h 1140095"/>
              <a:gd name="connsiteX16" fmla="*/ 900647 w 1771609"/>
              <a:gd name="connsiteY16" fmla="*/ 281508 h 1140095"/>
              <a:gd name="connsiteX17" fmla="*/ 872454 w 1771609"/>
              <a:gd name="connsiteY17" fmla="*/ 196164 h 1140095"/>
              <a:gd name="connsiteX18" fmla="*/ 933455 w 1771609"/>
              <a:gd name="connsiteY18" fmla="*/ 161309 h 1140095"/>
              <a:gd name="connsiteX19" fmla="*/ 256260 w 1771609"/>
              <a:gd name="connsiteY19" fmla="*/ 29 h 1140095"/>
              <a:gd name="connsiteX20" fmla="*/ 454020 w 1771609"/>
              <a:gd name="connsiteY20" fmla="*/ 13474 h 1140095"/>
              <a:gd name="connsiteX21" fmla="*/ 509236 w 1771609"/>
              <a:gd name="connsiteY21" fmla="*/ 84182 h 1140095"/>
              <a:gd name="connsiteX22" fmla="*/ 445829 w 1771609"/>
              <a:gd name="connsiteY22" fmla="*/ 139871 h 1140095"/>
              <a:gd name="connsiteX23" fmla="*/ 437447 w 1771609"/>
              <a:gd name="connsiteY23" fmla="*/ 139395 h 1140095"/>
              <a:gd name="connsiteX24" fmla="*/ 73211 w 1771609"/>
              <a:gd name="connsiteY24" fmla="*/ 137204 h 1140095"/>
              <a:gd name="connsiteX25" fmla="*/ 749 w 1771609"/>
              <a:gd name="connsiteY25" fmla="*/ 84082 h 1140095"/>
              <a:gd name="connsiteX26" fmla="*/ 53871 w 1771609"/>
              <a:gd name="connsiteY26" fmla="*/ 11621 h 1140095"/>
              <a:gd name="connsiteX27" fmla="*/ 58352 w 1771609"/>
              <a:gd name="connsiteY27" fmla="*/ 11093 h 1140095"/>
              <a:gd name="connsiteX28" fmla="*/ 256260 w 1771609"/>
              <a:gd name="connsiteY28" fmla="*/ 29 h 11400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</a:cxnLst>
            <a:rect l="l" t="t" r="r" b="b"/>
            <a:pathLst>
              <a:path w="1771609" h="1140095">
                <a:moveTo>
                  <a:pt x="1561721" y="763041"/>
                </a:moveTo>
                <a:cubicBezTo>
                  <a:pt x="1585506" y="760324"/>
                  <a:pt x="1609722" y="771249"/>
                  <a:pt x="1623024" y="792810"/>
                </a:cubicBezTo>
                <a:cubicBezTo>
                  <a:pt x="1656300" y="850065"/>
                  <a:pt x="1685920" y="909291"/>
                  <a:pt x="1711735" y="970132"/>
                </a:cubicBezTo>
                <a:lnTo>
                  <a:pt x="1771609" y="1140095"/>
                </a:lnTo>
                <a:lnTo>
                  <a:pt x="1637225" y="1140095"/>
                </a:lnTo>
                <a:lnTo>
                  <a:pt x="1594820" y="1019711"/>
                </a:lnTo>
                <a:cubicBezTo>
                  <a:pt x="1571072" y="963753"/>
                  <a:pt x="1543818" y="909282"/>
                  <a:pt x="1513200" y="856627"/>
                </a:cubicBezTo>
                <a:cubicBezTo>
                  <a:pt x="1496379" y="825834"/>
                  <a:pt x="1507704" y="787236"/>
                  <a:pt x="1538499" y="770415"/>
                </a:cubicBezTo>
                <a:cubicBezTo>
                  <a:pt x="1545912" y="766367"/>
                  <a:pt x="1553792" y="763946"/>
                  <a:pt x="1561721" y="763041"/>
                </a:cubicBezTo>
                <a:close/>
                <a:moveTo>
                  <a:pt x="933455" y="161309"/>
                </a:moveTo>
                <a:cubicBezTo>
                  <a:pt x="941693" y="161855"/>
                  <a:pt x="949959" y="164025"/>
                  <a:pt x="957797" y="167970"/>
                </a:cubicBezTo>
                <a:cubicBezTo>
                  <a:pt x="1076184" y="227289"/>
                  <a:pt x="1186759" y="301068"/>
                  <a:pt x="1286982" y="387616"/>
                </a:cubicBezTo>
                <a:cubicBezTo>
                  <a:pt x="1313547" y="410457"/>
                  <a:pt x="1316566" y="450510"/>
                  <a:pt x="1293725" y="477075"/>
                </a:cubicBezTo>
                <a:cubicBezTo>
                  <a:pt x="1281638" y="491137"/>
                  <a:pt x="1263998" y="499204"/>
                  <a:pt x="1245453" y="499154"/>
                </a:cubicBezTo>
                <a:lnTo>
                  <a:pt x="1245167" y="499154"/>
                </a:lnTo>
                <a:cubicBezTo>
                  <a:pt x="1229965" y="499301"/>
                  <a:pt x="1215220" y="493956"/>
                  <a:pt x="1203638" y="484104"/>
                </a:cubicBezTo>
                <a:cubicBezTo>
                  <a:pt x="1111407" y="404300"/>
                  <a:pt x="1009633" y="336248"/>
                  <a:pt x="900647" y="281508"/>
                </a:cubicBezTo>
                <a:cubicBezTo>
                  <a:pt x="869295" y="265726"/>
                  <a:pt x="856672" y="227516"/>
                  <a:pt x="872454" y="196164"/>
                </a:cubicBezTo>
                <a:cubicBezTo>
                  <a:pt x="884290" y="172650"/>
                  <a:pt x="908742" y="159670"/>
                  <a:pt x="933455" y="161309"/>
                </a:cubicBezTo>
                <a:close/>
                <a:moveTo>
                  <a:pt x="256260" y="29"/>
                </a:moveTo>
                <a:cubicBezTo>
                  <a:pt x="322331" y="427"/>
                  <a:pt x="388378" y="4909"/>
                  <a:pt x="454020" y="13474"/>
                </a:cubicBezTo>
                <a:cubicBezTo>
                  <a:pt x="488793" y="17752"/>
                  <a:pt x="513514" y="49409"/>
                  <a:pt x="509236" y="84182"/>
                </a:cubicBezTo>
                <a:cubicBezTo>
                  <a:pt x="505303" y="116151"/>
                  <a:pt x="478038" y="140098"/>
                  <a:pt x="445829" y="139871"/>
                </a:cubicBezTo>
                <a:cubicBezTo>
                  <a:pt x="443027" y="139899"/>
                  <a:pt x="440227" y="139740"/>
                  <a:pt x="437447" y="139395"/>
                </a:cubicBezTo>
                <a:cubicBezTo>
                  <a:pt x="316592" y="123615"/>
                  <a:pt x="194247" y="122878"/>
                  <a:pt x="73211" y="137204"/>
                </a:cubicBezTo>
                <a:cubicBezTo>
                  <a:pt x="38532" y="142545"/>
                  <a:pt x="6090" y="118762"/>
                  <a:pt x="749" y="84082"/>
                </a:cubicBezTo>
                <a:cubicBezTo>
                  <a:pt x="-4591" y="49403"/>
                  <a:pt x="19192" y="16961"/>
                  <a:pt x="53871" y="11621"/>
                </a:cubicBezTo>
                <a:cubicBezTo>
                  <a:pt x="55358" y="11392"/>
                  <a:pt x="56852" y="11216"/>
                  <a:pt x="58352" y="11093"/>
                </a:cubicBezTo>
                <a:cubicBezTo>
                  <a:pt x="124093" y="3319"/>
                  <a:pt x="190189" y="-369"/>
                  <a:pt x="256260" y="29"/>
                </a:cubicBezTo>
                <a:close/>
              </a:path>
            </a:pathLst>
          </a:custGeom>
          <a:solidFill>
            <a:schemeClr val="accent4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2" name="Freeform: Shape 21">
            <a:extLst>
              <a:ext uri="{FF2B5EF4-FFF2-40B4-BE49-F238E27FC236}">
                <a16:creationId xmlns:a16="http://schemas.microsoft.com/office/drawing/2014/main" id="{6691AC69-A76E-4DAB-B565-468B6B87ACF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4132972" y="6258755"/>
            <a:ext cx="1565940" cy="599245"/>
          </a:xfrm>
          <a:custGeom>
            <a:avLst/>
            <a:gdLst>
              <a:gd name="connsiteX0" fmla="*/ 782970 w 1565940"/>
              <a:gd name="connsiteY0" fmla="*/ 0 h 599245"/>
              <a:gd name="connsiteX1" fmla="*/ 1528042 w 1565940"/>
              <a:gd name="connsiteY1" fmla="*/ 480469 h 599245"/>
              <a:gd name="connsiteX2" fmla="*/ 1565940 w 1565940"/>
              <a:gd name="connsiteY2" fmla="*/ 599245 h 599245"/>
              <a:gd name="connsiteX3" fmla="*/ 0 w 1565940"/>
              <a:gd name="connsiteY3" fmla="*/ 599245 h 599245"/>
              <a:gd name="connsiteX4" fmla="*/ 37898 w 1565940"/>
              <a:gd name="connsiteY4" fmla="*/ 480469 h 599245"/>
              <a:gd name="connsiteX5" fmla="*/ 782970 w 1565940"/>
              <a:gd name="connsiteY5" fmla="*/ 0 h 5992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565940" h="599245">
                <a:moveTo>
                  <a:pt x="782970" y="0"/>
                </a:moveTo>
                <a:cubicBezTo>
                  <a:pt x="1117910" y="0"/>
                  <a:pt x="1405287" y="198118"/>
                  <a:pt x="1528042" y="480469"/>
                </a:cubicBezTo>
                <a:lnTo>
                  <a:pt x="1565940" y="599245"/>
                </a:lnTo>
                <a:lnTo>
                  <a:pt x="0" y="599245"/>
                </a:lnTo>
                <a:lnTo>
                  <a:pt x="37898" y="480469"/>
                </a:lnTo>
                <a:cubicBezTo>
                  <a:pt x="160653" y="198118"/>
                  <a:pt x="448030" y="0"/>
                  <a:pt x="782970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1994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E92FEB64-6EEA-4759-B4A4-BD2C1E660B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B10BB131-AC8E-4A8E-A5D1-36260F720C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07393" y="847600"/>
            <a:ext cx="4619938" cy="4619938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2A0123F-83A6-53F4-36ED-D808909206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89278" y="1233241"/>
            <a:ext cx="3240506" cy="4064628"/>
          </a:xfrm>
        </p:spPr>
        <p:txBody>
          <a:bodyPr>
            <a:normAutofit/>
          </a:bodyPr>
          <a:lstStyle/>
          <a:p>
            <a:r>
              <a:rPr lang="en-US" sz="3100" b="0" i="0">
                <a:solidFill>
                  <a:srgbClr val="FFFFFF"/>
                </a:solidFill>
                <a:effectLst/>
                <a:latin typeface="fkGrotesk"/>
              </a:rPr>
              <a:t>Recommendations for University Administrations</a:t>
            </a:r>
            <a:endParaRPr lang="hr-HR" sz="3100">
              <a:solidFill>
                <a:srgbClr val="FFFFFF"/>
              </a:solidFill>
            </a:endParaRPr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14847E93-7DC1-4D4B-8829-B19AA7137C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530529" y="0"/>
            <a:ext cx="1155142" cy="591009"/>
          </a:xfrm>
          <a:custGeom>
            <a:avLst/>
            <a:gdLst>
              <a:gd name="connsiteX0" fmla="*/ 1355 w 1155142"/>
              <a:gd name="connsiteY0" fmla="*/ 0 h 591009"/>
              <a:gd name="connsiteX1" fmla="*/ 1153787 w 1155142"/>
              <a:gd name="connsiteY1" fmla="*/ 0 h 591009"/>
              <a:gd name="connsiteX2" fmla="*/ 1155142 w 1155142"/>
              <a:gd name="connsiteY2" fmla="*/ 13438 h 591009"/>
              <a:gd name="connsiteX3" fmla="*/ 577571 w 1155142"/>
              <a:gd name="connsiteY3" fmla="*/ 591009 h 591009"/>
              <a:gd name="connsiteX4" fmla="*/ 0 w 1155142"/>
              <a:gd name="connsiteY4" fmla="*/ 13438 h 5910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55142" h="591009">
                <a:moveTo>
                  <a:pt x="1355" y="0"/>
                </a:moveTo>
                <a:lnTo>
                  <a:pt x="1153787" y="0"/>
                </a:lnTo>
                <a:lnTo>
                  <a:pt x="1155142" y="13438"/>
                </a:lnTo>
                <a:cubicBezTo>
                  <a:pt x="1155142" y="332422"/>
                  <a:pt x="896555" y="591009"/>
                  <a:pt x="577571" y="591009"/>
                </a:cubicBezTo>
                <a:cubicBezTo>
                  <a:pt x="258587" y="591009"/>
                  <a:pt x="0" y="332422"/>
                  <a:pt x="0" y="13438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5566D6E1-03A1-4D73-A4E0-35D74D568A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3961511" y="-1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9F835A99-04AC-494A-A572-AFE8413CC9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2936831"/>
            <a:ext cx="159741" cy="552996"/>
          </a:xfrm>
          <a:custGeom>
            <a:avLst/>
            <a:gdLst>
              <a:gd name="connsiteX0" fmla="*/ 159741 w 159741"/>
              <a:gd name="connsiteY0" fmla="*/ 0 h 552996"/>
              <a:gd name="connsiteX1" fmla="*/ 159741 w 159741"/>
              <a:gd name="connsiteY1" fmla="*/ 552996 h 552996"/>
              <a:gd name="connsiteX2" fmla="*/ 141849 w 159741"/>
              <a:gd name="connsiteY2" fmla="*/ 543285 h 552996"/>
              <a:gd name="connsiteX3" fmla="*/ 0 w 159741"/>
              <a:gd name="connsiteY3" fmla="*/ 276498 h 552996"/>
              <a:gd name="connsiteX4" fmla="*/ 141849 w 159741"/>
              <a:gd name="connsiteY4" fmla="*/ 9711 h 5529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9741" h="552996">
                <a:moveTo>
                  <a:pt x="159741" y="0"/>
                </a:moveTo>
                <a:lnTo>
                  <a:pt x="159741" y="552996"/>
                </a:lnTo>
                <a:lnTo>
                  <a:pt x="141849" y="543285"/>
                </a:lnTo>
                <a:cubicBezTo>
                  <a:pt x="56268" y="485467"/>
                  <a:pt x="0" y="387554"/>
                  <a:pt x="0" y="276498"/>
                </a:cubicBezTo>
                <a:cubicBezTo>
                  <a:pt x="0" y="165443"/>
                  <a:pt x="56268" y="67529"/>
                  <a:pt x="141849" y="9711"/>
                </a:cubicBezTo>
                <a:close/>
              </a:path>
            </a:pathLst>
          </a:custGeom>
          <a:solidFill>
            <a:schemeClr val="accent4"/>
          </a:solidFill>
          <a:ln w="1270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4EF9D8-BB8B-3F4A-A7D5-D00EFE0745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0" y="820880"/>
            <a:ext cx="5257799" cy="4889350"/>
          </a:xfrm>
        </p:spPr>
        <p:txBody>
          <a:bodyPr anchor="t">
            <a:normAutofit/>
          </a:bodyPr>
          <a:lstStyle/>
          <a:p>
            <a:pPr>
              <a:buNone/>
            </a:pPr>
            <a:r>
              <a:rPr lang="en-US" sz="2400" b="0" i="0" dirty="0">
                <a:effectLst/>
                <a:latin typeface="fkGrotesk"/>
              </a:rPr>
              <a:t>Policy Suggestions</a:t>
            </a:r>
          </a:p>
          <a:p>
            <a:pPr>
              <a:buFont typeface="+mj-lt"/>
              <a:buAutoNum type="arabicPeriod"/>
            </a:pPr>
            <a:r>
              <a:rPr lang="en-US" sz="2400" b="1" i="0" dirty="0">
                <a:effectLst/>
                <a:latin typeface="fkGroteskNeue"/>
              </a:rPr>
              <a:t>Universal Access</a:t>
            </a:r>
            <a:r>
              <a:rPr lang="en-US" sz="2400" b="0" i="0" dirty="0">
                <a:effectLst/>
                <a:latin typeface="fkGroteskNeue"/>
              </a:rPr>
              <a:t>: Extend IT privileges (e.g., email accounts, software licenses) to all retired faculty, not just emeriti professors</a:t>
            </a:r>
            <a:r>
              <a:rPr lang="hr-HR" sz="2400" b="0" i="0" dirty="0">
                <a:effectLst/>
                <a:latin typeface="fkGroteskNeue"/>
              </a:rPr>
              <a:t>.</a:t>
            </a:r>
            <a:endParaRPr lang="en-US" sz="2400" b="0" i="0" dirty="0">
              <a:effectLst/>
              <a:latin typeface="fkGroteskNeue"/>
            </a:endParaRPr>
          </a:p>
          <a:p>
            <a:pPr>
              <a:buFont typeface="+mj-lt"/>
              <a:buAutoNum type="arabicPeriod"/>
            </a:pPr>
            <a:r>
              <a:rPr lang="en-US" sz="2400" b="1" i="0" dirty="0">
                <a:effectLst/>
                <a:latin typeface="fkGroteskNeue"/>
              </a:rPr>
              <a:t>Sponsored Accounts: </a:t>
            </a:r>
            <a:r>
              <a:rPr lang="en-US" sz="2400" b="0" i="0" dirty="0">
                <a:effectLst/>
                <a:latin typeface="fkGroteskNeue"/>
              </a:rPr>
              <a:t>Introduce renewable sponsored accounts for retirees engaged in academic or institutional activities.</a:t>
            </a:r>
          </a:p>
          <a:p>
            <a:pPr>
              <a:buFont typeface="+mj-lt"/>
              <a:buAutoNum type="arabicPeriod"/>
            </a:pPr>
            <a:r>
              <a:rPr lang="en-US" sz="2400" b="1" i="0" dirty="0">
                <a:effectLst/>
                <a:latin typeface="fkGroteskNeue"/>
              </a:rPr>
              <a:t>Transparent Guidelines: </a:t>
            </a:r>
            <a:r>
              <a:rPr lang="en-US" sz="2400" b="0" i="0" dirty="0">
                <a:effectLst/>
                <a:latin typeface="fkGroteskNeue"/>
              </a:rPr>
              <a:t>Clearly communicate policies regarding IT access during retirement planning processes</a:t>
            </a:r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7B786209-1B0B-4CA9-9BDD-F7327066A8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5835649"/>
            <a:ext cx="1548180" cy="1022351"/>
          </a:xfrm>
          <a:custGeom>
            <a:avLst/>
            <a:gdLst>
              <a:gd name="connsiteX0" fmla="*/ 61913 w 1548180"/>
              <a:gd name="connsiteY0" fmla="*/ 0 h 1022351"/>
              <a:gd name="connsiteX1" fmla="*/ 1548180 w 1548180"/>
              <a:gd name="connsiteY1" fmla="*/ 0 h 1022351"/>
              <a:gd name="connsiteX2" fmla="*/ 1548180 w 1548180"/>
              <a:gd name="connsiteY2" fmla="*/ 123825 h 1022351"/>
              <a:gd name="connsiteX3" fmla="*/ 123825 w 1548180"/>
              <a:gd name="connsiteY3" fmla="*/ 123825 h 1022351"/>
              <a:gd name="connsiteX4" fmla="*/ 123825 w 1548180"/>
              <a:gd name="connsiteY4" fmla="*/ 1022351 h 1022351"/>
              <a:gd name="connsiteX5" fmla="*/ 0 w 1548180"/>
              <a:gd name="connsiteY5" fmla="*/ 1022351 h 1022351"/>
              <a:gd name="connsiteX6" fmla="*/ 0 w 1548180"/>
              <a:gd name="connsiteY6" fmla="*/ 61913 h 1022351"/>
              <a:gd name="connsiteX7" fmla="*/ 61913 w 1548180"/>
              <a:gd name="connsiteY7" fmla="*/ 0 h 10223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548180" h="1022351">
                <a:moveTo>
                  <a:pt x="61913" y="0"/>
                </a:moveTo>
                <a:lnTo>
                  <a:pt x="1548180" y="0"/>
                </a:lnTo>
                <a:lnTo>
                  <a:pt x="1548180" y="123825"/>
                </a:lnTo>
                <a:lnTo>
                  <a:pt x="123825" y="123825"/>
                </a:lnTo>
                <a:lnTo>
                  <a:pt x="123825" y="1022351"/>
                </a:lnTo>
                <a:lnTo>
                  <a:pt x="0" y="1022351"/>
                </a:lnTo>
                <a:lnTo>
                  <a:pt x="0" y="61913"/>
                </a:lnTo>
                <a:cubicBezTo>
                  <a:pt x="0" y="27719"/>
                  <a:pt x="27719" y="0"/>
                  <a:pt x="61913" y="0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2D2964BB-484D-45AE-AD66-D407D06296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3405056" y="5717905"/>
            <a:ext cx="1771609" cy="1140095"/>
          </a:xfrm>
          <a:custGeom>
            <a:avLst/>
            <a:gdLst>
              <a:gd name="connsiteX0" fmla="*/ 1561721 w 1771609"/>
              <a:gd name="connsiteY0" fmla="*/ 763041 h 1140095"/>
              <a:gd name="connsiteX1" fmla="*/ 1623024 w 1771609"/>
              <a:gd name="connsiteY1" fmla="*/ 792810 h 1140095"/>
              <a:gd name="connsiteX2" fmla="*/ 1711735 w 1771609"/>
              <a:gd name="connsiteY2" fmla="*/ 970132 h 1140095"/>
              <a:gd name="connsiteX3" fmla="*/ 1771609 w 1771609"/>
              <a:gd name="connsiteY3" fmla="*/ 1140095 h 1140095"/>
              <a:gd name="connsiteX4" fmla="*/ 1637225 w 1771609"/>
              <a:gd name="connsiteY4" fmla="*/ 1140095 h 1140095"/>
              <a:gd name="connsiteX5" fmla="*/ 1594820 w 1771609"/>
              <a:gd name="connsiteY5" fmla="*/ 1019711 h 1140095"/>
              <a:gd name="connsiteX6" fmla="*/ 1513200 w 1771609"/>
              <a:gd name="connsiteY6" fmla="*/ 856627 h 1140095"/>
              <a:gd name="connsiteX7" fmla="*/ 1538499 w 1771609"/>
              <a:gd name="connsiteY7" fmla="*/ 770415 h 1140095"/>
              <a:gd name="connsiteX8" fmla="*/ 1561721 w 1771609"/>
              <a:gd name="connsiteY8" fmla="*/ 763041 h 1140095"/>
              <a:gd name="connsiteX9" fmla="*/ 933455 w 1771609"/>
              <a:gd name="connsiteY9" fmla="*/ 161309 h 1140095"/>
              <a:gd name="connsiteX10" fmla="*/ 957797 w 1771609"/>
              <a:gd name="connsiteY10" fmla="*/ 167970 h 1140095"/>
              <a:gd name="connsiteX11" fmla="*/ 1286982 w 1771609"/>
              <a:gd name="connsiteY11" fmla="*/ 387616 h 1140095"/>
              <a:gd name="connsiteX12" fmla="*/ 1293725 w 1771609"/>
              <a:gd name="connsiteY12" fmla="*/ 477075 h 1140095"/>
              <a:gd name="connsiteX13" fmla="*/ 1245453 w 1771609"/>
              <a:gd name="connsiteY13" fmla="*/ 499154 h 1140095"/>
              <a:gd name="connsiteX14" fmla="*/ 1245167 w 1771609"/>
              <a:gd name="connsiteY14" fmla="*/ 499154 h 1140095"/>
              <a:gd name="connsiteX15" fmla="*/ 1203638 w 1771609"/>
              <a:gd name="connsiteY15" fmla="*/ 484104 h 1140095"/>
              <a:gd name="connsiteX16" fmla="*/ 900647 w 1771609"/>
              <a:gd name="connsiteY16" fmla="*/ 281508 h 1140095"/>
              <a:gd name="connsiteX17" fmla="*/ 872454 w 1771609"/>
              <a:gd name="connsiteY17" fmla="*/ 196164 h 1140095"/>
              <a:gd name="connsiteX18" fmla="*/ 933455 w 1771609"/>
              <a:gd name="connsiteY18" fmla="*/ 161309 h 1140095"/>
              <a:gd name="connsiteX19" fmla="*/ 256260 w 1771609"/>
              <a:gd name="connsiteY19" fmla="*/ 29 h 1140095"/>
              <a:gd name="connsiteX20" fmla="*/ 454020 w 1771609"/>
              <a:gd name="connsiteY20" fmla="*/ 13474 h 1140095"/>
              <a:gd name="connsiteX21" fmla="*/ 509236 w 1771609"/>
              <a:gd name="connsiteY21" fmla="*/ 84182 h 1140095"/>
              <a:gd name="connsiteX22" fmla="*/ 445829 w 1771609"/>
              <a:gd name="connsiteY22" fmla="*/ 139871 h 1140095"/>
              <a:gd name="connsiteX23" fmla="*/ 437447 w 1771609"/>
              <a:gd name="connsiteY23" fmla="*/ 139395 h 1140095"/>
              <a:gd name="connsiteX24" fmla="*/ 73211 w 1771609"/>
              <a:gd name="connsiteY24" fmla="*/ 137204 h 1140095"/>
              <a:gd name="connsiteX25" fmla="*/ 749 w 1771609"/>
              <a:gd name="connsiteY25" fmla="*/ 84082 h 1140095"/>
              <a:gd name="connsiteX26" fmla="*/ 53871 w 1771609"/>
              <a:gd name="connsiteY26" fmla="*/ 11621 h 1140095"/>
              <a:gd name="connsiteX27" fmla="*/ 58352 w 1771609"/>
              <a:gd name="connsiteY27" fmla="*/ 11093 h 1140095"/>
              <a:gd name="connsiteX28" fmla="*/ 256260 w 1771609"/>
              <a:gd name="connsiteY28" fmla="*/ 29 h 11400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</a:cxnLst>
            <a:rect l="l" t="t" r="r" b="b"/>
            <a:pathLst>
              <a:path w="1771609" h="1140095">
                <a:moveTo>
                  <a:pt x="1561721" y="763041"/>
                </a:moveTo>
                <a:cubicBezTo>
                  <a:pt x="1585506" y="760324"/>
                  <a:pt x="1609722" y="771249"/>
                  <a:pt x="1623024" y="792810"/>
                </a:cubicBezTo>
                <a:cubicBezTo>
                  <a:pt x="1656300" y="850065"/>
                  <a:pt x="1685920" y="909291"/>
                  <a:pt x="1711735" y="970132"/>
                </a:cubicBezTo>
                <a:lnTo>
                  <a:pt x="1771609" y="1140095"/>
                </a:lnTo>
                <a:lnTo>
                  <a:pt x="1637225" y="1140095"/>
                </a:lnTo>
                <a:lnTo>
                  <a:pt x="1594820" y="1019711"/>
                </a:lnTo>
                <a:cubicBezTo>
                  <a:pt x="1571072" y="963753"/>
                  <a:pt x="1543818" y="909282"/>
                  <a:pt x="1513200" y="856627"/>
                </a:cubicBezTo>
                <a:cubicBezTo>
                  <a:pt x="1496379" y="825834"/>
                  <a:pt x="1507704" y="787236"/>
                  <a:pt x="1538499" y="770415"/>
                </a:cubicBezTo>
                <a:cubicBezTo>
                  <a:pt x="1545912" y="766367"/>
                  <a:pt x="1553792" y="763946"/>
                  <a:pt x="1561721" y="763041"/>
                </a:cubicBezTo>
                <a:close/>
                <a:moveTo>
                  <a:pt x="933455" y="161309"/>
                </a:moveTo>
                <a:cubicBezTo>
                  <a:pt x="941693" y="161855"/>
                  <a:pt x="949959" y="164025"/>
                  <a:pt x="957797" y="167970"/>
                </a:cubicBezTo>
                <a:cubicBezTo>
                  <a:pt x="1076184" y="227289"/>
                  <a:pt x="1186759" y="301068"/>
                  <a:pt x="1286982" y="387616"/>
                </a:cubicBezTo>
                <a:cubicBezTo>
                  <a:pt x="1313547" y="410457"/>
                  <a:pt x="1316566" y="450510"/>
                  <a:pt x="1293725" y="477075"/>
                </a:cubicBezTo>
                <a:cubicBezTo>
                  <a:pt x="1281638" y="491137"/>
                  <a:pt x="1263998" y="499204"/>
                  <a:pt x="1245453" y="499154"/>
                </a:cubicBezTo>
                <a:lnTo>
                  <a:pt x="1245167" y="499154"/>
                </a:lnTo>
                <a:cubicBezTo>
                  <a:pt x="1229965" y="499301"/>
                  <a:pt x="1215220" y="493956"/>
                  <a:pt x="1203638" y="484104"/>
                </a:cubicBezTo>
                <a:cubicBezTo>
                  <a:pt x="1111407" y="404300"/>
                  <a:pt x="1009633" y="336248"/>
                  <a:pt x="900647" y="281508"/>
                </a:cubicBezTo>
                <a:cubicBezTo>
                  <a:pt x="869295" y="265726"/>
                  <a:pt x="856672" y="227516"/>
                  <a:pt x="872454" y="196164"/>
                </a:cubicBezTo>
                <a:cubicBezTo>
                  <a:pt x="884290" y="172650"/>
                  <a:pt x="908742" y="159670"/>
                  <a:pt x="933455" y="161309"/>
                </a:cubicBezTo>
                <a:close/>
                <a:moveTo>
                  <a:pt x="256260" y="29"/>
                </a:moveTo>
                <a:cubicBezTo>
                  <a:pt x="322331" y="427"/>
                  <a:pt x="388378" y="4909"/>
                  <a:pt x="454020" y="13474"/>
                </a:cubicBezTo>
                <a:cubicBezTo>
                  <a:pt x="488793" y="17752"/>
                  <a:pt x="513514" y="49409"/>
                  <a:pt x="509236" y="84182"/>
                </a:cubicBezTo>
                <a:cubicBezTo>
                  <a:pt x="505303" y="116151"/>
                  <a:pt x="478038" y="140098"/>
                  <a:pt x="445829" y="139871"/>
                </a:cubicBezTo>
                <a:cubicBezTo>
                  <a:pt x="443027" y="139899"/>
                  <a:pt x="440227" y="139740"/>
                  <a:pt x="437447" y="139395"/>
                </a:cubicBezTo>
                <a:cubicBezTo>
                  <a:pt x="316592" y="123615"/>
                  <a:pt x="194247" y="122878"/>
                  <a:pt x="73211" y="137204"/>
                </a:cubicBezTo>
                <a:cubicBezTo>
                  <a:pt x="38532" y="142545"/>
                  <a:pt x="6090" y="118762"/>
                  <a:pt x="749" y="84082"/>
                </a:cubicBezTo>
                <a:cubicBezTo>
                  <a:pt x="-4591" y="49403"/>
                  <a:pt x="19192" y="16961"/>
                  <a:pt x="53871" y="11621"/>
                </a:cubicBezTo>
                <a:cubicBezTo>
                  <a:pt x="55358" y="11392"/>
                  <a:pt x="56852" y="11216"/>
                  <a:pt x="58352" y="11093"/>
                </a:cubicBezTo>
                <a:cubicBezTo>
                  <a:pt x="124093" y="3319"/>
                  <a:pt x="190189" y="-369"/>
                  <a:pt x="256260" y="29"/>
                </a:cubicBezTo>
                <a:close/>
              </a:path>
            </a:pathLst>
          </a:custGeom>
          <a:solidFill>
            <a:schemeClr val="accent4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2" name="Freeform: Shape 21">
            <a:extLst>
              <a:ext uri="{FF2B5EF4-FFF2-40B4-BE49-F238E27FC236}">
                <a16:creationId xmlns:a16="http://schemas.microsoft.com/office/drawing/2014/main" id="{6691AC69-A76E-4DAB-B565-468B6B87ACF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4132972" y="6258755"/>
            <a:ext cx="1565940" cy="599245"/>
          </a:xfrm>
          <a:custGeom>
            <a:avLst/>
            <a:gdLst>
              <a:gd name="connsiteX0" fmla="*/ 782970 w 1565940"/>
              <a:gd name="connsiteY0" fmla="*/ 0 h 599245"/>
              <a:gd name="connsiteX1" fmla="*/ 1528042 w 1565940"/>
              <a:gd name="connsiteY1" fmla="*/ 480469 h 599245"/>
              <a:gd name="connsiteX2" fmla="*/ 1565940 w 1565940"/>
              <a:gd name="connsiteY2" fmla="*/ 599245 h 599245"/>
              <a:gd name="connsiteX3" fmla="*/ 0 w 1565940"/>
              <a:gd name="connsiteY3" fmla="*/ 599245 h 599245"/>
              <a:gd name="connsiteX4" fmla="*/ 37898 w 1565940"/>
              <a:gd name="connsiteY4" fmla="*/ 480469 h 599245"/>
              <a:gd name="connsiteX5" fmla="*/ 782970 w 1565940"/>
              <a:gd name="connsiteY5" fmla="*/ 0 h 5992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565940" h="599245">
                <a:moveTo>
                  <a:pt x="782970" y="0"/>
                </a:moveTo>
                <a:cubicBezTo>
                  <a:pt x="1117910" y="0"/>
                  <a:pt x="1405287" y="198118"/>
                  <a:pt x="1528042" y="480469"/>
                </a:cubicBezTo>
                <a:lnTo>
                  <a:pt x="1565940" y="599245"/>
                </a:lnTo>
                <a:lnTo>
                  <a:pt x="0" y="599245"/>
                </a:lnTo>
                <a:lnTo>
                  <a:pt x="37898" y="480469"/>
                </a:lnTo>
                <a:cubicBezTo>
                  <a:pt x="160653" y="198118"/>
                  <a:pt x="448030" y="0"/>
                  <a:pt x="782970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11897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C2554CA6-288E-4202-BC52-2E5A8F0C0A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B10BB131-AC8E-4A8E-A5D1-36260F720C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9189" y="1119031"/>
            <a:ext cx="4619938" cy="4619938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E6F3103-D6EE-6C65-2860-F008AD6557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1074" y="1396686"/>
            <a:ext cx="3240506" cy="4064628"/>
          </a:xfrm>
        </p:spPr>
        <p:txBody>
          <a:bodyPr>
            <a:normAutofit/>
          </a:bodyPr>
          <a:lstStyle/>
          <a:p>
            <a:r>
              <a:rPr lang="en-US" sz="3100" b="0" i="0">
                <a:solidFill>
                  <a:srgbClr val="FFFFFF"/>
                </a:solidFill>
                <a:effectLst/>
                <a:latin typeface="fkGrotesk"/>
              </a:rPr>
              <a:t>Recommendations for University Administrations</a:t>
            </a:r>
            <a:endParaRPr lang="hr-HR" sz="3100">
              <a:solidFill>
                <a:srgbClr val="FFFFFF"/>
              </a:solidFill>
            </a:endParaRP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5B7778FC-632E-4DCA-A7CB-0D7731CCF9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9809111">
            <a:off x="8683720" y="941148"/>
            <a:ext cx="2987899" cy="2987899"/>
          </a:xfrm>
          <a:prstGeom prst="arc">
            <a:avLst>
              <a:gd name="adj1" fmla="val 15817365"/>
              <a:gd name="adj2" fmla="val 1781380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FA23A907-97FB-4A8F-880A-DD77401C42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10048" y="4780992"/>
            <a:ext cx="546100" cy="546100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216578-C54C-DC64-E334-7D6A2520D6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70153" y="1526033"/>
            <a:ext cx="5536397" cy="3935281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400" b="0" i="0" dirty="0">
                <a:effectLst/>
                <a:latin typeface="fkGrotesk"/>
              </a:rPr>
              <a:t>IT Services for Retirees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 b="0" i="0" dirty="0">
                <a:effectLst/>
                <a:latin typeface="fkGroteskNeue"/>
              </a:rPr>
              <a:t>Provide access to essential tools like Microsoft 365, email services, and virtual desktops.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 b="0" i="0" dirty="0">
                <a:effectLst/>
                <a:latin typeface="fkGroteskNeue"/>
              </a:rPr>
              <a:t>Offer training programs on using new technologies to bridge digital skill gaps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 b="0" i="0" dirty="0">
                <a:effectLst/>
                <a:latin typeface="fkGroteskNeue"/>
              </a:rPr>
              <a:t>Maintain help desk support for troubleshooting IT issues faced by retired faculty</a:t>
            </a:r>
          </a:p>
          <a:p>
            <a:endParaRPr lang="hr-HR" sz="2400" dirty="0"/>
          </a:p>
        </p:txBody>
      </p:sp>
    </p:spTree>
    <p:extLst>
      <p:ext uri="{BB962C8B-B14F-4D97-AF65-F5344CB8AC3E}">
        <p14:creationId xmlns:p14="http://schemas.microsoft.com/office/powerpoint/2010/main" val="36831546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5" name="Rectangle 14">
            <a:extLst>
              <a:ext uri="{FF2B5EF4-FFF2-40B4-BE49-F238E27FC236}">
                <a16:creationId xmlns:a16="http://schemas.microsoft.com/office/drawing/2014/main" id="{004A8AE1-9605-41DC-920F-A4B8E8F239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Arc 15">
            <a:extLst>
              <a:ext uri="{FF2B5EF4-FFF2-40B4-BE49-F238E27FC236}">
                <a16:creationId xmlns:a16="http://schemas.microsoft.com/office/drawing/2014/main" id="{5B7778FC-632E-4DCA-A7CB-0D7731CCF9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790889" flipH="1">
            <a:off x="715850" y="795372"/>
            <a:ext cx="2987899" cy="2987899"/>
          </a:xfrm>
          <a:prstGeom prst="arc">
            <a:avLst>
              <a:gd name="adj1" fmla="val 15817365"/>
              <a:gd name="adj2" fmla="val 1781380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DBA832-8521-B6AD-2913-A455517D2D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61360"/>
            <a:ext cx="5536397" cy="3935281"/>
          </a:xfrm>
        </p:spPr>
        <p:txBody>
          <a:bodyPr>
            <a:normAutofit/>
          </a:bodyPr>
          <a:lstStyle/>
          <a:p>
            <a:r>
              <a:rPr lang="en-US" b="1" i="0" dirty="0">
                <a:effectLst/>
                <a:latin typeface="fkGroteskNeue"/>
              </a:rPr>
              <a:t>Encourage emeriti professors </a:t>
            </a:r>
            <a:r>
              <a:rPr lang="en-US" b="0" i="0" dirty="0">
                <a:effectLst/>
                <a:latin typeface="fkGroteskNeue"/>
              </a:rPr>
              <a:t>to advocate for equitable treatment of all retired faculty regarding IT access. </a:t>
            </a:r>
            <a:endParaRPr lang="hr-HR" b="0" i="0" dirty="0">
              <a:effectLst/>
              <a:latin typeface="fkGroteskNeue"/>
            </a:endParaRPr>
          </a:p>
          <a:p>
            <a:r>
              <a:rPr lang="en-US" b="0" i="0" dirty="0">
                <a:effectLst/>
                <a:latin typeface="fkGroteskNeue"/>
              </a:rPr>
              <a:t>Their influence can help shape inclusive policies</a:t>
            </a:r>
            <a:endParaRPr lang="hr-HR" dirty="0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B10BB131-AC8E-4A8E-A5D1-36260F720C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792396" y="1119031"/>
            <a:ext cx="4619938" cy="4619938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FA23A907-97FB-4A8F-880A-DD77401C42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517460" y="4737713"/>
            <a:ext cx="546100" cy="546100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7C8C337-67FA-E1DF-14D2-A45CEBB577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474281" y="1396686"/>
            <a:ext cx="3240506" cy="4064628"/>
          </a:xfrm>
        </p:spPr>
        <p:txBody>
          <a:bodyPr>
            <a:normAutofit/>
          </a:bodyPr>
          <a:lstStyle/>
          <a:p>
            <a:r>
              <a:rPr lang="en-US" sz="4100" b="0" i="0">
                <a:solidFill>
                  <a:srgbClr val="FFFFFF"/>
                </a:solidFill>
                <a:effectLst/>
                <a:latin typeface="fkGrotesk"/>
              </a:rPr>
              <a:t>Collaboration with Emeriti Networks</a:t>
            </a:r>
            <a:endParaRPr lang="hr-HR" sz="410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133621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53B021B3-DE93-4AB7-8A18-CF5F1CED88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71518B8-6EE7-CE60-B292-7BDF5F32FC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8" y="256032"/>
            <a:ext cx="10506456" cy="1014984"/>
          </a:xfrm>
        </p:spPr>
        <p:txBody>
          <a:bodyPr anchor="b">
            <a:normAutofit/>
          </a:bodyPr>
          <a:lstStyle/>
          <a:p>
            <a:r>
              <a:rPr lang="en-US" b="0" i="0">
                <a:effectLst/>
                <a:latin typeface="fkGrotesk"/>
              </a:rPr>
              <a:t>Case Studies and Best Practices</a:t>
            </a:r>
            <a:endParaRPr lang="hr-HR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52D502E5-F6B4-4D58-B4AE-FC466FF15E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65953" y="1634502"/>
            <a:ext cx="10451592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9DECDBF4-02B6-4BB4-B65B-B8107AD6A9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841248" y="1538176"/>
            <a:ext cx="1873457" cy="10981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B682D0D4-6F95-AEEB-7D5D-F8800B3B427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33013911"/>
              </p:ext>
            </p:extLst>
          </p:nvPr>
        </p:nvGraphicFramePr>
        <p:xfrm>
          <a:off x="838200" y="1926266"/>
          <a:ext cx="10515600" cy="43575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12235023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82D8464-8C97-BFE7-F2D7-B0266B1470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hr-HR">
                <a:solidFill>
                  <a:srgbClr val="FFFFFF"/>
                </a:solidFill>
              </a:rPr>
              <a:t>What can it be done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9F4AEF-BBBE-C90E-DF9C-A775C9FE92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rmAutofit/>
          </a:bodyPr>
          <a:lstStyle/>
          <a:p>
            <a:pPr>
              <a:buNone/>
            </a:pPr>
            <a:r>
              <a:rPr lang="en-US" b="0" i="0" dirty="0">
                <a:effectLst/>
                <a:latin typeface="fkGroteskNeue"/>
              </a:rPr>
              <a:t>Propose that university administrations:</a:t>
            </a:r>
          </a:p>
          <a:p>
            <a:pPr>
              <a:buFont typeface="+mj-lt"/>
              <a:buAutoNum type="arabicPeriod"/>
            </a:pPr>
            <a:r>
              <a:rPr lang="en-US" b="0" i="0" dirty="0">
                <a:effectLst/>
                <a:latin typeface="fkGroteskNeue"/>
              </a:rPr>
              <a:t>Review current policies on IT access for retirees.</a:t>
            </a:r>
          </a:p>
          <a:p>
            <a:pPr>
              <a:buFont typeface="+mj-lt"/>
              <a:buAutoNum type="arabicPeriod"/>
            </a:pPr>
            <a:r>
              <a:rPr lang="en-US" b="0" i="0" dirty="0">
                <a:effectLst/>
                <a:latin typeface="fkGroteskNeue"/>
              </a:rPr>
              <a:t>Implement consistent practices across faculties.</a:t>
            </a:r>
          </a:p>
          <a:p>
            <a:pPr>
              <a:buFont typeface="+mj-lt"/>
              <a:buAutoNum type="arabicPeriod"/>
            </a:pPr>
            <a:r>
              <a:rPr lang="en-US" b="0" i="0" dirty="0">
                <a:effectLst/>
                <a:latin typeface="fkGroteskNeue"/>
              </a:rPr>
              <a:t>Promote age-friendly initiatives as part of their institutional strategy.</a:t>
            </a:r>
          </a:p>
          <a:p>
            <a:endParaRPr lang="hr-HR" b="0" i="0" dirty="0">
              <a:effectLst/>
              <a:latin typeface="fkGroteskNeue"/>
            </a:endParaRPr>
          </a:p>
          <a:p>
            <a:r>
              <a:rPr lang="en-US" b="0" i="0" dirty="0">
                <a:effectLst/>
                <a:latin typeface="fkGroteskNeue"/>
              </a:rPr>
              <a:t>By addressing these points, universities can empower retired professors to continue contributing meaningfully while fostering a supportive academic community</a:t>
            </a:r>
          </a:p>
        </p:txBody>
      </p:sp>
    </p:spTree>
    <p:extLst>
      <p:ext uri="{BB962C8B-B14F-4D97-AF65-F5344CB8AC3E}">
        <p14:creationId xmlns:p14="http://schemas.microsoft.com/office/powerpoint/2010/main" val="28918140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38</TotalTime>
  <Words>526</Words>
  <Application>Microsoft Office PowerPoint</Application>
  <PresentationFormat>Widescreen</PresentationFormat>
  <Paragraphs>37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6" baseType="lpstr">
      <vt:lpstr>Aptos</vt:lpstr>
      <vt:lpstr>Aptos Display</vt:lpstr>
      <vt:lpstr>Arial</vt:lpstr>
      <vt:lpstr>Calibri</vt:lpstr>
      <vt:lpstr>fkGrotesk</vt:lpstr>
      <vt:lpstr>fkGroteskNeue</vt:lpstr>
      <vt:lpstr>Office Theme</vt:lpstr>
      <vt:lpstr>How to accelerate the use of university IT by retired professors </vt:lpstr>
      <vt:lpstr>Importance of IT Access for Retired Professors</vt:lpstr>
      <vt:lpstr>Challenges Faced by Retired Professors</vt:lpstr>
      <vt:lpstr>Benefits of Ensuring IT Access</vt:lpstr>
      <vt:lpstr>Recommendations for University Administrations</vt:lpstr>
      <vt:lpstr>Recommendations for University Administrations</vt:lpstr>
      <vt:lpstr>Collaboration with Emeriti Networks</vt:lpstr>
      <vt:lpstr>Case Studies and Best Practices</vt:lpstr>
      <vt:lpstr>What can it be done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Aleksandar Erceg</dc:creator>
  <cp:lastModifiedBy>Jože Gričar</cp:lastModifiedBy>
  <cp:revision>2</cp:revision>
  <dcterms:created xsi:type="dcterms:W3CDTF">2025-04-08T16:35:08Z</dcterms:created>
  <dcterms:modified xsi:type="dcterms:W3CDTF">2025-04-15T10:42:55Z</dcterms:modified>
</cp:coreProperties>
</file>