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0" r:id="rId5"/>
    <p:sldId id="262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10" autoAdjust="0"/>
    <p:restoredTop sz="94660"/>
  </p:normalViewPr>
  <p:slideViewPr>
    <p:cSldViewPr snapToGrid="0">
      <p:cViewPr varScale="1">
        <p:scale>
          <a:sx n="78" d="100"/>
          <a:sy n="78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455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792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951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42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798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209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658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073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396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335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911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3049B-BE4D-40E7-BD8A-7DF46930EB8D}" type="datetimeFigureOut">
              <a:rPr lang="sl-SI" smtClean="0"/>
              <a:t>14.5.2018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B48B6-9A99-4897-81CE-EA9B66590CF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129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region.eu/25-5-2018-novo-mesto-academy-european-year-cultural-heritage" TargetMode="External"/><Relationship Id="rId7" Type="http://schemas.openxmlformats.org/officeDocument/2006/relationships/hyperlink" Target="mailto:Gricar@FOV.Uni-Mb.si" TargetMode="External"/><Relationship Id="rId2" Type="http://schemas.openxmlformats.org/officeDocument/2006/relationships/hyperlink" Target="http://eregion.eu/26-5-2018-empress-maria-theresa-gymnasiums-networ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region.eu/" TargetMode="External"/><Relationship Id="rId5" Type="http://schemas.openxmlformats.org/officeDocument/2006/relationships/hyperlink" Target="http://eregion.eu/Initiative" TargetMode="External"/><Relationship Id="rId4" Type="http://schemas.openxmlformats.org/officeDocument/2006/relationships/hyperlink" Target="https://sl.wikipedia.org/wiki/Uporabnik:Joze_Grica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region.eu/26-5-2018-empress-maria-theresa-gymnasiums-networ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m-kloster.si/?page_id=3085" TargetMode="External"/><Relationship Id="rId2" Type="http://schemas.openxmlformats.org/officeDocument/2006/relationships/hyperlink" Target="http://www.dlib.si/stream/URN:NBN:SI:DOC-XHTPCAX3/85e506c6-8a11-43bb-83c6-c8c40bc33132/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ipedia.org/wiki/Rudolf_IV._Habsbur%C5%A1ki" TargetMode="External"/><Relationship Id="rId3" Type="http://schemas.openxmlformats.org/officeDocument/2006/relationships/hyperlink" Target="https://sl.wikipedia.org/wiki/Marija_Terezija" TargetMode="External"/><Relationship Id="rId7" Type="http://schemas.openxmlformats.org/officeDocument/2006/relationships/hyperlink" Target="https://europa.eu/cultural-heritage/about_sl" TargetMode="External"/><Relationship Id="rId2" Type="http://schemas.openxmlformats.org/officeDocument/2006/relationships/hyperlink" Target="http://eregion.eu/attached-documents/896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ovomesto.si/" TargetMode="External"/><Relationship Id="rId5" Type="http://schemas.openxmlformats.org/officeDocument/2006/relationships/hyperlink" Target="https://sl.wikipedia.org/wiki/Novo_mesto" TargetMode="External"/><Relationship Id="rId4" Type="http://schemas.openxmlformats.org/officeDocument/2006/relationships/hyperlink" Target="https://www.nm-kloster.si/?page_id=3085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23173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l-SI" sz="3600" b="1" i="1" dirty="0" smtClean="0">
              <a:solidFill>
                <a:srgbClr val="4E8AAE"/>
              </a:solidFill>
              <a:latin typeface="inherit"/>
              <a:hlinkClick r:id="rId2"/>
            </a:endParaRPr>
          </a:p>
          <a:p>
            <a:pPr algn="ctr"/>
            <a:endParaRPr lang="sl-SI" sz="4000" b="1" i="1" dirty="0" smtClean="0">
              <a:solidFill>
                <a:srgbClr val="4E8AAE"/>
              </a:solidFill>
              <a:latin typeface="inherit"/>
              <a:hlinkClick r:id="rId2"/>
            </a:endParaRPr>
          </a:p>
          <a:p>
            <a:pPr algn="ctr"/>
            <a:r>
              <a:rPr lang="sl-SI" sz="4000" b="1" i="1" dirty="0" smtClean="0">
                <a:solidFill>
                  <a:srgbClr val="4E8AAE"/>
                </a:solidFill>
                <a:latin typeface="inherit"/>
                <a:hlinkClick r:id="rId2"/>
              </a:rPr>
              <a:t>Omrežje </a:t>
            </a:r>
            <a:r>
              <a:rPr lang="sl-SI" sz="4000" b="1" i="1" dirty="0">
                <a:solidFill>
                  <a:srgbClr val="4E8AAE"/>
                </a:solidFill>
                <a:latin typeface="inherit"/>
                <a:hlinkClick r:id="rId2"/>
              </a:rPr>
              <a:t>gimnazij, </a:t>
            </a:r>
            <a:endParaRPr lang="sl-SI" sz="4000" b="1" i="1" dirty="0" smtClean="0">
              <a:solidFill>
                <a:srgbClr val="4E8AAE"/>
              </a:solidFill>
              <a:latin typeface="inherit"/>
              <a:hlinkClick r:id="rId2"/>
            </a:endParaRPr>
          </a:p>
          <a:p>
            <a:pPr algn="ctr"/>
            <a:r>
              <a:rPr lang="sl-SI" sz="4000" b="1" i="1" dirty="0" smtClean="0">
                <a:solidFill>
                  <a:srgbClr val="4E8AAE"/>
                </a:solidFill>
                <a:latin typeface="inherit"/>
                <a:hlinkClick r:id="rId2"/>
              </a:rPr>
              <a:t>ki </a:t>
            </a:r>
            <a:r>
              <a:rPr lang="sl-SI" sz="4000" b="1" i="1" dirty="0">
                <a:solidFill>
                  <a:srgbClr val="4E8AAE"/>
                </a:solidFill>
                <a:latin typeface="inherit"/>
                <a:hlinkClick r:id="rId2"/>
              </a:rPr>
              <a:t>jih je ustanovila cesarica Marija </a:t>
            </a:r>
            <a:r>
              <a:rPr lang="sl-SI" sz="4000" b="1" i="1" dirty="0" smtClean="0">
                <a:solidFill>
                  <a:srgbClr val="4E8AAE"/>
                </a:solidFill>
                <a:latin typeface="inherit"/>
                <a:hlinkClick r:id="rId2"/>
              </a:rPr>
              <a:t>Terezija</a:t>
            </a:r>
            <a:endParaRPr lang="sl-SI" sz="4000" b="1" i="1" dirty="0" smtClean="0">
              <a:solidFill>
                <a:srgbClr val="4E8AAE"/>
              </a:solidFill>
              <a:latin typeface="inherit"/>
            </a:endParaRPr>
          </a:p>
          <a:p>
            <a:pPr algn="ctr"/>
            <a:endParaRPr lang="sl-SI" sz="3600" b="1" i="1" dirty="0">
              <a:solidFill>
                <a:srgbClr val="4E8AAE"/>
              </a:solidFill>
              <a:latin typeface="inherit"/>
            </a:endParaRPr>
          </a:p>
          <a:p>
            <a:pPr algn="ctr"/>
            <a:r>
              <a:rPr lang="en-US" sz="3200" b="1" dirty="0" err="1">
                <a:hlinkClick r:id="rId3"/>
              </a:rPr>
              <a:t>Akademija</a:t>
            </a:r>
            <a:r>
              <a:rPr lang="en-US" sz="3200" b="1" dirty="0">
                <a:hlinkClick r:id="rId3"/>
              </a:rPr>
              <a:t> </a:t>
            </a:r>
            <a:r>
              <a:rPr lang="en-US" sz="3200" b="1" dirty="0" err="1">
                <a:hlinkClick r:id="rId3"/>
              </a:rPr>
              <a:t>ob</a:t>
            </a:r>
            <a:r>
              <a:rPr lang="en-US" sz="3200" b="1" dirty="0">
                <a:hlinkClick r:id="rId3"/>
              </a:rPr>
              <a:t> </a:t>
            </a:r>
            <a:r>
              <a:rPr lang="en-US" sz="3200" b="1" dirty="0" err="1">
                <a:hlinkClick r:id="rId3"/>
              </a:rPr>
              <a:t>evropskem</a:t>
            </a:r>
            <a:r>
              <a:rPr lang="en-US" sz="3200" b="1" dirty="0">
                <a:hlinkClick r:id="rId3"/>
              </a:rPr>
              <a:t> </a:t>
            </a:r>
            <a:r>
              <a:rPr lang="en-US" sz="3200" b="1" dirty="0" err="1">
                <a:hlinkClick r:id="rId3"/>
              </a:rPr>
              <a:t>letu</a:t>
            </a:r>
            <a:r>
              <a:rPr lang="en-US" sz="3200" b="1" dirty="0">
                <a:hlinkClick r:id="rId3"/>
              </a:rPr>
              <a:t> </a:t>
            </a:r>
            <a:r>
              <a:rPr lang="en-US" sz="3200" b="1" dirty="0" err="1">
                <a:hlinkClick r:id="rId3"/>
              </a:rPr>
              <a:t>kulturne</a:t>
            </a:r>
            <a:r>
              <a:rPr lang="en-US" sz="3200" b="1" dirty="0">
                <a:hlinkClick r:id="rId3"/>
              </a:rPr>
              <a:t> </a:t>
            </a:r>
            <a:r>
              <a:rPr lang="en-US" sz="3200" b="1" dirty="0" err="1">
                <a:hlinkClick r:id="rId3"/>
              </a:rPr>
              <a:t>dediščine</a:t>
            </a:r>
            <a:r>
              <a:rPr lang="en-US" sz="3200" b="1" dirty="0">
                <a:hlinkClick r:id="rId3"/>
              </a:rPr>
              <a:t> v </a:t>
            </a:r>
            <a:r>
              <a:rPr lang="en-US" sz="3200" b="1" dirty="0" err="1">
                <a:hlinkClick r:id="rId3"/>
              </a:rPr>
              <a:t>Novem</a:t>
            </a:r>
            <a:r>
              <a:rPr lang="en-US" sz="3200" b="1" dirty="0">
                <a:hlinkClick r:id="rId3"/>
              </a:rPr>
              <a:t> </a:t>
            </a:r>
            <a:r>
              <a:rPr lang="en-US" sz="3200" b="1" dirty="0" err="1" smtClean="0">
                <a:hlinkClick r:id="rId3"/>
              </a:rPr>
              <a:t>mestu</a:t>
            </a:r>
            <a:endParaRPr lang="sl-SI" sz="3200" b="1" dirty="0" smtClean="0"/>
          </a:p>
          <a:p>
            <a:pPr algn="ctr"/>
            <a:r>
              <a:rPr lang="sl-SI" sz="3200" dirty="0" smtClean="0">
                <a:solidFill>
                  <a:srgbClr val="0070C0"/>
                </a:solidFill>
              </a:rPr>
              <a:t>Atrij Knjižnice Mirana Jarca, </a:t>
            </a:r>
            <a:r>
              <a:rPr lang="sl-SI" sz="3200" dirty="0">
                <a:solidFill>
                  <a:srgbClr val="0070C0"/>
                </a:solidFill>
              </a:rPr>
              <a:t>25. maja 2018</a:t>
            </a:r>
            <a:endParaRPr lang="sl-SI" sz="3200" dirty="0"/>
          </a:p>
          <a:p>
            <a:pPr algn="ctr"/>
            <a:r>
              <a:rPr lang="sl-SI" sz="2400" u="sng" dirty="0">
                <a:hlinkClick r:id="rId3"/>
              </a:rPr>
              <a:t>http://eregion.eu/25-5-2018-novo-mesto-academy-european-year-cultural-heritage</a:t>
            </a:r>
            <a:endParaRPr lang="sl-SI" sz="2400" dirty="0"/>
          </a:p>
          <a:p>
            <a:pPr algn="ctr"/>
            <a:endParaRPr lang="sl-SI" sz="4000" dirty="0" smtClean="0"/>
          </a:p>
          <a:p>
            <a:pPr algn="ctr"/>
            <a:r>
              <a:rPr lang="sl-SI" sz="4000" dirty="0"/>
              <a:t/>
            </a:r>
            <a:br>
              <a:rPr lang="sl-SI" sz="4000" dirty="0"/>
            </a:br>
            <a:r>
              <a:rPr lang="sl-SI" sz="2400" dirty="0">
                <a:solidFill>
                  <a:schemeClr val="accent5"/>
                </a:solidFill>
                <a:latin typeface="inherit"/>
                <a:hlinkClick r:id="rId4"/>
              </a:rPr>
              <a:t>Dr. Jože Gričar</a:t>
            </a:r>
            <a:r>
              <a:rPr lang="sl-SI" sz="2400" dirty="0">
                <a:solidFill>
                  <a:schemeClr val="accent5"/>
                </a:solidFill>
                <a:latin typeface="open sans"/>
                <a:hlinkClick r:id="rId4"/>
              </a:rPr>
              <a:t>, zaslužni profesor</a:t>
            </a:r>
            <a:r>
              <a:rPr lang="sl-SI" sz="2400" dirty="0">
                <a:solidFill>
                  <a:schemeClr val="accent5"/>
                </a:solidFill>
                <a:latin typeface="open sans"/>
              </a:rPr>
              <a:t>, Univerza v Mariboru</a:t>
            </a:r>
            <a:r>
              <a:rPr lang="sl-SI" sz="2400" dirty="0">
                <a:solidFill>
                  <a:schemeClr val="accent5"/>
                </a:solidFill>
              </a:rPr>
              <a:t/>
            </a:r>
            <a:br>
              <a:rPr lang="sl-SI" sz="2400" dirty="0">
                <a:solidFill>
                  <a:schemeClr val="accent5"/>
                </a:solidFill>
              </a:rPr>
            </a:br>
            <a:r>
              <a:rPr lang="sl-SI" sz="2400" dirty="0">
                <a:solidFill>
                  <a:schemeClr val="accent5"/>
                </a:solidFill>
                <a:latin typeface="open sans"/>
              </a:rPr>
              <a:t>Programski koordinator, </a:t>
            </a:r>
            <a:r>
              <a:rPr lang="sl-SI" sz="2400" dirty="0" err="1">
                <a:solidFill>
                  <a:schemeClr val="accent5"/>
                </a:solidFill>
                <a:latin typeface="open sans"/>
                <a:hlinkClick r:id="rId5"/>
              </a:rPr>
              <a:t>Inter-Municipality</a:t>
            </a:r>
            <a:r>
              <a:rPr lang="sl-SI" sz="2400" dirty="0">
                <a:solidFill>
                  <a:schemeClr val="accent5"/>
                </a:solidFill>
                <a:latin typeface="open sans"/>
                <a:hlinkClick r:id="rId5"/>
              </a:rPr>
              <a:t> </a:t>
            </a:r>
            <a:r>
              <a:rPr lang="sl-SI" sz="2400" dirty="0" err="1">
                <a:solidFill>
                  <a:schemeClr val="accent5"/>
                </a:solidFill>
                <a:latin typeface="open sans"/>
                <a:hlinkClick r:id="rId5"/>
              </a:rPr>
              <a:t>Initiative</a:t>
            </a:r>
            <a:r>
              <a:rPr lang="sl-SI" sz="2400" dirty="0">
                <a:solidFill>
                  <a:schemeClr val="accent5"/>
                </a:solidFill>
                <a:latin typeface="open sans"/>
                <a:hlinkClick r:id="rId5"/>
              </a:rPr>
              <a:t>: </a:t>
            </a:r>
            <a:r>
              <a:rPr lang="sl-SI" sz="2400" dirty="0" err="1">
                <a:solidFill>
                  <a:schemeClr val="accent5"/>
                </a:solidFill>
                <a:latin typeface="open sans"/>
                <a:hlinkClick r:id="rId5"/>
              </a:rPr>
              <a:t>Cross-border</a:t>
            </a:r>
            <a:r>
              <a:rPr lang="sl-SI" sz="2400" dirty="0">
                <a:solidFill>
                  <a:schemeClr val="accent5"/>
                </a:solidFill>
                <a:latin typeface="open sans"/>
                <a:hlinkClick r:id="rId5"/>
              </a:rPr>
              <a:t> eCollaboration in </a:t>
            </a:r>
            <a:r>
              <a:rPr lang="sl-SI" sz="2400" dirty="0" err="1">
                <a:solidFill>
                  <a:schemeClr val="accent5"/>
                </a:solidFill>
                <a:latin typeface="open sans"/>
                <a:hlinkClick r:id="rId5"/>
              </a:rPr>
              <a:t>the</a:t>
            </a:r>
            <a:r>
              <a:rPr lang="sl-SI" sz="2400" dirty="0">
                <a:solidFill>
                  <a:schemeClr val="accent5"/>
                </a:solidFill>
                <a:latin typeface="open sans"/>
                <a:hlinkClick r:id="rId5"/>
              </a:rPr>
              <a:t> eRegion</a:t>
            </a:r>
            <a:r>
              <a:rPr lang="sl-SI" sz="2400" dirty="0">
                <a:solidFill>
                  <a:schemeClr val="accent5"/>
                </a:solidFill>
                <a:latin typeface="open sans"/>
              </a:rPr>
              <a:t> </a:t>
            </a:r>
            <a:endParaRPr lang="sl-SI" sz="2400" dirty="0" smtClean="0">
              <a:solidFill>
                <a:schemeClr val="accent5"/>
              </a:solidFill>
              <a:latin typeface="open sans"/>
            </a:endParaRPr>
          </a:p>
          <a:p>
            <a:pPr algn="ctr"/>
            <a:r>
              <a:rPr lang="sl-SI" sz="2400" dirty="0" smtClean="0">
                <a:solidFill>
                  <a:schemeClr val="accent5"/>
                </a:solidFill>
                <a:latin typeface="open sans"/>
              </a:rPr>
              <a:t>&amp; </a:t>
            </a:r>
            <a:r>
              <a:rPr lang="sl-SI" sz="2400" dirty="0">
                <a:solidFill>
                  <a:schemeClr val="accent5"/>
                </a:solidFill>
                <a:latin typeface="open sans"/>
              </a:rPr>
              <a:t>urednik, </a:t>
            </a:r>
            <a:r>
              <a:rPr lang="sl-SI" sz="2400" dirty="0">
                <a:solidFill>
                  <a:schemeClr val="accent5"/>
                </a:solidFill>
                <a:latin typeface="open sans"/>
                <a:hlinkClick r:id="rId6"/>
              </a:rPr>
              <a:t>eRegion Portal</a:t>
            </a:r>
            <a:r>
              <a:rPr lang="sl-SI" sz="2400" dirty="0">
                <a:solidFill>
                  <a:schemeClr val="accent5"/>
                </a:solidFill>
                <a:latin typeface="open sans"/>
              </a:rPr>
              <a:t> </a:t>
            </a:r>
            <a:endParaRPr lang="sl-SI" sz="2400" dirty="0" smtClean="0">
              <a:solidFill>
                <a:schemeClr val="accent5"/>
              </a:solidFill>
              <a:latin typeface="open sans"/>
            </a:endParaRPr>
          </a:p>
          <a:p>
            <a:pPr algn="ctr"/>
            <a:r>
              <a:rPr lang="sl-SI" sz="2400" dirty="0" smtClean="0">
                <a:solidFill>
                  <a:schemeClr val="accent5"/>
                </a:solidFill>
                <a:latin typeface="open sans"/>
              </a:rPr>
              <a:t>&amp;</a:t>
            </a:r>
            <a:r>
              <a:rPr lang="sl-SI" sz="2400" dirty="0">
                <a:solidFill>
                  <a:schemeClr val="accent5"/>
                </a:solidFill>
                <a:latin typeface="open sans"/>
              </a:rPr>
              <a:t> Častni občan Mestne občine Novo mesto</a:t>
            </a:r>
            <a:r>
              <a:rPr lang="sl-SI" sz="2400" dirty="0">
                <a:solidFill>
                  <a:schemeClr val="accent5"/>
                </a:solidFill>
              </a:rPr>
              <a:t/>
            </a:r>
            <a:br>
              <a:rPr lang="sl-SI" sz="2400" dirty="0">
                <a:solidFill>
                  <a:schemeClr val="accent5"/>
                </a:solidFill>
              </a:rPr>
            </a:br>
            <a:r>
              <a:rPr lang="sl-SI" sz="2400" dirty="0" smtClean="0">
                <a:solidFill>
                  <a:schemeClr val="accent5"/>
                </a:solidFill>
                <a:latin typeface="open sans"/>
                <a:hlinkClick r:id="rId7"/>
              </a:rPr>
              <a:t>Gricar@FOV.Uni-Mb.si</a:t>
            </a:r>
            <a:endParaRPr lang="sl-SI" sz="2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7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5745" y="159027"/>
            <a:ext cx="11245795" cy="1550503"/>
          </a:xfrm>
        </p:spPr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sz="5300" b="1" dirty="0" smtClean="0">
                <a:solidFill>
                  <a:schemeClr val="accent5"/>
                </a:solidFill>
              </a:rPr>
              <a:t>Omrežje </a:t>
            </a:r>
            <a:r>
              <a:rPr lang="sl-SI" sz="5300" b="1" dirty="0">
                <a:solidFill>
                  <a:schemeClr val="accent5"/>
                </a:solidFill>
              </a:rPr>
              <a:t>gimnazij, </a:t>
            </a:r>
            <a:r>
              <a:rPr lang="sl-SI" sz="5300" b="1" dirty="0" smtClean="0">
                <a:solidFill>
                  <a:schemeClr val="accent5"/>
                </a:solidFill>
              </a:rPr>
              <a:t/>
            </a:r>
            <a:br>
              <a:rPr lang="sl-SI" sz="5300" b="1" dirty="0" smtClean="0">
                <a:solidFill>
                  <a:schemeClr val="accent5"/>
                </a:solidFill>
              </a:rPr>
            </a:br>
            <a:r>
              <a:rPr lang="sl-SI" sz="5300" b="1" dirty="0" smtClean="0">
                <a:solidFill>
                  <a:schemeClr val="accent5"/>
                </a:solidFill>
              </a:rPr>
              <a:t>ki </a:t>
            </a:r>
            <a:r>
              <a:rPr lang="sl-SI" sz="5300" b="1" dirty="0">
                <a:solidFill>
                  <a:schemeClr val="accent5"/>
                </a:solidFill>
              </a:rPr>
              <a:t>jih je ustanovila cesarica Marija </a:t>
            </a:r>
            <a:r>
              <a:rPr lang="sl-SI" sz="5300" b="1" dirty="0" smtClean="0">
                <a:solidFill>
                  <a:schemeClr val="accent5"/>
                </a:solidFill>
              </a:rPr>
              <a:t>Terezija</a:t>
            </a:r>
            <a:endParaRPr lang="sl-SI" sz="5300" b="1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014" y="2059387"/>
            <a:ext cx="9994789" cy="4611757"/>
          </a:xfrm>
        </p:spPr>
        <p:txBody>
          <a:bodyPr>
            <a:normAutofit lnSpcReduction="10000"/>
          </a:bodyPr>
          <a:lstStyle/>
          <a:p>
            <a:pPr algn="l"/>
            <a:r>
              <a:rPr lang="sl-SI" sz="2800" dirty="0">
                <a:solidFill>
                  <a:schemeClr val="accent5"/>
                </a:solidFill>
              </a:rPr>
              <a:t>1746 – </a:t>
            </a:r>
            <a:r>
              <a:rPr lang="sl-SI" sz="2800" dirty="0" err="1">
                <a:solidFill>
                  <a:schemeClr val="accent5"/>
                </a:solidFill>
              </a:rPr>
              <a:t>Gymnasium</a:t>
            </a:r>
            <a:r>
              <a:rPr lang="sl-SI" sz="2800" dirty="0">
                <a:solidFill>
                  <a:schemeClr val="accent5"/>
                </a:solidFill>
              </a:rPr>
              <a:t> Novo mesto</a:t>
            </a: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1749 – </a:t>
            </a:r>
            <a:r>
              <a:rPr lang="sl-SI" sz="2800" dirty="0" err="1">
                <a:solidFill>
                  <a:schemeClr val="accent5"/>
                </a:solidFill>
              </a:rPr>
              <a:t>Theresianum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Academy</a:t>
            </a:r>
            <a:r>
              <a:rPr lang="sl-SI" sz="2800" dirty="0">
                <a:solidFill>
                  <a:schemeClr val="accent5"/>
                </a:solidFill>
              </a:rPr>
              <a:t> Wien</a:t>
            </a: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1753 – </a:t>
            </a:r>
            <a:r>
              <a:rPr lang="sl-SI" sz="2800" dirty="0" err="1">
                <a:solidFill>
                  <a:schemeClr val="accent5"/>
                </a:solidFill>
              </a:rPr>
              <a:t>Mathematics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and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Nautical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Sciences</a:t>
            </a:r>
            <a:r>
              <a:rPr lang="sl-SI" sz="2800" dirty="0">
                <a:solidFill>
                  <a:schemeClr val="accent5"/>
                </a:solidFill>
              </a:rPr>
              <a:t> in </a:t>
            </a:r>
            <a:r>
              <a:rPr lang="sl-SI" sz="2800" dirty="0" err="1">
                <a:solidFill>
                  <a:schemeClr val="accent5"/>
                </a:solidFill>
              </a:rPr>
              <a:t>Trieste</a:t>
            </a:r>
            <a:endParaRPr lang="sl-SI" sz="2800" dirty="0">
              <a:solidFill>
                <a:schemeClr val="accent5"/>
              </a:solidFill>
            </a:endParaRP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1766 – </a:t>
            </a:r>
            <a:r>
              <a:rPr lang="sl-SI" sz="2800" dirty="0" err="1">
                <a:solidFill>
                  <a:schemeClr val="accent5"/>
                </a:solidFill>
              </a:rPr>
              <a:t>Gymnasium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Karlovac</a:t>
            </a:r>
            <a:endParaRPr lang="sl-SI" sz="2800" dirty="0">
              <a:solidFill>
                <a:schemeClr val="accent5"/>
              </a:solidFill>
            </a:endParaRP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1766 – </a:t>
            </a:r>
            <a:r>
              <a:rPr lang="sl-SI" sz="2800" dirty="0" err="1">
                <a:solidFill>
                  <a:schemeClr val="accent5"/>
                </a:solidFill>
              </a:rPr>
              <a:t>Gymnasium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Vinkovci</a:t>
            </a:r>
            <a:endParaRPr lang="sl-SI" sz="2800" dirty="0">
              <a:solidFill>
                <a:schemeClr val="accent5"/>
              </a:solidFill>
            </a:endParaRP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1772 –  </a:t>
            </a:r>
            <a:r>
              <a:rPr lang="sl-SI" sz="2800" dirty="0" err="1">
                <a:solidFill>
                  <a:schemeClr val="accent5"/>
                </a:solidFill>
              </a:rPr>
              <a:t>Saint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Norbert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of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the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Premonstratensian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Order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Gymnasium</a:t>
            </a:r>
            <a:r>
              <a:rPr lang="sl-SI" sz="2800" dirty="0">
                <a:solidFill>
                  <a:schemeClr val="accent5"/>
                </a:solidFill>
              </a:rPr>
              <a:t> Szombathely</a:t>
            </a: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1776 – </a:t>
            </a:r>
            <a:r>
              <a:rPr lang="sl-SI" sz="2800" dirty="0" err="1">
                <a:solidFill>
                  <a:schemeClr val="accent5"/>
                </a:solidFill>
              </a:rPr>
              <a:t>Gymnasium</a:t>
            </a:r>
            <a:r>
              <a:rPr lang="sl-SI" sz="2800" dirty="0">
                <a:solidFill>
                  <a:schemeClr val="accent5"/>
                </a:solidFill>
              </a:rPr>
              <a:t> Banská </a:t>
            </a:r>
            <a:r>
              <a:rPr lang="sl-SI" sz="2800" dirty="0" err="1">
                <a:solidFill>
                  <a:schemeClr val="accent5"/>
                </a:solidFill>
              </a:rPr>
              <a:t>Štiavnica</a:t>
            </a:r>
            <a:endParaRPr lang="sl-SI" sz="2800" dirty="0">
              <a:solidFill>
                <a:schemeClr val="accent5"/>
              </a:solidFill>
            </a:endParaRP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1780 – </a:t>
            </a:r>
            <a:r>
              <a:rPr lang="sl-SI" sz="2800" dirty="0" err="1">
                <a:solidFill>
                  <a:schemeClr val="accent5"/>
                </a:solidFill>
              </a:rPr>
              <a:t>Public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Franziskanergymnasium</a:t>
            </a:r>
            <a:r>
              <a:rPr lang="sl-SI" sz="2800" dirty="0">
                <a:solidFill>
                  <a:schemeClr val="accent5"/>
                </a:solidFill>
              </a:rPr>
              <a:t> Bolzano</a:t>
            </a:r>
          </a:p>
          <a:p>
            <a:pPr algn="l"/>
            <a:r>
              <a:rPr lang="sl-SI" sz="2800" dirty="0">
                <a:solidFill>
                  <a:schemeClr val="accent5"/>
                </a:solidFill>
              </a:rPr>
              <a:t>1781 – </a:t>
            </a:r>
            <a:r>
              <a:rPr lang="sl-SI" sz="2800" dirty="0" err="1">
                <a:solidFill>
                  <a:schemeClr val="accent5"/>
                </a:solidFill>
              </a:rPr>
              <a:t>Stiftsgymnasium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  <a:r>
              <a:rPr lang="sl-SI" sz="2800" dirty="0" err="1">
                <a:solidFill>
                  <a:schemeClr val="accent5"/>
                </a:solidFill>
              </a:rPr>
              <a:t>Melk</a:t>
            </a:r>
            <a:endParaRPr lang="sl-SI" sz="2800" dirty="0">
              <a:solidFill>
                <a:schemeClr val="accent5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648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eregion.eu/wp-content/uploads/2018/04/Capture-7-243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4" y="272499"/>
            <a:ext cx="1884321" cy="2326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7999" y="312821"/>
            <a:ext cx="7915175" cy="216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54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Empress </a:t>
            </a:r>
            <a:r>
              <a:rPr lang="en-US" sz="54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 Theresa</a:t>
            </a:r>
            <a:endParaRPr lang="sl-SI" sz="5400" dirty="0" smtClean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54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Gymnasiums </a:t>
            </a:r>
            <a:r>
              <a:rPr lang="en-US" sz="54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Network</a:t>
            </a:r>
            <a:endParaRPr lang="sl-SI" sz="5400" dirty="0" smtClean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l-SI" u="sng" dirty="0">
                <a:hlinkClick r:id="rId3"/>
              </a:rPr>
              <a:t>http://eregion.eu/26-5-2018-empress-maria-theresa-gymnasiums-network</a:t>
            </a:r>
            <a:endParaRPr lang="sl-SI" sz="5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://eregion.eu/wp-content/uploads/2018/04/Capture-11-300x158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3" y="2598822"/>
            <a:ext cx="10492793" cy="41677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464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564" y="389614"/>
            <a:ext cx="9203924" cy="1876508"/>
          </a:xfrm>
        </p:spPr>
        <p:txBody>
          <a:bodyPr>
            <a:noAutofit/>
          </a:bodyPr>
          <a:lstStyle/>
          <a:p>
            <a:r>
              <a:rPr lang="sl-SI" sz="3600" b="1" dirty="0" smtClean="0">
                <a:solidFill>
                  <a:schemeClr val="accent5"/>
                </a:solidFill>
              </a:rPr>
              <a:t/>
            </a:r>
            <a:br>
              <a:rPr lang="sl-SI" sz="3600" b="1" dirty="0" smtClean="0">
                <a:solidFill>
                  <a:schemeClr val="accent5"/>
                </a:solidFill>
              </a:rPr>
            </a:br>
            <a:r>
              <a:rPr lang="sl-SI" sz="4000" b="1" dirty="0">
                <a:solidFill>
                  <a:schemeClr val="accent5"/>
                </a:solidFill>
              </a:rPr>
              <a:t/>
            </a:r>
            <a:br>
              <a:rPr lang="sl-SI" sz="4000" b="1" dirty="0">
                <a:solidFill>
                  <a:schemeClr val="accent5"/>
                </a:solidFill>
              </a:rPr>
            </a:br>
            <a:r>
              <a:rPr lang="sl-SI" sz="4000" b="1" dirty="0" smtClean="0">
                <a:solidFill>
                  <a:schemeClr val="accent5"/>
                </a:solidFill>
              </a:rPr>
              <a:t/>
            </a:r>
            <a:br>
              <a:rPr lang="sl-SI" sz="4000" b="1" dirty="0" smtClean="0">
                <a:solidFill>
                  <a:schemeClr val="accent5"/>
                </a:solidFill>
              </a:rPr>
            </a:br>
            <a:r>
              <a:rPr lang="sl-SI" sz="4000" b="1" dirty="0" smtClean="0">
                <a:solidFill>
                  <a:schemeClr val="accent5"/>
                </a:solidFill>
              </a:rPr>
              <a:t>Ivan </a:t>
            </a:r>
            <a:r>
              <a:rPr lang="sl-SI" sz="4000" b="1" dirty="0">
                <a:solidFill>
                  <a:schemeClr val="accent5"/>
                </a:solidFill>
              </a:rPr>
              <a:t>Vrhovec: Zgodovina Novega </a:t>
            </a:r>
            <a:r>
              <a:rPr lang="sl-SI" sz="4000" b="1" dirty="0" smtClean="0">
                <a:solidFill>
                  <a:schemeClr val="accent5"/>
                </a:solidFill>
              </a:rPr>
              <a:t>Mesta</a:t>
            </a:r>
            <a:r>
              <a:rPr lang="sl-SI" sz="3600" b="1" dirty="0" smtClean="0">
                <a:solidFill>
                  <a:schemeClr val="accent5"/>
                </a:solidFill>
              </a:rPr>
              <a:t/>
            </a:r>
            <a:br>
              <a:rPr lang="sl-SI" sz="3600" b="1" dirty="0" smtClean="0">
                <a:solidFill>
                  <a:schemeClr val="accent5"/>
                </a:solidFill>
              </a:rPr>
            </a:br>
            <a:r>
              <a:rPr lang="sl-SI" sz="3200" dirty="0" smtClean="0">
                <a:solidFill>
                  <a:schemeClr val="accent5"/>
                </a:solidFill>
              </a:rPr>
              <a:t>Založila </a:t>
            </a:r>
            <a:r>
              <a:rPr lang="sl-SI" sz="3200" dirty="0">
                <a:solidFill>
                  <a:schemeClr val="accent5"/>
                </a:solidFill>
              </a:rPr>
              <a:t>Matica slovenska v Ljubljani </a:t>
            </a:r>
            <a:r>
              <a:rPr lang="sl-SI" sz="3200" dirty="0" smtClean="0">
                <a:solidFill>
                  <a:schemeClr val="accent5"/>
                </a:solidFill>
              </a:rPr>
              <a:t>1891 str. 316</a:t>
            </a:r>
            <a:r>
              <a:rPr lang="sl-SI" sz="3600" dirty="0">
                <a:solidFill>
                  <a:schemeClr val="accent5"/>
                </a:solidFill>
              </a:rPr>
              <a:t/>
            </a:r>
            <a:br>
              <a:rPr lang="sl-SI" sz="3600" dirty="0">
                <a:solidFill>
                  <a:schemeClr val="accent5"/>
                </a:solidFill>
              </a:rPr>
            </a:br>
            <a:r>
              <a:rPr lang="sl-SI" sz="2800" u="sng" dirty="0" smtClean="0">
                <a:solidFill>
                  <a:schemeClr val="accent5"/>
                </a:solidFill>
                <a:hlinkClick r:id="rId2"/>
              </a:rPr>
              <a:t>http</a:t>
            </a:r>
            <a:r>
              <a:rPr lang="sl-SI" sz="2800" u="sng" dirty="0">
                <a:solidFill>
                  <a:schemeClr val="accent5"/>
                </a:solidFill>
                <a:hlinkClick r:id="rId2"/>
              </a:rPr>
              <a:t>://www.dlib.si/stream/URN:NBN:SI:DOC-XHTPCAX3/85e506c6-8a11-43bb-83c6-c8c40bc33132/PDF</a:t>
            </a:r>
            <a:r>
              <a:rPr lang="sl-SI" sz="2800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9489" y="2719347"/>
            <a:ext cx="9422294" cy="4071068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sl-SI" dirty="0">
                <a:solidFill>
                  <a:schemeClr val="accent5"/>
                </a:solidFill>
              </a:rPr>
              <a:t>Leta 1745 so Novomeščani cesarico Marij Terezijo zaprosili, da bi v Novem mestu imeli gimnazijo. </a:t>
            </a:r>
            <a:r>
              <a:rPr lang="sl-SI" dirty="0" smtClean="0">
                <a:solidFill>
                  <a:schemeClr val="accent5"/>
                </a:solidFill>
              </a:rPr>
              <a:t>Proces </a:t>
            </a:r>
            <a:r>
              <a:rPr lang="sl-SI" dirty="0">
                <a:solidFill>
                  <a:schemeClr val="accent5"/>
                </a:solidFill>
              </a:rPr>
              <a:t>ustanavljanja novomeške </a:t>
            </a:r>
            <a:r>
              <a:rPr lang="sl-SI" dirty="0" smtClean="0">
                <a:solidFill>
                  <a:schemeClr val="accent5"/>
                </a:solidFill>
              </a:rPr>
              <a:t>gimnazije je bil zapleten </a:t>
            </a:r>
            <a:r>
              <a:rPr lang="sl-SI" dirty="0">
                <a:solidFill>
                  <a:schemeClr val="accent5"/>
                </a:solidFill>
              </a:rPr>
              <a:t>in </a:t>
            </a:r>
            <a:r>
              <a:rPr lang="sl-SI" dirty="0" smtClean="0">
                <a:solidFill>
                  <a:schemeClr val="accent5"/>
                </a:solidFill>
              </a:rPr>
              <a:t>zahteven.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chemeClr val="accent5"/>
                </a:solidFill>
              </a:rPr>
              <a:t>Med </a:t>
            </a:r>
            <a:r>
              <a:rPr lang="sl-SI" dirty="0">
                <a:solidFill>
                  <a:schemeClr val="accent5"/>
                </a:solidFill>
              </a:rPr>
              <a:t>drugim so se morali Novomeščani obvezati, da bodo iz svojega plačevali profesorje in zgradili stavbo (sedaj je v njej glasbena šola Marjana Kozine</a:t>
            </a:r>
            <a:r>
              <a:rPr lang="sl-SI" dirty="0" smtClean="0">
                <a:solidFill>
                  <a:schemeClr val="accent5"/>
                </a:solidFill>
              </a:rPr>
              <a:t>).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chemeClr val="accent5"/>
                </a:solidFill>
              </a:rPr>
              <a:t>Za </a:t>
            </a:r>
            <a:r>
              <a:rPr lang="sl-SI" dirty="0">
                <a:solidFill>
                  <a:schemeClr val="accent5"/>
                </a:solidFill>
              </a:rPr>
              <a:t>ustanovitev </a:t>
            </a:r>
            <a:r>
              <a:rPr lang="sl-SI" dirty="0" smtClean="0">
                <a:solidFill>
                  <a:schemeClr val="accent5"/>
                </a:solidFill>
              </a:rPr>
              <a:t>gimnazije </a:t>
            </a:r>
            <a:r>
              <a:rPr lang="sl-SI" dirty="0">
                <a:solidFill>
                  <a:schemeClr val="accent5"/>
                </a:solidFill>
              </a:rPr>
              <a:t>sta si </a:t>
            </a:r>
            <a:r>
              <a:rPr lang="sl-SI" dirty="0" smtClean="0">
                <a:solidFill>
                  <a:schemeClr val="accent5"/>
                </a:solidFill>
              </a:rPr>
              <a:t>pridobila </a:t>
            </a:r>
            <a:r>
              <a:rPr lang="sl-SI" dirty="0">
                <a:solidFill>
                  <a:schemeClr val="accent5"/>
                </a:solidFill>
              </a:rPr>
              <a:t>največ zaslug tedanji mestni sodnik </a:t>
            </a:r>
            <a:r>
              <a:rPr lang="sl-SI" dirty="0" smtClean="0">
                <a:solidFill>
                  <a:schemeClr val="accent5"/>
                </a:solidFill>
              </a:rPr>
              <a:t>Polec </a:t>
            </a:r>
            <a:r>
              <a:rPr lang="sl-SI" dirty="0">
                <a:solidFill>
                  <a:schemeClr val="accent5"/>
                </a:solidFill>
              </a:rPr>
              <a:t>in </a:t>
            </a:r>
            <a:r>
              <a:rPr lang="sl-SI" dirty="0" err="1" smtClean="0">
                <a:solidFill>
                  <a:schemeClr val="accent5"/>
                </a:solidFill>
              </a:rPr>
              <a:t>provincijal</a:t>
            </a:r>
            <a:r>
              <a:rPr lang="sl-SI" dirty="0" smtClean="0">
                <a:solidFill>
                  <a:schemeClr val="accent5"/>
                </a:solidFill>
              </a:rPr>
              <a:t> </a:t>
            </a:r>
            <a:r>
              <a:rPr lang="sl-SI" dirty="0" err="1" smtClean="0">
                <a:solidFill>
                  <a:schemeClr val="accent5"/>
                </a:solidFill>
              </a:rPr>
              <a:t>Skrpin</a:t>
            </a:r>
            <a:r>
              <a:rPr lang="sl-SI" dirty="0" smtClean="0">
                <a:solidFill>
                  <a:schemeClr val="accent5"/>
                </a:solidFill>
              </a:rPr>
              <a:t>.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sl-SI" dirty="0">
                <a:solidFill>
                  <a:schemeClr val="accent5"/>
                </a:solidFill>
              </a:rPr>
              <a:t>Ustanovno listino novomeške gimnazije je cesarica Marija Terezija na Dunaju podpisala 8.8.1746 (</a:t>
            </a:r>
            <a:r>
              <a:rPr lang="sl-SI" dirty="0">
                <a:solidFill>
                  <a:schemeClr val="accent5"/>
                </a:solidFill>
                <a:hlinkClick r:id="rId3"/>
              </a:rPr>
              <a:t>https://www.nm-kloster.si/?page_id=3085</a:t>
            </a:r>
            <a:r>
              <a:rPr lang="sl-SI" dirty="0">
                <a:solidFill>
                  <a:schemeClr val="accent5"/>
                </a:solidFill>
              </a:rPr>
              <a:t>).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chemeClr val="accent5"/>
                </a:solidFill>
              </a:rPr>
              <a:t>Najimenitnejša pravica </a:t>
            </a:r>
            <a:r>
              <a:rPr lang="sl-SI" dirty="0">
                <a:solidFill>
                  <a:schemeClr val="accent5"/>
                </a:solidFill>
              </a:rPr>
              <a:t>novomeške </a:t>
            </a:r>
            <a:r>
              <a:rPr lang="sl-SI" dirty="0" smtClean="0">
                <a:solidFill>
                  <a:schemeClr val="accent5"/>
                </a:solidFill>
              </a:rPr>
              <a:t>gimnazije </a:t>
            </a:r>
            <a:r>
              <a:rPr lang="sl-SI" dirty="0">
                <a:solidFill>
                  <a:schemeClr val="accent5"/>
                </a:solidFill>
              </a:rPr>
              <a:t>je </a:t>
            </a:r>
            <a:r>
              <a:rPr lang="sl-SI" dirty="0" smtClean="0">
                <a:solidFill>
                  <a:schemeClr val="accent5"/>
                </a:solidFill>
              </a:rPr>
              <a:t>bila </a:t>
            </a:r>
            <a:r>
              <a:rPr lang="sl-SI" dirty="0">
                <a:solidFill>
                  <a:schemeClr val="accent5"/>
                </a:solidFill>
              </a:rPr>
              <a:t>pač ta, da se v šolske </a:t>
            </a:r>
            <a:r>
              <a:rPr lang="sl-SI" dirty="0" smtClean="0">
                <a:solidFill>
                  <a:schemeClr val="accent5"/>
                </a:solidFill>
              </a:rPr>
              <a:t>st</a:t>
            </a:r>
            <a:r>
              <a:rPr lang="sl-SI" dirty="0">
                <a:solidFill>
                  <a:schemeClr val="accent5"/>
                </a:solidFill>
              </a:rPr>
              <a:t>vari ni smela vtikati nobena oblast, niti posvetna, niti </a:t>
            </a:r>
            <a:r>
              <a:rPr lang="sl-SI" dirty="0" err="1">
                <a:solidFill>
                  <a:schemeClr val="accent5"/>
                </a:solidFill>
              </a:rPr>
              <a:t>duhovska</a:t>
            </a:r>
            <a:r>
              <a:rPr lang="sl-SI" dirty="0" smtClean="0">
                <a:solidFill>
                  <a:schemeClr val="accent5"/>
                </a:solidFill>
              </a:rPr>
              <a:t>.</a:t>
            </a:r>
            <a:endParaRPr lang="sl-SI" dirty="0">
              <a:solidFill>
                <a:schemeClr val="accent5"/>
              </a:solidFill>
            </a:endParaRPr>
          </a:p>
        </p:txBody>
      </p:sp>
      <p:pic>
        <p:nvPicPr>
          <p:cNvPr id="1026" name="Picture 2" descr="http://eregion.eu/wp-content/uploads/2018/04/Capture-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1822"/>
            <a:ext cx="2169892" cy="338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377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575" y="0"/>
            <a:ext cx="4260850" cy="678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28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2394"/>
            <a:ext cx="9144000" cy="1001864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chemeClr val="accent5"/>
                </a:solidFill>
              </a:rPr>
              <a:t>Cilji omrežja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835" y="1455089"/>
            <a:ext cx="11195436" cy="5088834"/>
          </a:xfrm>
        </p:spPr>
        <p:txBody>
          <a:bodyPr>
            <a:normAutofit lnSpcReduction="10000"/>
          </a:bodyPr>
          <a:lstStyle/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sl-SI" sz="2800" dirty="0">
                <a:solidFill>
                  <a:schemeClr val="accent5"/>
                </a:solidFill>
              </a:rPr>
              <a:t>Izražati zahvalo cesarici Mariji Tereziji za njeno vizionarsko vrednotenje izobraževanja. </a:t>
            </a:r>
          </a:p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sl-SI" sz="2800" dirty="0">
                <a:solidFill>
                  <a:schemeClr val="accent5"/>
                </a:solidFill>
              </a:rPr>
              <a:t>Predstavljati zgodovino gimnazije kot sestavine evropske kulturne dediščine.</a:t>
            </a:r>
          </a:p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sl-SI" sz="2800" dirty="0">
                <a:solidFill>
                  <a:schemeClr val="accent5"/>
                </a:solidFill>
              </a:rPr>
              <a:t>Predlagati načine učinkovite promocije kulturne dediščine v korist trajnostnega turizma v lokalni skupnosti.</a:t>
            </a:r>
          </a:p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sl-SI" sz="2800" dirty="0">
                <a:solidFill>
                  <a:schemeClr val="accent5"/>
                </a:solidFill>
              </a:rPr>
              <a:t>Spodbujati sodelovanje in izmenjave dijakov in učiteljev gimnazij z izkoriščanjem e-tehnologij.</a:t>
            </a:r>
          </a:p>
          <a:p>
            <a:pPr marL="457200" lvl="0" indent="-457200" algn="l">
              <a:buFont typeface="Courier New" panose="02070309020205020404" pitchFamily="49" charset="0"/>
              <a:buChar char="o"/>
            </a:pPr>
            <a:r>
              <a:rPr lang="sl-SI" sz="2800" dirty="0">
                <a:solidFill>
                  <a:schemeClr val="accent5"/>
                </a:solidFill>
              </a:rPr>
              <a:t>Predlagati morebitne skupne čezmejne predloge projektov.</a:t>
            </a: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sl-SI" sz="2800" dirty="0">
                <a:solidFill>
                  <a:schemeClr val="accent5"/>
                </a:solidFill>
              </a:rPr>
              <a:t>Zagotavljati povezavo do najmanj treh predstavnikov gimnazije v omrežju: ravnatelj / direktor, učitelj angleškega jezika, urednik spletnih </a:t>
            </a:r>
            <a:r>
              <a:rPr lang="sl-SI" sz="2800" dirty="0" smtClean="0">
                <a:solidFill>
                  <a:schemeClr val="accent5"/>
                </a:solidFill>
              </a:rPr>
              <a:t>strani.</a:t>
            </a:r>
            <a:endParaRPr lang="sl-SI" sz="2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68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89" y="302149"/>
            <a:ext cx="11179533" cy="723569"/>
          </a:xfrm>
        </p:spPr>
        <p:txBody>
          <a:bodyPr>
            <a:noAutofit/>
          </a:bodyPr>
          <a:lstStyle/>
          <a:p>
            <a:r>
              <a:rPr lang="sl-SI" sz="4000" b="1" dirty="0">
                <a:solidFill>
                  <a:schemeClr val="accent5"/>
                </a:solidFill>
              </a:rPr>
              <a:t>Internetno spominsko obeležje </a:t>
            </a:r>
            <a:r>
              <a:rPr lang="sl-SI" sz="4000" b="1" dirty="0" smtClean="0">
                <a:solidFill>
                  <a:schemeClr val="accent5"/>
                </a:solidFill>
              </a:rPr>
              <a:t>Novomeščanom 1745</a:t>
            </a:r>
            <a:endParaRPr lang="sl-SI" sz="4000" b="1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3081" y="1232453"/>
            <a:ext cx="10917141" cy="5534108"/>
          </a:xfrm>
        </p:spPr>
        <p:txBody>
          <a:bodyPr>
            <a:normAutofit fontScale="55000" lnSpcReduction="20000"/>
          </a:bodyPr>
          <a:lstStyle/>
          <a:p>
            <a:pPr fontAlgn="base">
              <a:lnSpc>
                <a:spcPct val="170000"/>
              </a:lnSpc>
            </a:pPr>
            <a:r>
              <a:rPr lang="sl-SI" sz="3200" dirty="0">
                <a:solidFill>
                  <a:schemeClr val="accent5"/>
                </a:solidFill>
              </a:rPr>
              <a:t>S tem </a:t>
            </a:r>
            <a:r>
              <a:rPr lang="sl-SI" sz="3200" b="1" dirty="0">
                <a:solidFill>
                  <a:schemeClr val="accent5"/>
                </a:solidFill>
                <a:hlinkClick r:id="rId2"/>
              </a:rPr>
              <a:t>Internetnim spominskim </a:t>
            </a:r>
            <a:r>
              <a:rPr lang="sl-SI" sz="3200" b="1" dirty="0" smtClean="0">
                <a:solidFill>
                  <a:schemeClr val="accent5"/>
                </a:solidFill>
                <a:hlinkClick r:id="rId2"/>
              </a:rPr>
              <a:t>obeležjem Novomeščanom </a:t>
            </a:r>
            <a:r>
              <a:rPr lang="sl-SI" sz="3200" b="1" dirty="0">
                <a:solidFill>
                  <a:schemeClr val="accent5"/>
                </a:solidFill>
                <a:hlinkClick r:id="rId2"/>
              </a:rPr>
              <a:t>1745</a:t>
            </a:r>
            <a:r>
              <a:rPr lang="sl-SI" sz="3200" dirty="0">
                <a:solidFill>
                  <a:schemeClr val="accent5"/>
                </a:solidFill>
              </a:rPr>
              <a:t/>
            </a:r>
            <a:br>
              <a:rPr lang="sl-SI" sz="3200" dirty="0">
                <a:solidFill>
                  <a:schemeClr val="accent5"/>
                </a:solidFill>
              </a:rPr>
            </a:br>
            <a:r>
              <a:rPr lang="sl-SI" sz="3200" dirty="0">
                <a:solidFill>
                  <a:schemeClr val="accent5"/>
                </a:solidFill>
              </a:rPr>
              <a:t>se zahvaljujemo tistim Novomeščanom</a:t>
            </a:r>
            <a:r>
              <a:rPr lang="sl-SI" sz="3200" dirty="0" smtClean="0">
                <a:solidFill>
                  <a:schemeClr val="accent5"/>
                </a:solidFill>
              </a:rPr>
              <a:t>, ki </a:t>
            </a:r>
            <a:r>
              <a:rPr lang="sl-SI" sz="3200" dirty="0">
                <a:solidFill>
                  <a:schemeClr val="accent5"/>
                </a:solidFill>
              </a:rPr>
              <a:t>so leta 1745 imeli vizijo in pogum,</a:t>
            </a:r>
            <a:br>
              <a:rPr lang="sl-SI" sz="3200" dirty="0">
                <a:solidFill>
                  <a:schemeClr val="accent5"/>
                </a:solidFill>
              </a:rPr>
            </a:br>
            <a:r>
              <a:rPr lang="sl-SI" sz="3200" dirty="0">
                <a:solidFill>
                  <a:schemeClr val="accent5"/>
                </a:solidFill>
              </a:rPr>
              <a:t>da so </a:t>
            </a:r>
            <a:r>
              <a:rPr lang="sl-SI" sz="3200" b="1" dirty="0">
                <a:solidFill>
                  <a:schemeClr val="accent5"/>
                </a:solidFill>
                <a:hlinkClick r:id="rId3"/>
              </a:rPr>
              <a:t>cesarici Mariji Tereziji</a:t>
            </a:r>
            <a:r>
              <a:rPr lang="sl-SI" sz="3200" dirty="0">
                <a:solidFill>
                  <a:schemeClr val="accent5"/>
                </a:solidFill>
              </a:rPr>
              <a:t> predlagali</a:t>
            </a:r>
            <a:r>
              <a:rPr lang="sl-SI" sz="3200" dirty="0" smtClean="0">
                <a:solidFill>
                  <a:schemeClr val="accent5"/>
                </a:solidFill>
              </a:rPr>
              <a:t>, da </a:t>
            </a:r>
            <a:r>
              <a:rPr lang="sl-SI" sz="3200" dirty="0">
                <a:solidFill>
                  <a:schemeClr val="accent5"/>
                </a:solidFill>
              </a:rPr>
              <a:t>bi v Novem mestu imeli gimnazijo.</a:t>
            </a:r>
          </a:p>
          <a:p>
            <a:pPr fontAlgn="base">
              <a:lnSpc>
                <a:spcPct val="170000"/>
              </a:lnSpc>
            </a:pPr>
            <a:r>
              <a:rPr lang="sl-SI" sz="3200" dirty="0" smtClean="0">
                <a:solidFill>
                  <a:schemeClr val="accent5"/>
                </a:solidFill>
              </a:rPr>
              <a:t>Cesarica </a:t>
            </a:r>
            <a:r>
              <a:rPr lang="sl-SI" sz="3200" dirty="0">
                <a:solidFill>
                  <a:schemeClr val="accent5"/>
                </a:solidFill>
              </a:rPr>
              <a:t>Marija Terezija je 8. avgusta </a:t>
            </a:r>
            <a:r>
              <a:rPr lang="sl-SI" sz="3200" dirty="0" smtClean="0">
                <a:solidFill>
                  <a:schemeClr val="accent5"/>
                </a:solidFill>
              </a:rPr>
              <a:t>1746 podpisala</a:t>
            </a:r>
            <a:r>
              <a:rPr lang="sl-SI" sz="3200" dirty="0">
                <a:solidFill>
                  <a:schemeClr val="accent5"/>
                </a:solidFill>
              </a:rPr>
              <a:t> </a:t>
            </a:r>
            <a:r>
              <a:rPr lang="sl-SI" sz="3200" b="1" dirty="0">
                <a:solidFill>
                  <a:schemeClr val="accent5"/>
                </a:solidFill>
                <a:hlinkClick r:id="rId4"/>
              </a:rPr>
              <a:t>ustanovno listino</a:t>
            </a:r>
            <a:r>
              <a:rPr lang="sl-SI" sz="3200" dirty="0">
                <a:solidFill>
                  <a:schemeClr val="accent5"/>
                </a:solidFill>
              </a:rPr>
              <a:t>, </a:t>
            </a:r>
            <a:r>
              <a:rPr lang="sl-SI" sz="3200" dirty="0" smtClean="0">
                <a:solidFill>
                  <a:schemeClr val="accent5"/>
                </a:solidFill>
              </a:rPr>
              <a:t>s </a:t>
            </a:r>
            <a:r>
              <a:rPr lang="sl-SI" sz="3200" dirty="0">
                <a:solidFill>
                  <a:schemeClr val="accent5"/>
                </a:solidFill>
              </a:rPr>
              <a:t>katero je dala novomeški </a:t>
            </a:r>
            <a:r>
              <a:rPr lang="sl-SI" sz="3200" dirty="0" smtClean="0">
                <a:solidFill>
                  <a:schemeClr val="accent5"/>
                </a:solidFill>
              </a:rPr>
              <a:t>gimnaziji</a:t>
            </a:r>
          </a:p>
          <a:p>
            <a:pPr fontAlgn="base">
              <a:lnSpc>
                <a:spcPct val="170000"/>
              </a:lnSpc>
            </a:pPr>
            <a:r>
              <a:rPr lang="sl-SI" sz="3200" dirty="0" smtClean="0">
                <a:solidFill>
                  <a:schemeClr val="accent5"/>
                </a:solidFill>
              </a:rPr>
              <a:t>pravico javnosti – </a:t>
            </a:r>
            <a:r>
              <a:rPr lang="sl-SI" sz="3200" dirty="0">
                <a:solidFill>
                  <a:schemeClr val="accent5"/>
                </a:solidFill>
              </a:rPr>
              <a:t>prvi v habsburški monarhiji</a:t>
            </a:r>
            <a:r>
              <a:rPr lang="sl-SI" sz="3200" dirty="0" smtClean="0">
                <a:solidFill>
                  <a:schemeClr val="accent5"/>
                </a:solidFill>
              </a:rPr>
              <a:t>.</a:t>
            </a:r>
          </a:p>
          <a:p>
            <a:pPr fontAlgn="base">
              <a:lnSpc>
                <a:spcPct val="170000"/>
              </a:lnSpc>
            </a:pPr>
            <a:r>
              <a:rPr lang="sl-SI" sz="3200" dirty="0" smtClean="0">
                <a:solidFill>
                  <a:schemeClr val="accent5"/>
                </a:solidFill>
              </a:rPr>
              <a:t>Hvaležni</a:t>
            </a:r>
            <a:r>
              <a:rPr lang="sl-SI" sz="3200">
                <a:solidFill>
                  <a:schemeClr val="accent5"/>
                </a:solidFill>
              </a:rPr>
              <a:t> </a:t>
            </a:r>
            <a:r>
              <a:rPr lang="sl-SI" sz="3200" b="1" smtClean="0">
                <a:solidFill>
                  <a:schemeClr val="accent5"/>
                </a:solidFill>
                <a:hlinkClick r:id="rId5"/>
              </a:rPr>
              <a:t>Novomeščani</a:t>
            </a:r>
            <a:endParaRPr lang="sl-SI" sz="3200" b="1" smtClean="0">
              <a:solidFill>
                <a:schemeClr val="accent5"/>
              </a:solidFill>
            </a:endParaRPr>
          </a:p>
          <a:p>
            <a:pPr fontAlgn="base">
              <a:lnSpc>
                <a:spcPct val="170000"/>
              </a:lnSpc>
            </a:pPr>
            <a:endParaRPr lang="sl-SI" sz="3200" b="1" dirty="0" smtClean="0">
              <a:solidFill>
                <a:schemeClr val="accent5"/>
              </a:solidFill>
            </a:endParaRPr>
          </a:p>
          <a:p>
            <a:pPr fontAlgn="base">
              <a:lnSpc>
                <a:spcPct val="170000"/>
              </a:lnSpc>
            </a:pPr>
            <a:r>
              <a:rPr lang="sl-SI" sz="3200" dirty="0" smtClean="0">
                <a:solidFill>
                  <a:schemeClr val="accent5"/>
                </a:solidFill>
              </a:rPr>
              <a:t>Objavljeno </a:t>
            </a:r>
            <a:r>
              <a:rPr lang="sl-SI" sz="3200" dirty="0">
                <a:solidFill>
                  <a:schemeClr val="accent5"/>
                </a:solidFill>
              </a:rPr>
              <a:t>7. aprila ob občinskem prazniku </a:t>
            </a:r>
            <a:r>
              <a:rPr lang="sl-SI" sz="3200" b="1" dirty="0">
                <a:solidFill>
                  <a:schemeClr val="accent5"/>
                </a:solidFill>
                <a:hlinkClick r:id="rId6"/>
              </a:rPr>
              <a:t>Novega mesta</a:t>
            </a:r>
            <a:r>
              <a:rPr lang="sl-SI" sz="3200" dirty="0">
                <a:solidFill>
                  <a:schemeClr val="accent5"/>
                </a:solidFill>
              </a:rPr>
              <a:t/>
            </a:r>
            <a:br>
              <a:rPr lang="sl-SI" sz="3200" dirty="0">
                <a:solidFill>
                  <a:schemeClr val="accent5"/>
                </a:solidFill>
              </a:rPr>
            </a:br>
            <a:r>
              <a:rPr lang="sl-SI" sz="3200" b="1" dirty="0">
                <a:solidFill>
                  <a:schemeClr val="accent5"/>
                </a:solidFill>
                <a:hlinkClick r:id="rId7"/>
              </a:rPr>
              <a:t>v evropskem letu kulturne dediščine 2018</a:t>
            </a:r>
            <a:r>
              <a:rPr lang="sl-SI" sz="3200" dirty="0" smtClean="0">
                <a:solidFill>
                  <a:schemeClr val="accent5"/>
                </a:solidFill>
              </a:rPr>
              <a:t>.</a:t>
            </a:r>
          </a:p>
          <a:p>
            <a:pPr fontAlgn="base">
              <a:lnSpc>
                <a:spcPct val="170000"/>
              </a:lnSpc>
            </a:pPr>
            <a:r>
              <a:rPr lang="sl-SI" sz="3200" dirty="0" smtClean="0">
                <a:solidFill>
                  <a:schemeClr val="accent5"/>
                </a:solidFill>
              </a:rPr>
              <a:t>Na </a:t>
            </a:r>
            <a:r>
              <a:rPr lang="sl-SI" sz="3200" dirty="0">
                <a:solidFill>
                  <a:schemeClr val="accent5"/>
                </a:solidFill>
              </a:rPr>
              <a:t>ta dan je vojvoda </a:t>
            </a:r>
            <a:r>
              <a:rPr lang="sl-SI" sz="3200" b="1" dirty="0">
                <a:solidFill>
                  <a:schemeClr val="accent5"/>
                </a:solidFill>
                <a:hlinkClick r:id="rId8"/>
              </a:rPr>
              <a:t>Rudolf IV. Habsburški </a:t>
            </a:r>
            <a:r>
              <a:rPr lang="sl-SI" sz="3200" dirty="0">
                <a:solidFill>
                  <a:schemeClr val="accent5"/>
                </a:solidFill>
              </a:rPr>
              <a:t>leta 1365 Novemu mestu podelil mestne pravice.</a:t>
            </a:r>
          </a:p>
          <a:p>
            <a:pPr fontAlgn="base">
              <a:lnSpc>
                <a:spcPct val="170000"/>
              </a:lnSpc>
            </a:pPr>
            <a:r>
              <a:rPr lang="sl-SI" sz="3200" dirty="0" smtClean="0">
                <a:solidFill>
                  <a:schemeClr val="accent5"/>
                </a:solidFill>
              </a:rPr>
              <a:t>Odbor </a:t>
            </a:r>
            <a:r>
              <a:rPr lang="sl-SI" sz="3200" dirty="0">
                <a:solidFill>
                  <a:schemeClr val="accent5"/>
                </a:solidFill>
              </a:rPr>
              <a:t>za promocijo kulturne dediščine Novega mesta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1922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12956"/>
            <a:ext cx="9144000" cy="904568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chemeClr val="accent5"/>
                </a:solidFill>
              </a:rPr>
              <a:t>Spominsko </a:t>
            </a:r>
            <a:r>
              <a:rPr lang="sl-SI" sz="4000" b="1" dirty="0">
                <a:solidFill>
                  <a:schemeClr val="accent5"/>
                </a:solidFill>
              </a:rPr>
              <a:t>obeležje Novomeščanom 1745</a:t>
            </a:r>
            <a:endParaRPr lang="sl-SI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42374" y="9006348"/>
            <a:ext cx="363792" cy="226142"/>
          </a:xfrm>
        </p:spPr>
        <p:txBody>
          <a:bodyPr>
            <a:normAutofit fontScale="47500" lnSpcReduction="20000"/>
          </a:bodyPr>
          <a:lstStyle/>
          <a:p>
            <a:endParaRPr lang="sl-SI" dirty="0"/>
          </a:p>
        </p:txBody>
      </p:sp>
      <p:pic>
        <p:nvPicPr>
          <p:cNvPr id="1026" name="Picture 2" descr="http://eregion.eu/wp-content/uploads/2017/06/Capture-9-300x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87" y="1671485"/>
            <a:ext cx="11238271" cy="733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84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292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inherit</vt:lpstr>
      <vt:lpstr>open sans</vt:lpstr>
      <vt:lpstr>Times New Roman</vt:lpstr>
      <vt:lpstr>Office Theme</vt:lpstr>
      <vt:lpstr>PowerPoint Presentation</vt:lpstr>
      <vt:lpstr>                 Omrežje gimnazij,  ki jih je ustanovila cesarica Marija Terezija</vt:lpstr>
      <vt:lpstr>PowerPoint Presentation</vt:lpstr>
      <vt:lpstr>   Ivan Vrhovec: Zgodovina Novega Mesta Založila Matica slovenska v Ljubljani 1891 str. 316 http://www.dlib.si/stream/URN:NBN:SI:DOC-XHTPCAX3/85e506c6-8a11-43bb-83c6-c8c40bc33132/PDF </vt:lpstr>
      <vt:lpstr>PowerPoint Presentation</vt:lpstr>
      <vt:lpstr>Cilji omrežja</vt:lpstr>
      <vt:lpstr>Internetno spominsko obeležje Novomeščanom 1745</vt:lpstr>
      <vt:lpstr>Spominsko obeležje Novomeščanom 1745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Joze Gricar</dc:creator>
  <cp:lastModifiedBy>Joze Gricar</cp:lastModifiedBy>
  <cp:revision>18</cp:revision>
  <dcterms:created xsi:type="dcterms:W3CDTF">2018-05-01T07:30:17Z</dcterms:created>
  <dcterms:modified xsi:type="dcterms:W3CDTF">2018-05-14T16:54:21Z</dcterms:modified>
</cp:coreProperties>
</file>