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4" r:id="rId2"/>
    <p:sldId id="257" r:id="rId3"/>
    <p:sldId id="258" r:id="rId4"/>
    <p:sldId id="259" r:id="rId5"/>
    <p:sldId id="262" r:id="rId6"/>
    <p:sldId id="275" r:id="rId7"/>
    <p:sldId id="278" r:id="rId8"/>
    <p:sldId id="264" r:id="rId9"/>
    <p:sldId id="279" r:id="rId10"/>
    <p:sldId id="267" r:id="rId11"/>
    <p:sldId id="271" r:id="rId12"/>
    <p:sldId id="268" r:id="rId13"/>
    <p:sldId id="273" r:id="rId14"/>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DD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2" autoAdjust="0"/>
    <p:restoredTop sz="94684" autoAdjust="0"/>
  </p:normalViewPr>
  <p:slideViewPr>
    <p:cSldViewPr>
      <p:cViewPr varScale="1">
        <p:scale>
          <a:sx n="87" d="100"/>
          <a:sy n="87" d="100"/>
        </p:scale>
        <p:origin x="-676" y="-76"/>
      </p:cViewPr>
      <p:guideLst>
        <p:guide orient="horz" pos="2160"/>
        <p:guide pos="2880"/>
      </p:guideLst>
    </p:cSldViewPr>
  </p:slideViewPr>
  <p:outlineViewPr>
    <p:cViewPr>
      <p:scale>
        <a:sx n="33" d="100"/>
        <a:sy n="33" d="100"/>
      </p:scale>
      <p:origin x="0" y="529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A865C96-390D-4FEB-8AF2-6E8123755767}" type="datetimeFigureOut">
              <a:rPr lang="sl-SI" smtClean="0"/>
              <a:t>12.4.2018</a:t>
            </a:fld>
            <a:endParaRPr lang="sl-SI"/>
          </a:p>
        </p:txBody>
      </p:sp>
      <p:sp>
        <p:nvSpPr>
          <p:cNvPr id="19" name="Footer Placeholder 18"/>
          <p:cNvSpPr>
            <a:spLocks noGrp="1"/>
          </p:cNvSpPr>
          <p:nvPr>
            <p:ph type="ftr" sz="quarter" idx="11"/>
          </p:nvPr>
        </p:nvSpPr>
        <p:spPr/>
        <p:txBody>
          <a:bodyPr/>
          <a:lstStyle/>
          <a:p>
            <a:endParaRPr lang="sl-SI"/>
          </a:p>
        </p:txBody>
      </p:sp>
      <p:sp>
        <p:nvSpPr>
          <p:cNvPr id="27" name="Slide Number Placeholder 26"/>
          <p:cNvSpPr>
            <a:spLocks noGrp="1"/>
          </p:cNvSpPr>
          <p:nvPr>
            <p:ph type="sldNum" sz="quarter" idx="12"/>
          </p:nvPr>
        </p:nvSpPr>
        <p:spPr/>
        <p:txBody>
          <a:bodyPr/>
          <a:lstStyle/>
          <a:p>
            <a:fld id="{36DB610B-161E-41B7-BBDE-931B14815782}" type="slidenum">
              <a:rPr lang="sl-SI" smtClean="0"/>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865C96-390D-4FEB-8AF2-6E8123755767}" type="datetimeFigureOut">
              <a:rPr lang="sl-SI" smtClean="0"/>
              <a:t>12.4.2018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6DB610B-161E-41B7-BBDE-931B14815782}" type="slidenum">
              <a:rPr lang="sl-SI" smtClean="0"/>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865C96-390D-4FEB-8AF2-6E8123755767}" type="datetimeFigureOut">
              <a:rPr lang="sl-SI" smtClean="0"/>
              <a:t>12.4.2018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6DB610B-161E-41B7-BBDE-931B14815782}" type="slidenum">
              <a:rPr lang="sl-SI" smtClean="0"/>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865C96-390D-4FEB-8AF2-6E8123755767}" type="datetimeFigureOut">
              <a:rPr lang="sl-SI" smtClean="0"/>
              <a:t>12.4.2018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6DB610B-161E-41B7-BBDE-931B14815782}" type="slidenum">
              <a:rPr lang="sl-SI" smtClean="0"/>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A865C96-390D-4FEB-8AF2-6E8123755767}" type="datetimeFigureOut">
              <a:rPr lang="sl-SI" smtClean="0"/>
              <a:t>12.4.2018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6DB610B-161E-41B7-BBDE-931B14815782}" type="slidenum">
              <a:rPr lang="sl-SI" smtClean="0"/>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A865C96-390D-4FEB-8AF2-6E8123755767}" type="datetimeFigureOut">
              <a:rPr lang="sl-SI" smtClean="0"/>
              <a:t>12.4.2018</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36DB610B-161E-41B7-BBDE-931B14815782}" type="slidenum">
              <a:rPr lang="sl-SI" smtClean="0"/>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A865C96-390D-4FEB-8AF2-6E8123755767}" type="datetimeFigureOut">
              <a:rPr lang="sl-SI" smtClean="0"/>
              <a:t>12.4.2018</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36DB610B-161E-41B7-BBDE-931B14815782}" type="slidenum">
              <a:rPr lang="sl-SI" smtClean="0"/>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865C96-390D-4FEB-8AF2-6E8123755767}" type="datetimeFigureOut">
              <a:rPr lang="sl-SI" smtClean="0"/>
              <a:t>12.4.2018</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36DB610B-161E-41B7-BBDE-931B14815782}" type="slidenum">
              <a:rPr lang="sl-SI" smtClean="0"/>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65C96-390D-4FEB-8AF2-6E8123755767}" type="datetimeFigureOut">
              <a:rPr lang="sl-SI" smtClean="0"/>
              <a:t>12.4.2018</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36DB610B-161E-41B7-BBDE-931B14815782}" type="slidenum">
              <a:rPr lang="sl-SI" smtClean="0"/>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A865C96-390D-4FEB-8AF2-6E8123755767}" type="datetimeFigureOut">
              <a:rPr lang="sl-SI" smtClean="0"/>
              <a:t>12.4.2018</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36DB610B-161E-41B7-BBDE-931B14815782}" type="slidenum">
              <a:rPr lang="sl-SI" smtClean="0"/>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865C96-390D-4FEB-8AF2-6E8123755767}" type="datetimeFigureOut">
              <a:rPr lang="sl-SI" smtClean="0"/>
              <a:t>12.4.2018</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a:xfrm>
            <a:off x="8077200" y="6356350"/>
            <a:ext cx="609600" cy="365125"/>
          </a:xfrm>
        </p:spPr>
        <p:txBody>
          <a:bodyPr/>
          <a:lstStyle/>
          <a:p>
            <a:fld id="{36DB610B-161E-41B7-BBDE-931B14815782}" type="slidenum">
              <a:rPr lang="sl-SI" smtClean="0"/>
              <a:t>‹#›</a:t>
            </a:fld>
            <a:endParaRPr lang="sl-SI"/>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A865C96-390D-4FEB-8AF2-6E8123755767}" type="datetimeFigureOut">
              <a:rPr lang="sl-SI" smtClean="0"/>
              <a:t>12.4.2018</a:t>
            </a:fld>
            <a:endParaRPr lang="sl-SI"/>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sl-SI"/>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6DB610B-161E-41B7-BBDE-931B14815782}" type="slidenum">
              <a:rPr lang="sl-SI" smtClean="0"/>
              <a:t>‹#›</a:t>
            </a:fld>
            <a:endParaRPr lang="sl-SI"/>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76672"/>
            <a:ext cx="7851648" cy="2232248"/>
          </a:xfrm>
        </p:spPr>
        <p:txBody>
          <a:bodyPr>
            <a:normAutofit/>
          </a:bodyPr>
          <a:lstStyle/>
          <a:p>
            <a:pPr algn="ctr"/>
            <a:r>
              <a:rPr lang="sl-SI" sz="4000" dirty="0" smtClean="0">
                <a:solidFill>
                  <a:srgbClr val="FFFF00"/>
                </a:solidFill>
              </a:rPr>
              <a:t>Omrežje e-Seniors in njihovo delovanje v omrežjih aktivnega staranja</a:t>
            </a:r>
            <a:endParaRPr lang="sl-SI" sz="4000" dirty="0">
              <a:solidFill>
                <a:srgbClr val="FFFF00"/>
              </a:solidFill>
            </a:endParaRPr>
          </a:p>
        </p:txBody>
      </p:sp>
      <p:sp>
        <p:nvSpPr>
          <p:cNvPr id="8" name="Subtitle 7"/>
          <p:cNvSpPr>
            <a:spLocks noGrp="1"/>
          </p:cNvSpPr>
          <p:nvPr>
            <p:ph type="subTitle" idx="1"/>
          </p:nvPr>
        </p:nvSpPr>
        <p:spPr>
          <a:xfrm>
            <a:off x="605736" y="3228536"/>
            <a:ext cx="7854696" cy="2936768"/>
          </a:xfrm>
        </p:spPr>
        <p:txBody>
          <a:bodyPr>
            <a:normAutofit/>
          </a:bodyPr>
          <a:lstStyle/>
          <a:p>
            <a:pPr algn="ctr"/>
            <a:r>
              <a:rPr lang="sl-SI" sz="2800" dirty="0" smtClean="0">
                <a:solidFill>
                  <a:srgbClr val="FFFFFF"/>
                </a:solidFill>
              </a:rPr>
              <a:t>Slovenia eSeniors Network: eInclusion in Active Aging</a:t>
            </a:r>
          </a:p>
          <a:p>
            <a:pPr algn="ctr"/>
            <a:endParaRPr lang="sl-SI" sz="2400" dirty="0" smtClean="0">
              <a:solidFill>
                <a:schemeClr val="accent1">
                  <a:lumMod val="50000"/>
                </a:schemeClr>
              </a:solidFill>
            </a:endParaRPr>
          </a:p>
          <a:p>
            <a:pPr algn="l"/>
            <a:endParaRPr lang="sl-SI" sz="2400" dirty="0" smtClean="0">
              <a:solidFill>
                <a:schemeClr val="accent1">
                  <a:lumMod val="50000"/>
                </a:schemeClr>
              </a:solidFill>
            </a:endParaRPr>
          </a:p>
          <a:p>
            <a:pPr algn="l"/>
            <a:r>
              <a:rPr lang="sl-SI" sz="2400" dirty="0" smtClean="0">
                <a:solidFill>
                  <a:schemeClr val="accent1">
                    <a:lumMod val="50000"/>
                  </a:schemeClr>
                </a:solidFill>
              </a:rPr>
              <a:t>    </a:t>
            </a:r>
            <a:r>
              <a:rPr lang="sl-SI" sz="2800" dirty="0" smtClean="0">
                <a:solidFill>
                  <a:srgbClr val="FFFFFF"/>
                </a:solidFill>
              </a:rPr>
              <a:t>Martina Uvodić</a:t>
            </a:r>
            <a:endParaRPr lang="sl-SI" sz="2800" dirty="0">
              <a:solidFill>
                <a:srgbClr val="FFFFFF"/>
              </a:solidFill>
            </a:endParaRPr>
          </a:p>
        </p:txBody>
      </p:sp>
      <p:sp>
        <p:nvSpPr>
          <p:cNvPr id="5" name="Title 1"/>
          <p:cNvSpPr txBox="1">
            <a:spLocks/>
          </p:cNvSpPr>
          <p:nvPr/>
        </p:nvSpPr>
        <p:spPr>
          <a:xfrm>
            <a:off x="539552" y="476672"/>
            <a:ext cx="7851648" cy="2232248"/>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sl-SI" sz="4000" smtClean="0">
                <a:solidFill>
                  <a:srgbClr val="FFFF00"/>
                </a:solidFill>
              </a:rPr>
              <a:t>Omrežje e-Seniors in njihovo delovanje v omrežjih aktivnega staranja</a:t>
            </a:r>
            <a:endParaRPr lang="sl-SI" sz="4000" dirty="0">
              <a:solidFill>
                <a:srgbClr val="FFFF00"/>
              </a:solidFill>
            </a:endParaRPr>
          </a:p>
        </p:txBody>
      </p:sp>
      <p:pic>
        <p:nvPicPr>
          <p:cNvPr id="6" name="Picture 2"/>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colorTemperature colorTemp="53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580112" y="5085184"/>
            <a:ext cx="2592288" cy="637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7928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l-SI" sz="4000" dirty="0" smtClean="0">
                <a:solidFill>
                  <a:srgbClr val="FFFF00"/>
                </a:solidFill>
              </a:rPr>
              <a:t>Spodbujanje sodelovanja in družbenega vključevanja seniorjev – katerih?</a:t>
            </a:r>
            <a:endParaRPr lang="sl-SI" sz="4000" dirty="0">
              <a:solidFill>
                <a:srgbClr val="FFFF00"/>
              </a:solidFill>
            </a:endParaRPr>
          </a:p>
        </p:txBody>
      </p:sp>
      <p:sp>
        <p:nvSpPr>
          <p:cNvPr id="3" name="Content Placeholder 2"/>
          <p:cNvSpPr>
            <a:spLocks noGrp="1"/>
          </p:cNvSpPr>
          <p:nvPr>
            <p:ph idx="1"/>
          </p:nvPr>
        </p:nvSpPr>
        <p:spPr/>
        <p:txBody>
          <a:bodyPr/>
          <a:lstStyle/>
          <a:p>
            <a:r>
              <a:rPr lang="sl-SI" dirty="0" smtClean="0"/>
              <a:t>Starost nad 80 let</a:t>
            </a:r>
          </a:p>
          <a:p>
            <a:r>
              <a:rPr lang="sl-SI" dirty="0" smtClean="0"/>
              <a:t>Ženske, ki živijo v povprečju dlje</a:t>
            </a:r>
          </a:p>
          <a:p>
            <a:r>
              <a:rPr lang="sl-SI" dirty="0" smtClean="0"/>
              <a:t>Ljudje, ki živijo na podeželju in so ločeni od svojih družin</a:t>
            </a:r>
          </a:p>
          <a:p>
            <a:r>
              <a:rPr lang="sl-SI" dirty="0" smtClean="0"/>
              <a:t>Ljudje z zdravstvenimi problemi</a:t>
            </a:r>
          </a:p>
          <a:p>
            <a:r>
              <a:rPr lang="sl-SI" dirty="0" smtClean="0"/>
              <a:t>Ljudje, ki prestajajo težko življensko obdobje (smrt bližnjega, ipd.</a:t>
            </a:r>
          </a:p>
        </p:txBody>
      </p:sp>
      <p:pic>
        <p:nvPicPr>
          <p:cNvPr id="7170" name="Picture 2" descr="C:\Users\Orhideja\AppData\Local\Microsoft\Windows\Temporary Internet Files\Content.IE5\H1PID6IR\Outcast[1].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83664" y="4865484"/>
            <a:ext cx="2656688" cy="1992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134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normAutofit/>
          </a:bodyPr>
          <a:lstStyle/>
          <a:p>
            <a:r>
              <a:rPr lang="sl-SI" sz="3400" dirty="0" smtClean="0">
                <a:solidFill>
                  <a:srgbClr val="FFFF00"/>
                </a:solidFill>
              </a:rPr>
              <a:t>IKT je odpiranje obzorij in možnosti za vse:</a:t>
            </a:r>
            <a:endParaRPr lang="sl-SI" sz="3400" dirty="0">
              <a:solidFill>
                <a:srgbClr val="FFFF00"/>
              </a:solidFill>
            </a:endParaRPr>
          </a:p>
        </p:txBody>
      </p:sp>
      <p:sp>
        <p:nvSpPr>
          <p:cNvPr id="3" name="Content Placeholder 2"/>
          <p:cNvSpPr>
            <a:spLocks noGrp="1"/>
          </p:cNvSpPr>
          <p:nvPr>
            <p:ph idx="1"/>
          </p:nvPr>
        </p:nvSpPr>
        <p:spPr>
          <a:xfrm>
            <a:off x="457200" y="1700807"/>
            <a:ext cx="8229600" cy="4730433"/>
          </a:xfrm>
        </p:spPr>
        <p:txBody>
          <a:bodyPr>
            <a:normAutofit/>
          </a:bodyPr>
          <a:lstStyle/>
          <a:p>
            <a:pPr lvl="0"/>
            <a:r>
              <a:rPr lang="sl-SI" dirty="0" smtClean="0"/>
              <a:t>Zelo široke možnosti </a:t>
            </a:r>
            <a:r>
              <a:rPr lang="sl-SI" dirty="0"/>
              <a:t>uporabe </a:t>
            </a:r>
            <a:endParaRPr lang="sl-SI" dirty="0" smtClean="0"/>
          </a:p>
          <a:p>
            <a:pPr lvl="0"/>
            <a:r>
              <a:rPr lang="sl-SI" dirty="0" smtClean="0"/>
              <a:t>Nešteto možnosti informacij </a:t>
            </a:r>
          </a:p>
          <a:p>
            <a:pPr lvl="0"/>
            <a:r>
              <a:rPr lang="sl-SI" dirty="0" smtClean="0"/>
              <a:t>Mnogo možnosti </a:t>
            </a:r>
            <a:r>
              <a:rPr lang="sl-SI" dirty="0"/>
              <a:t>komunikacije </a:t>
            </a:r>
            <a:endParaRPr lang="sl-SI" dirty="0" smtClean="0"/>
          </a:p>
          <a:p>
            <a:pPr lvl="0"/>
            <a:r>
              <a:rPr lang="sl-SI" dirty="0" smtClean="0"/>
              <a:t>Transakcije </a:t>
            </a:r>
            <a:r>
              <a:rPr lang="sl-SI" dirty="0"/>
              <a:t>in administrativne stvari </a:t>
            </a:r>
            <a:endParaRPr lang="sl-SI" dirty="0" smtClean="0"/>
          </a:p>
          <a:p>
            <a:pPr lvl="0"/>
            <a:r>
              <a:rPr lang="sl-SI" dirty="0" smtClean="0"/>
              <a:t>Zabava</a:t>
            </a:r>
            <a:endParaRPr lang="sl-SI" dirty="0"/>
          </a:p>
        </p:txBody>
      </p:sp>
      <p:pic>
        <p:nvPicPr>
          <p:cNvPr id="10242" name="Picture 2" descr="C:\Users\Orhideja\AppData\Local\Microsoft\Windows\Temporary Internet Files\Content.IE5\C52NL5ZN\chrome-logo-elements[1].png"/>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9659679">
            <a:off x="4771733" y="3190751"/>
            <a:ext cx="4232935" cy="351235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246" name="Picture 6" descr="C:\Users\Orhideja\AppData\Local\Microsoft\Windows\Temporary Internet Files\Content.IE5\ZNU33DPY\participate2[1].jpg"/>
          <p:cNvPicPr>
            <a:picLocks noChangeAspect="1" noChangeArrowheads="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44000"/>
                    </a14:imgEffect>
                  </a14:imgLayer>
                </a14:imgProps>
              </a:ext>
              <a:ext uri="{28A0092B-C50C-407E-A947-70E740481C1C}">
                <a14:useLocalDpi xmlns:a14="http://schemas.microsoft.com/office/drawing/2010/main" val="0"/>
              </a:ext>
            </a:extLst>
          </a:blip>
          <a:srcRect/>
          <a:stretch>
            <a:fillRect/>
          </a:stretch>
        </p:blipFill>
        <p:spPr bwMode="auto">
          <a:xfrm>
            <a:off x="1645048" y="4293096"/>
            <a:ext cx="1814612" cy="1885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164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solidFill>
                  <a:srgbClr val="FFFF00"/>
                </a:solidFill>
              </a:rPr>
              <a:t>Drugi učinkoviti ukrepi:</a:t>
            </a:r>
            <a:endParaRPr lang="sl-SI" dirty="0">
              <a:solidFill>
                <a:srgbClr val="FFFF00"/>
              </a:solidFill>
            </a:endParaRPr>
          </a:p>
        </p:txBody>
      </p:sp>
      <p:sp>
        <p:nvSpPr>
          <p:cNvPr id="3" name="Content Placeholder 2"/>
          <p:cNvSpPr>
            <a:spLocks noGrp="1"/>
          </p:cNvSpPr>
          <p:nvPr>
            <p:ph idx="1"/>
          </p:nvPr>
        </p:nvSpPr>
        <p:spPr/>
        <p:txBody>
          <a:bodyPr/>
          <a:lstStyle/>
          <a:p>
            <a:pPr lvl="0"/>
            <a:r>
              <a:rPr lang="sl-SI" dirty="0"/>
              <a:t>Aktivnosti, ki se nam zdijo smiselne, posebno skupinske </a:t>
            </a:r>
          </a:p>
          <a:p>
            <a:pPr lvl="0"/>
            <a:r>
              <a:rPr lang="sl-SI" dirty="0"/>
              <a:t>Zagotovitev mobilnosti</a:t>
            </a:r>
          </a:p>
          <a:p>
            <a:pPr lvl="0"/>
            <a:r>
              <a:rPr lang="sl-SI" dirty="0" smtClean="0"/>
              <a:t>Prostovoljne </a:t>
            </a:r>
            <a:r>
              <a:rPr lang="sl-SI" dirty="0"/>
              <a:t>aktivnosti</a:t>
            </a:r>
          </a:p>
          <a:p>
            <a:pPr lvl="0"/>
            <a:r>
              <a:rPr lang="sl-SI" dirty="0"/>
              <a:t>Fizična aktivnost – telovadba, izleti...</a:t>
            </a:r>
          </a:p>
          <a:p>
            <a:pPr lvl="0"/>
            <a:r>
              <a:rPr lang="sl-SI" dirty="0"/>
              <a:t>Dosegljivost – telefon, skype, internet...</a:t>
            </a:r>
          </a:p>
          <a:p>
            <a:pPr lvl="0"/>
            <a:r>
              <a:rPr lang="sl-SI" dirty="0"/>
              <a:t>Vključitev v klub ali razred..skupne aktivnosti, družbeni kontakt</a:t>
            </a:r>
          </a:p>
          <a:p>
            <a:endParaRPr lang="sl-SI" dirty="0"/>
          </a:p>
        </p:txBody>
      </p:sp>
      <p:pic>
        <p:nvPicPr>
          <p:cNvPr id="8194" name="Picture 2" descr="C:\Users\Orhideja\AppData\Local\Microsoft\Windows\Temporary Internet Files\Content.IE5\C52NL5ZN\Family[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81134" y="2542354"/>
            <a:ext cx="2351306" cy="16067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Orhideja\AppData\Local\Microsoft\Windows\Temporary Internet Files\Content.IE5\C52NL5ZN\HealthLifter_Apple[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4096" y="5013176"/>
            <a:ext cx="1261872" cy="139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040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32656"/>
            <a:ext cx="7992888" cy="3600400"/>
          </a:xfrm>
        </p:spPr>
        <p:txBody>
          <a:bodyPr>
            <a:noAutofit/>
          </a:bodyPr>
          <a:lstStyle/>
          <a:p>
            <a:r>
              <a:rPr lang="sl-SI" sz="2800" u="sng" dirty="0" smtClean="0">
                <a:solidFill>
                  <a:srgbClr val="FFFF00"/>
                </a:solidFill>
              </a:rPr>
              <a:t>Zaključek:</a:t>
            </a:r>
            <a:r>
              <a:rPr lang="sl-SI" sz="2400" u="sng" dirty="0" smtClean="0">
                <a:solidFill>
                  <a:srgbClr val="FFFF00"/>
                </a:solidFill>
              </a:rPr>
              <a:t/>
            </a:r>
            <a:br>
              <a:rPr lang="sl-SI" sz="2400" u="sng" dirty="0" smtClean="0">
                <a:solidFill>
                  <a:srgbClr val="FFFF00"/>
                </a:solidFill>
              </a:rPr>
            </a:br>
            <a:r>
              <a:rPr lang="sl-SI" sz="2400" dirty="0" smtClean="0">
                <a:solidFill>
                  <a:srgbClr val="FFFF00"/>
                </a:solidFill>
              </a:rPr>
              <a:t/>
            </a:r>
            <a:br>
              <a:rPr lang="sl-SI" sz="2400" dirty="0" smtClean="0">
                <a:solidFill>
                  <a:srgbClr val="FFFF00"/>
                </a:solidFill>
              </a:rPr>
            </a:br>
            <a:r>
              <a:rPr lang="sl-SI" sz="2400" dirty="0">
                <a:solidFill>
                  <a:srgbClr val="FFFF00"/>
                </a:solidFill>
              </a:rPr>
              <a:t>I</a:t>
            </a:r>
            <a:r>
              <a:rPr lang="sl-SI" sz="2400" dirty="0" smtClean="0">
                <a:solidFill>
                  <a:srgbClr val="FFFF00"/>
                </a:solidFill>
              </a:rPr>
              <a:t>KT je pomembno </a:t>
            </a:r>
            <a:r>
              <a:rPr lang="sl-SI" sz="2400" dirty="0">
                <a:solidFill>
                  <a:srgbClr val="FFFF00"/>
                </a:solidFill>
              </a:rPr>
              <a:t>orodje za aktivnost, informiranost, </a:t>
            </a:r>
            <a:r>
              <a:rPr lang="sl-SI" sz="2400" dirty="0" smtClean="0">
                <a:solidFill>
                  <a:srgbClr val="FFFF00"/>
                </a:solidFill>
              </a:rPr>
              <a:t>povezovanje. Dobre prakse so zelo različne, odvisne od lokalnih danosti in pogojev družbe. </a:t>
            </a:r>
            <a:br>
              <a:rPr lang="sl-SI" sz="2400" dirty="0" smtClean="0">
                <a:solidFill>
                  <a:srgbClr val="FFFF00"/>
                </a:solidFill>
              </a:rPr>
            </a:br>
            <a:r>
              <a:rPr lang="sl-SI" sz="2400" dirty="0" smtClean="0">
                <a:solidFill>
                  <a:schemeClr val="accent3">
                    <a:lumMod val="60000"/>
                    <a:lumOff val="40000"/>
                  </a:schemeClr>
                </a:solidFill>
              </a:rPr>
              <a:t>Vendar medčloveški odnosi, medgeneracijska povezanost je človeško bistvo. Naj ga ob vseh tehnoloških napredkih ohranimo!</a:t>
            </a:r>
            <a:br>
              <a:rPr lang="sl-SI" sz="2400" dirty="0" smtClean="0">
                <a:solidFill>
                  <a:schemeClr val="accent3">
                    <a:lumMod val="60000"/>
                    <a:lumOff val="40000"/>
                  </a:schemeClr>
                </a:solidFill>
              </a:rPr>
            </a:br>
            <a:endParaRPr lang="sl-SI" sz="2400" dirty="0">
              <a:solidFill>
                <a:schemeClr val="accent3">
                  <a:lumMod val="60000"/>
                  <a:lumOff val="40000"/>
                </a:schemeClr>
              </a:solidFill>
            </a:endParaRPr>
          </a:p>
        </p:txBody>
      </p:sp>
      <p:pic>
        <p:nvPicPr>
          <p:cNvPr id="2051" name="Picture 3" descr="C:\Users\Orhideja\AppData\Local\Microsoft\Windows\Temporary Internet Files\Content.IE5\UZ1950E3\city-1252643_960_720[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3645024"/>
            <a:ext cx="5903912" cy="29519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7544" y="4221088"/>
            <a:ext cx="2520280" cy="707886"/>
          </a:xfrm>
          <a:prstGeom prst="rect">
            <a:avLst/>
          </a:prstGeom>
          <a:noFill/>
        </p:spPr>
        <p:txBody>
          <a:bodyPr wrap="square" rtlCol="0">
            <a:spAutoFit/>
          </a:bodyPr>
          <a:lstStyle/>
          <a:p>
            <a:pPr algn="ctr"/>
            <a:r>
              <a:rPr lang="sl-SI" sz="2000" b="1" dirty="0" smtClean="0">
                <a:solidFill>
                  <a:srgbClr val="FFFF00"/>
                </a:solidFill>
                <a:latin typeface="+mj-lt"/>
              </a:rPr>
              <a:t>HVALA ZA POZORNOST!</a:t>
            </a:r>
            <a:endParaRPr lang="sl-SI" sz="2000" b="1" dirty="0">
              <a:solidFill>
                <a:srgbClr val="FFFF00"/>
              </a:solidFill>
              <a:latin typeface="+mj-lt"/>
            </a:endParaRPr>
          </a:p>
        </p:txBody>
      </p:sp>
    </p:spTree>
    <p:extLst>
      <p:ext uri="{BB962C8B-B14F-4D97-AF65-F5344CB8AC3E}">
        <p14:creationId xmlns:p14="http://schemas.microsoft.com/office/powerpoint/2010/main" val="2019214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fontScale="90000"/>
          </a:bodyPr>
          <a:lstStyle/>
          <a:p>
            <a:r>
              <a:rPr lang="sl-SI" dirty="0" smtClean="0">
                <a:solidFill>
                  <a:srgbClr val="FFFF00"/>
                </a:solidFill>
              </a:rPr>
              <a:t>Izhodišča:</a:t>
            </a:r>
            <a:endParaRPr lang="sl-SI" dirty="0">
              <a:solidFill>
                <a:srgbClr val="FFFF00"/>
              </a:solidFill>
            </a:endParaRPr>
          </a:p>
        </p:txBody>
      </p:sp>
      <p:sp>
        <p:nvSpPr>
          <p:cNvPr id="3" name="Content Placeholder 2"/>
          <p:cNvSpPr>
            <a:spLocks noGrp="1"/>
          </p:cNvSpPr>
          <p:nvPr>
            <p:ph idx="1"/>
          </p:nvPr>
        </p:nvSpPr>
        <p:spPr>
          <a:xfrm>
            <a:off x="467544" y="1556792"/>
            <a:ext cx="8229600" cy="4821168"/>
          </a:xfrm>
        </p:spPr>
        <p:txBody>
          <a:bodyPr/>
          <a:lstStyle/>
          <a:p>
            <a:r>
              <a:rPr lang="sl-SI" sz="2300" dirty="0" smtClean="0"/>
              <a:t>Hitre družbene spremembe – prehod iz industrijske v informacijsko družbo</a:t>
            </a:r>
          </a:p>
          <a:p>
            <a:r>
              <a:rPr lang="sl-SI" sz="2300" dirty="0" smtClean="0"/>
              <a:t>S tem so povezane demografske spremembe, starajoča družba</a:t>
            </a:r>
          </a:p>
          <a:p>
            <a:r>
              <a:rPr lang="sl-SI" sz="2300" dirty="0" smtClean="0"/>
              <a:t>V državah blaginje – razviti svet –ljudje so odvisni od države, hkrati jih to peha v izolacijo</a:t>
            </a:r>
          </a:p>
          <a:p>
            <a:r>
              <a:rPr lang="sl-SI" sz="2300" dirty="0" smtClean="0"/>
              <a:t>V državah v razvoju – drugačna situacija – težke ekonomske razmere, konflikti, katastrofe, tradicionalni viri za varno starost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4437112"/>
            <a:ext cx="3312368" cy="2263983"/>
          </a:xfrm>
          <a:prstGeom prst="rect">
            <a:avLst/>
          </a:prstGeom>
        </p:spPr>
      </p:pic>
    </p:spTree>
    <p:extLst>
      <p:ext uri="{BB962C8B-B14F-4D97-AF65-F5344CB8AC3E}">
        <p14:creationId xmlns:p14="http://schemas.microsoft.com/office/powerpoint/2010/main" val="1605596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l-SI" dirty="0" smtClean="0">
                <a:solidFill>
                  <a:srgbClr val="FFFF00"/>
                </a:solidFill>
              </a:rPr>
              <a:t>Deklaracije in smernice WHO in EU</a:t>
            </a:r>
            <a:endParaRPr lang="sl-SI" dirty="0">
              <a:solidFill>
                <a:srgbClr val="FFFF00"/>
              </a:solidFill>
            </a:endParaRPr>
          </a:p>
        </p:txBody>
      </p:sp>
      <p:sp>
        <p:nvSpPr>
          <p:cNvPr id="3" name="Content Placeholder 2"/>
          <p:cNvSpPr>
            <a:spLocks noGrp="1"/>
          </p:cNvSpPr>
          <p:nvPr>
            <p:ph idx="1"/>
          </p:nvPr>
        </p:nvSpPr>
        <p:spPr/>
        <p:txBody>
          <a:bodyPr>
            <a:normAutofit/>
          </a:bodyPr>
          <a:lstStyle/>
          <a:p>
            <a:r>
              <a:rPr lang="sl-SI" dirty="0" smtClean="0"/>
              <a:t>WHO 2002</a:t>
            </a:r>
          </a:p>
          <a:p>
            <a:r>
              <a:rPr lang="sl-SI" dirty="0" smtClean="0"/>
              <a:t>Madridska deklaracija 2002</a:t>
            </a:r>
          </a:p>
          <a:p>
            <a:r>
              <a:rPr lang="sl-SI" dirty="0" smtClean="0"/>
              <a:t>Leonska deklaracija 2007</a:t>
            </a:r>
          </a:p>
          <a:p>
            <a:r>
              <a:rPr lang="sl-SI" dirty="0"/>
              <a:t>Slovenski memorandum </a:t>
            </a:r>
            <a:r>
              <a:rPr lang="sl-SI" dirty="0" smtClean="0"/>
              <a:t>2009</a:t>
            </a:r>
          </a:p>
          <a:p>
            <a:r>
              <a:rPr lang="sl-SI" dirty="0" smtClean="0"/>
              <a:t>Evropsko leto aktivnega staranja in medgeneracijske solidarnosti 2012</a:t>
            </a:r>
          </a:p>
          <a:p>
            <a:r>
              <a:rPr lang="sl-SI" dirty="0" smtClean="0"/>
              <a:t>Lizbonska deklaracija 2017</a:t>
            </a:r>
          </a:p>
          <a:p>
            <a:endParaRPr lang="sl-SI" dirty="0"/>
          </a:p>
          <a:p>
            <a:pPr marL="0" indent="0">
              <a:buNone/>
            </a:pPr>
            <a:endParaRPr lang="sl-SI" dirty="0"/>
          </a:p>
        </p:txBody>
      </p:sp>
      <p:pic>
        <p:nvPicPr>
          <p:cNvPr id="1026" name="Picture 2" descr="C:\Users\Orhideja\AppData\Local\Microsoft\Windows\Temporary Internet Files\Content.IE5\UZ1950E3\World-Health-Organiz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8163" y="1988840"/>
            <a:ext cx="1053843" cy="89688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Users\Orhideja\AppData\Local\Microsoft\Windows\Temporary Internet Files\Content.IE5\C52NL5ZN\eu_logo_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5654" y="4797152"/>
            <a:ext cx="1376352" cy="1364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049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08112"/>
          </a:xfrm>
        </p:spPr>
        <p:txBody>
          <a:bodyPr>
            <a:normAutofit fontScale="90000"/>
          </a:bodyPr>
          <a:lstStyle/>
          <a:p>
            <a:r>
              <a:rPr lang="sl-SI" sz="4400" dirty="0" smtClean="0">
                <a:solidFill>
                  <a:srgbClr val="FFFF00"/>
                </a:solidFill>
              </a:rPr>
              <a:t>Vsebina deklaracije v bistvenih točkah:</a:t>
            </a:r>
            <a:endParaRPr lang="sl-SI" sz="4400" dirty="0">
              <a:solidFill>
                <a:srgbClr val="FFFF00"/>
              </a:solidFill>
            </a:endParaRPr>
          </a:p>
        </p:txBody>
      </p:sp>
      <p:sp>
        <p:nvSpPr>
          <p:cNvPr id="3" name="Content Placeholder 2"/>
          <p:cNvSpPr>
            <a:spLocks noGrp="1"/>
          </p:cNvSpPr>
          <p:nvPr>
            <p:ph idx="1"/>
          </p:nvPr>
        </p:nvSpPr>
        <p:spPr>
          <a:xfrm>
            <a:off x="457200" y="1628800"/>
            <a:ext cx="8229600" cy="4695800"/>
          </a:xfrm>
        </p:spPr>
        <p:txBody>
          <a:bodyPr>
            <a:noAutofit/>
          </a:bodyPr>
          <a:lstStyle/>
          <a:p>
            <a:r>
              <a:rPr lang="sl-SI" sz="2800" dirty="0" smtClean="0"/>
              <a:t>Za aktivno državljanstvo</a:t>
            </a:r>
          </a:p>
          <a:p>
            <a:r>
              <a:rPr lang="sl-SI" sz="2800" dirty="0" smtClean="0"/>
              <a:t>Proti izključevanju</a:t>
            </a:r>
          </a:p>
          <a:p>
            <a:r>
              <a:rPr lang="sl-SI" sz="2800" dirty="0" smtClean="0"/>
              <a:t>Za zdravo življenje</a:t>
            </a:r>
          </a:p>
          <a:p>
            <a:r>
              <a:rPr lang="sl-SI" sz="2800" dirty="0" smtClean="0"/>
              <a:t>Za spoštovanje dostojanstva</a:t>
            </a:r>
          </a:p>
          <a:p>
            <a:r>
              <a:rPr lang="sl-SI" sz="2800" dirty="0" smtClean="0"/>
              <a:t>Pravica do možnosti izbire</a:t>
            </a:r>
          </a:p>
          <a:p>
            <a:r>
              <a:rPr lang="sl-SI" sz="2800" dirty="0" smtClean="0"/>
              <a:t>Izrabiti izkušnje starejših ljudi</a:t>
            </a:r>
          </a:p>
          <a:p>
            <a:r>
              <a:rPr lang="sl-SI" sz="2800" dirty="0" smtClean="0"/>
              <a:t>Vseživljensko učenje</a:t>
            </a:r>
          </a:p>
          <a:p>
            <a:r>
              <a:rPr lang="sl-SI" sz="2800" dirty="0" smtClean="0"/>
              <a:t>Za medgeneracijsko solidarnost</a:t>
            </a:r>
          </a:p>
          <a:p>
            <a:r>
              <a:rPr lang="sl-SI" sz="2800" dirty="0" smtClean="0"/>
              <a:t>Za družinam prijazne strategije</a:t>
            </a:r>
            <a:endParaRPr lang="sl-SI" sz="2800" dirty="0"/>
          </a:p>
        </p:txBody>
      </p:sp>
    </p:spTree>
    <p:extLst>
      <p:ext uri="{BB962C8B-B14F-4D97-AF65-F5344CB8AC3E}">
        <p14:creationId xmlns:p14="http://schemas.microsoft.com/office/powerpoint/2010/main" val="1554314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lstStyle/>
          <a:p>
            <a:r>
              <a:rPr lang="sl-SI" dirty="0" smtClean="0">
                <a:solidFill>
                  <a:srgbClr val="FFFF00"/>
                </a:solidFill>
              </a:rPr>
              <a:t>Omrežja aktivnega staranja:</a:t>
            </a:r>
            <a:endParaRPr lang="sl-SI" dirty="0">
              <a:solidFill>
                <a:srgbClr val="FFFF00"/>
              </a:solidFill>
            </a:endParaRPr>
          </a:p>
        </p:txBody>
      </p:sp>
      <p:sp>
        <p:nvSpPr>
          <p:cNvPr id="3" name="Content Placeholder 2"/>
          <p:cNvSpPr>
            <a:spLocks noGrp="1"/>
          </p:cNvSpPr>
          <p:nvPr>
            <p:ph idx="1"/>
          </p:nvPr>
        </p:nvSpPr>
        <p:spPr>
          <a:xfrm>
            <a:off x="457200" y="1700808"/>
            <a:ext cx="8229600" cy="4623792"/>
          </a:xfrm>
        </p:spPr>
        <p:txBody>
          <a:bodyPr>
            <a:normAutofit/>
          </a:bodyPr>
          <a:lstStyle/>
          <a:p>
            <a:pPr marL="0" indent="0">
              <a:buNone/>
            </a:pPr>
            <a:r>
              <a:rPr lang="sl-SI" sz="2400" dirty="0" smtClean="0"/>
              <a:t>Pojavljajo se razne oblike omrežij in spletnih strani:</a:t>
            </a:r>
          </a:p>
          <a:p>
            <a:pPr marL="0" indent="0">
              <a:buNone/>
            </a:pPr>
            <a:endParaRPr lang="sl-SI" sz="2400" dirty="0" smtClean="0"/>
          </a:p>
          <a:p>
            <a:pPr>
              <a:buFontTx/>
              <a:buChar char="-"/>
            </a:pPr>
            <a:r>
              <a:rPr lang="sl-SI" sz="2400" dirty="0" smtClean="0"/>
              <a:t>Neprofitne, nevladne, ki informirajo, povezujejo, promovirajo dobre prakse aktivnega staranja</a:t>
            </a:r>
          </a:p>
          <a:p>
            <a:pPr>
              <a:buFontTx/>
              <a:buChar char="-"/>
            </a:pPr>
            <a:r>
              <a:rPr lang="sl-SI" sz="2400" dirty="0" smtClean="0"/>
              <a:t>Omrežja, ki se ukvarjajo predvsem s promocijami izdelkov in storitev – srebrna ekonomija</a:t>
            </a:r>
          </a:p>
          <a:p>
            <a:pPr>
              <a:buFontTx/>
              <a:buChar char="-"/>
            </a:pPr>
            <a:r>
              <a:rPr lang="sl-SI" sz="2400" dirty="0" smtClean="0"/>
              <a:t>Omrežja za inovativne tehnološke rešitve za zdravo staranje in neodvisno življenje. Mnogi projekti in investitorji – srebrna ekonomija</a:t>
            </a:r>
          </a:p>
          <a:p>
            <a:pPr marL="0" indent="0">
              <a:buNone/>
            </a:pPr>
            <a:r>
              <a:rPr lang="sl-SI" sz="2400" dirty="0" smtClean="0">
                <a:solidFill>
                  <a:srgbClr val="FFFF00"/>
                </a:solidFill>
              </a:rPr>
              <a:t>   /Business of Aging/</a:t>
            </a:r>
          </a:p>
          <a:p>
            <a:pPr marL="0" indent="0">
              <a:buNone/>
            </a:pPr>
            <a:endParaRPr lang="sl-SI" dirty="0" smtClean="0"/>
          </a:p>
          <a:p>
            <a:pPr marL="0" indent="0">
              <a:buNone/>
            </a:pPr>
            <a:endParaRPr lang="sl-SI" dirty="0"/>
          </a:p>
        </p:txBody>
      </p:sp>
      <p:pic>
        <p:nvPicPr>
          <p:cNvPr id="6150" name="Picture 6" descr="C:\Users\Orhideja\AppData\Local\Microsoft\Windows\Temporary Internet Files\Content.IE5\H1PID6IR\sem-soc-ne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1740" y="4653136"/>
            <a:ext cx="1728192"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8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fontScale="90000"/>
          </a:bodyPr>
          <a:lstStyle/>
          <a:p>
            <a:r>
              <a:rPr lang="sl-SI" sz="4000" dirty="0" smtClean="0">
                <a:solidFill>
                  <a:srgbClr val="FFFF00"/>
                </a:solidFill>
              </a:rPr>
              <a:t>Nekatera najbolj opazna omrežja po svetu:</a:t>
            </a:r>
            <a:endParaRPr lang="sl-SI" sz="4000" dirty="0">
              <a:solidFill>
                <a:srgbClr val="FFFF00"/>
              </a:solidFill>
            </a:endParaRPr>
          </a:p>
        </p:txBody>
      </p:sp>
      <p:sp>
        <p:nvSpPr>
          <p:cNvPr id="3" name="Content Placeholder 2"/>
          <p:cNvSpPr>
            <a:spLocks noGrp="1"/>
          </p:cNvSpPr>
          <p:nvPr>
            <p:ph idx="1"/>
          </p:nvPr>
        </p:nvSpPr>
        <p:spPr>
          <a:xfrm>
            <a:off x="457200" y="1340768"/>
            <a:ext cx="8229600" cy="4983832"/>
          </a:xfrm>
        </p:spPr>
        <p:txBody>
          <a:bodyPr>
            <a:normAutofit/>
          </a:bodyPr>
          <a:lstStyle/>
          <a:p>
            <a:pPr marL="0" indent="0">
              <a:buNone/>
            </a:pPr>
            <a:r>
              <a:rPr lang="sl-SI" sz="2000" b="1" u="sng" dirty="0" smtClean="0">
                <a:solidFill>
                  <a:srgbClr val="FFC000"/>
                </a:solidFill>
                <a:latin typeface="+mj-lt"/>
              </a:rPr>
              <a:t>Active Aging Consortium Asia Pacific </a:t>
            </a:r>
            <a:r>
              <a:rPr lang="sl-SI" sz="2400" dirty="0" smtClean="0">
                <a:latin typeface="+mj-lt"/>
              </a:rPr>
              <a:t>- </a:t>
            </a:r>
            <a:r>
              <a:rPr lang="sl-SI" sz="2000" dirty="0" smtClean="0">
                <a:latin typeface="+mj-lt"/>
              </a:rPr>
              <a:t>dobre prakse v socialni politiki za celotno področje Azije in Pacifika</a:t>
            </a:r>
          </a:p>
          <a:p>
            <a:pPr marL="0" indent="0">
              <a:buNone/>
            </a:pPr>
            <a:r>
              <a:rPr lang="sl-SI" sz="2000" b="1" u="sng" dirty="0" smtClean="0">
                <a:solidFill>
                  <a:srgbClr val="FFC000"/>
                </a:solidFill>
                <a:latin typeface="+mj-lt"/>
              </a:rPr>
              <a:t>Age Friendly University Global Network </a:t>
            </a:r>
            <a:r>
              <a:rPr lang="sl-SI" sz="2000" dirty="0" smtClean="0">
                <a:latin typeface="+mj-lt"/>
              </a:rPr>
              <a:t> - Irska, principi dobrega staranja</a:t>
            </a:r>
          </a:p>
          <a:p>
            <a:pPr marL="0" indent="0">
              <a:buNone/>
            </a:pPr>
            <a:r>
              <a:rPr lang="sl-SI" sz="2000" b="1" u="sng" dirty="0" smtClean="0">
                <a:solidFill>
                  <a:srgbClr val="FFC000"/>
                </a:solidFill>
                <a:latin typeface="+mj-lt"/>
              </a:rPr>
              <a:t>Aging 2.0 </a:t>
            </a:r>
            <a:r>
              <a:rPr lang="sl-SI" sz="2000" dirty="0" smtClean="0">
                <a:latin typeface="+mj-lt"/>
              </a:rPr>
              <a:t>– globalna skupnost inovativnih aktivnosti, 150 podjetij</a:t>
            </a:r>
          </a:p>
          <a:p>
            <a:pPr marL="0" indent="0">
              <a:buNone/>
            </a:pPr>
            <a:r>
              <a:rPr lang="sl-SI" sz="2000" b="1" u="sng" dirty="0" smtClean="0">
                <a:solidFill>
                  <a:srgbClr val="FFC000"/>
                </a:solidFill>
                <a:latin typeface="+mj-lt"/>
              </a:rPr>
              <a:t>eSeniors – Network for eInclusion of Seniors and Active Aging </a:t>
            </a:r>
            <a:r>
              <a:rPr lang="sl-SI" sz="2000" dirty="0" smtClean="0">
                <a:latin typeface="+mj-lt"/>
              </a:rPr>
              <a:t>– Francija, neprofitna evropska organizacija v okviru EIT, promocija IKT za starejše, koordinator evropskih projektov Erasmus+, H2020, EPALE, itd.</a:t>
            </a:r>
          </a:p>
          <a:p>
            <a:pPr marL="0" indent="0">
              <a:buNone/>
            </a:pPr>
            <a:r>
              <a:rPr lang="sl-SI" sz="2000" b="1" u="sng" dirty="0" smtClean="0">
                <a:solidFill>
                  <a:srgbClr val="FFC000"/>
                </a:solidFill>
                <a:latin typeface="+mj-lt"/>
              </a:rPr>
              <a:t>EURAG Europe – European Federation of Older Persons</a:t>
            </a:r>
            <a:r>
              <a:rPr lang="sl-SI" sz="2000" dirty="0" smtClean="0">
                <a:solidFill>
                  <a:srgbClr val="FFC000"/>
                </a:solidFill>
                <a:latin typeface="+mj-lt"/>
              </a:rPr>
              <a:t> </a:t>
            </a:r>
            <a:r>
              <a:rPr lang="sl-SI" sz="2000" dirty="0" smtClean="0">
                <a:latin typeface="+mj-lt"/>
              </a:rPr>
              <a:t>-  promocija kvalitete življenja starejših z implementacijo Evropske deklaracije</a:t>
            </a:r>
          </a:p>
          <a:p>
            <a:pPr marL="0" indent="0">
              <a:buNone/>
            </a:pPr>
            <a:r>
              <a:rPr lang="sl-SI" sz="2000" b="1" u="sng" dirty="0" smtClean="0">
                <a:solidFill>
                  <a:srgbClr val="FFC000"/>
                </a:solidFill>
                <a:latin typeface="+mj-lt"/>
              </a:rPr>
              <a:t>Healthy Aging Network</a:t>
            </a:r>
            <a:r>
              <a:rPr lang="sl-SI" sz="2000" dirty="0" smtClean="0">
                <a:latin typeface="+mj-lt"/>
              </a:rPr>
              <a:t>–Nizozemska, evropska in svetovna povezava projektov za zdravo staranje EIP on AHA</a:t>
            </a:r>
          </a:p>
          <a:p>
            <a:pPr marL="0" indent="0">
              <a:buNone/>
            </a:pPr>
            <a:r>
              <a:rPr lang="sl-SI" sz="2000" b="1" u="sng" dirty="0" smtClean="0">
                <a:solidFill>
                  <a:srgbClr val="FFC000"/>
                </a:solidFill>
                <a:latin typeface="+mj-lt"/>
              </a:rPr>
              <a:t>SeniorNet</a:t>
            </a:r>
            <a:r>
              <a:rPr lang="sl-SI" sz="2000" dirty="0" smtClean="0">
                <a:latin typeface="+mj-lt"/>
              </a:rPr>
              <a:t> – Florida, povezuje glavne IKT proizvajalce z uporabniki po svetu</a:t>
            </a:r>
          </a:p>
          <a:p>
            <a:pPr marL="0" indent="0">
              <a:buNone/>
            </a:pPr>
            <a:r>
              <a:rPr lang="sl-SI" sz="2000" b="1" u="sng" dirty="0" smtClean="0">
                <a:solidFill>
                  <a:srgbClr val="FFC000"/>
                </a:solidFill>
                <a:latin typeface="+mj-lt"/>
              </a:rPr>
              <a:t>The Global Ageing Network</a:t>
            </a:r>
            <a:r>
              <a:rPr lang="sl-SI" sz="2000" dirty="0" smtClean="0">
                <a:solidFill>
                  <a:srgbClr val="FFC000"/>
                </a:solidFill>
                <a:latin typeface="+mj-lt"/>
              </a:rPr>
              <a:t> </a:t>
            </a:r>
            <a:r>
              <a:rPr lang="sl-SI" sz="2000" dirty="0" smtClean="0">
                <a:latin typeface="+mj-lt"/>
              </a:rPr>
              <a:t>– Washington, povezovanje servisov staranja</a:t>
            </a:r>
          </a:p>
          <a:p>
            <a:pPr marL="0" indent="0">
              <a:buNone/>
            </a:pPr>
            <a:r>
              <a:rPr lang="sl-SI" sz="2000" b="1" u="sng" dirty="0" smtClean="0">
                <a:solidFill>
                  <a:srgbClr val="FFC000"/>
                </a:solidFill>
                <a:latin typeface="+mj-lt"/>
              </a:rPr>
              <a:t>The Pass It On Network</a:t>
            </a:r>
            <a:r>
              <a:rPr lang="sl-SI" sz="2000" dirty="0" smtClean="0">
                <a:solidFill>
                  <a:srgbClr val="FFC000"/>
                </a:solidFill>
                <a:latin typeface="+mj-lt"/>
              </a:rPr>
              <a:t> </a:t>
            </a:r>
            <a:r>
              <a:rPr lang="sl-SI" sz="2000" dirty="0" smtClean="0">
                <a:latin typeface="+mj-lt"/>
              </a:rPr>
              <a:t>– USA, pozitivno staranje, povezava z EURAGom </a:t>
            </a:r>
            <a:endParaRPr lang="sl-SI" sz="2000" b="1" u="sng" dirty="0" smtClean="0">
              <a:latin typeface="+mj-lt"/>
            </a:endParaRPr>
          </a:p>
          <a:p>
            <a:pPr marL="0" indent="0">
              <a:buNone/>
            </a:pPr>
            <a:endParaRPr lang="sl-SI" sz="2000" b="1" u="sng" dirty="0" smtClean="0">
              <a:latin typeface="+mj-lt"/>
            </a:endParaRPr>
          </a:p>
          <a:p>
            <a:pPr marL="0" indent="0">
              <a:buNone/>
            </a:pPr>
            <a:endParaRPr lang="sl-SI" sz="2000" b="1" u="sng" dirty="0">
              <a:latin typeface="+mj-lt"/>
            </a:endParaRPr>
          </a:p>
        </p:txBody>
      </p:sp>
    </p:spTree>
    <p:extLst>
      <p:ext uri="{BB962C8B-B14F-4D97-AF65-F5344CB8AC3E}">
        <p14:creationId xmlns:p14="http://schemas.microsoft.com/office/powerpoint/2010/main" val="2524536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smtClean="0">
                <a:solidFill>
                  <a:srgbClr val="FFFF00"/>
                </a:solidFill>
              </a:rPr>
              <a:t>Večja mednarodna omrežja:</a:t>
            </a:r>
            <a:endParaRPr lang="sl-SI"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sl-SI" dirty="0" smtClean="0"/>
              <a:t>IFA – International Federation on Ageing – mednarodna federacija 165 organizacij za ljudi 50+ /prekooceanska povezava/</a:t>
            </a:r>
          </a:p>
          <a:p>
            <a:r>
              <a:rPr lang="sl-SI" dirty="0" smtClean="0"/>
              <a:t>Age Platform Europe z podporo EU Komisije za pravice in enakost ter povezane civilne programe.</a:t>
            </a:r>
          </a:p>
          <a:p>
            <a:pPr marL="0" indent="0">
              <a:buNone/>
            </a:pPr>
            <a:r>
              <a:rPr lang="sl-SI" sz="2200" dirty="0" smtClean="0">
                <a:solidFill>
                  <a:srgbClr val="FFFF00"/>
                </a:solidFill>
              </a:rPr>
              <a:t>    ICT </a:t>
            </a:r>
            <a:r>
              <a:rPr lang="sl-SI" sz="2200" dirty="0">
                <a:solidFill>
                  <a:srgbClr val="FFFF00"/>
                </a:solidFill>
              </a:rPr>
              <a:t>for Active and Healthy Ageing - </a:t>
            </a:r>
            <a:r>
              <a:rPr lang="sl-SI" sz="2200" dirty="0">
                <a:solidFill>
                  <a:srgbClr val="FFFFFF"/>
                </a:solidFill>
              </a:rPr>
              <a:t>več kot 30 projektov:</a:t>
            </a:r>
          </a:p>
          <a:p>
            <a:pPr>
              <a:buFontTx/>
              <a:buChar char="-"/>
            </a:pPr>
            <a:r>
              <a:rPr lang="sl-SI" sz="2200" dirty="0">
                <a:solidFill>
                  <a:srgbClr val="FFFFFF"/>
                </a:solidFill>
              </a:rPr>
              <a:t>Robotika za zdravo staranje</a:t>
            </a:r>
          </a:p>
          <a:p>
            <a:pPr>
              <a:buFontTx/>
              <a:buChar char="-"/>
            </a:pPr>
            <a:r>
              <a:rPr lang="sl-SI" sz="2200" dirty="0">
                <a:solidFill>
                  <a:srgbClr val="FFFFFF"/>
                </a:solidFill>
              </a:rPr>
              <a:t>Integrirana nega, inovacija za neodvisno življenje</a:t>
            </a:r>
          </a:p>
          <a:p>
            <a:pPr>
              <a:buFontTx/>
              <a:buChar char="-"/>
            </a:pPr>
            <a:r>
              <a:rPr lang="sl-SI" sz="2200" dirty="0">
                <a:solidFill>
                  <a:srgbClr val="FFFFFF"/>
                </a:solidFill>
              </a:rPr>
              <a:t>Detekcija padcev, slabotnosti</a:t>
            </a:r>
          </a:p>
          <a:p>
            <a:pPr>
              <a:buFontTx/>
              <a:buChar char="-"/>
            </a:pPr>
            <a:r>
              <a:rPr lang="sl-SI" sz="2200" dirty="0" smtClean="0">
                <a:solidFill>
                  <a:srgbClr val="FFFFFF"/>
                </a:solidFill>
              </a:rPr>
              <a:t>AAL-program </a:t>
            </a:r>
            <a:r>
              <a:rPr lang="sl-SI" sz="2200" dirty="0">
                <a:solidFill>
                  <a:srgbClr val="FFFFFF"/>
                </a:solidFill>
              </a:rPr>
              <a:t>Assisted Living, itd.</a:t>
            </a:r>
          </a:p>
          <a:p>
            <a:pPr marL="0" indent="0">
              <a:buNone/>
            </a:pPr>
            <a:endParaRPr lang="sl-SI" dirty="0" smtClean="0"/>
          </a:p>
          <a:p>
            <a:r>
              <a:rPr lang="sl-SI" dirty="0" smtClean="0"/>
              <a:t>E-Region Active Aging Networks / regionalna omrežja</a:t>
            </a:r>
          </a:p>
          <a:p>
            <a:endParaRPr lang="sl-SI" dirty="0" smtClean="0"/>
          </a:p>
          <a:p>
            <a:pPr marL="0" indent="0">
              <a:buNone/>
            </a:pPr>
            <a:endParaRPr lang="sl-SI" dirty="0">
              <a:solidFill>
                <a:srgbClr val="FFFFFF"/>
              </a:solidFill>
            </a:endParaRPr>
          </a:p>
          <a:p>
            <a:pPr marL="0" indent="0">
              <a:buNone/>
            </a:pPr>
            <a:endParaRPr lang="sl-SI" dirty="0" smtClean="0">
              <a:solidFill>
                <a:srgbClr val="FFFF00"/>
              </a:solidFill>
            </a:endParaRPr>
          </a:p>
        </p:txBody>
      </p:sp>
    </p:spTree>
    <p:extLst>
      <p:ext uri="{BB962C8B-B14F-4D97-AF65-F5344CB8AC3E}">
        <p14:creationId xmlns:p14="http://schemas.microsoft.com/office/powerpoint/2010/main" val="199512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sl-SI" sz="3600" dirty="0" smtClean="0">
                <a:solidFill>
                  <a:srgbClr val="FFFF00"/>
                </a:solidFill>
              </a:rPr>
              <a:t>Kateri so glavni cilji omrežij, ki promovirajo dobre prakse  aktivnega staranja?</a:t>
            </a:r>
            <a:endParaRPr lang="sl-SI" sz="3600" dirty="0">
              <a:solidFill>
                <a:srgbClr val="FFFF00"/>
              </a:solidFill>
            </a:endParaRPr>
          </a:p>
        </p:txBody>
      </p:sp>
      <p:sp>
        <p:nvSpPr>
          <p:cNvPr id="4" name="Content Placeholder 3"/>
          <p:cNvSpPr>
            <a:spLocks noGrp="1"/>
          </p:cNvSpPr>
          <p:nvPr>
            <p:ph idx="1"/>
          </p:nvPr>
        </p:nvSpPr>
        <p:spPr/>
        <p:txBody>
          <a:bodyPr/>
          <a:lstStyle/>
          <a:p>
            <a:endParaRPr lang="sl-SI" dirty="0" smtClean="0"/>
          </a:p>
          <a:p>
            <a:r>
              <a:rPr lang="sl-SI" dirty="0" smtClean="0"/>
              <a:t>Premostitev digitalnega razkoraka med generacijami</a:t>
            </a:r>
          </a:p>
          <a:p>
            <a:r>
              <a:rPr lang="sl-SI" dirty="0" smtClean="0"/>
              <a:t>Spodbujanje sodelovanja in vključevanja seniorjev</a:t>
            </a:r>
          </a:p>
          <a:p>
            <a:r>
              <a:rPr lang="sl-SI" dirty="0" smtClean="0"/>
              <a:t>Odpiranje novih obzorij in učinkovito uporabo prostega časa</a:t>
            </a:r>
            <a:endParaRPr lang="sl-SI" dirty="0"/>
          </a:p>
        </p:txBody>
      </p:sp>
      <p:pic>
        <p:nvPicPr>
          <p:cNvPr id="4107" name="Picture 11" descr="C:\Users\Orhideja\AppData\Local\Microsoft\Windows\Temporary Internet Files\Content.IE5\H1PID6IR\build_puzzle_bridge_pc_400_cl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149080"/>
            <a:ext cx="38100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519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792088"/>
          </a:xfrm>
        </p:spPr>
        <p:txBody>
          <a:bodyPr>
            <a:noAutofit/>
          </a:bodyPr>
          <a:lstStyle/>
          <a:p>
            <a:r>
              <a:rPr lang="sl-SI" sz="4000" dirty="0" smtClean="0">
                <a:solidFill>
                  <a:srgbClr val="FFFF00"/>
                </a:solidFill>
              </a:rPr>
              <a:t>Premostitev digitalnega razkoraka:</a:t>
            </a:r>
            <a:endParaRPr lang="sl-SI" sz="4000" dirty="0">
              <a:solidFill>
                <a:srgbClr val="FFFF00"/>
              </a:solidFill>
            </a:endParaRPr>
          </a:p>
        </p:txBody>
      </p:sp>
      <p:sp>
        <p:nvSpPr>
          <p:cNvPr id="3" name="Content Placeholder 2"/>
          <p:cNvSpPr>
            <a:spLocks noGrp="1"/>
          </p:cNvSpPr>
          <p:nvPr>
            <p:ph idx="1"/>
          </p:nvPr>
        </p:nvSpPr>
        <p:spPr>
          <a:xfrm>
            <a:off x="457200" y="1484784"/>
            <a:ext cx="8229600" cy="4438680"/>
          </a:xfrm>
        </p:spPr>
        <p:txBody>
          <a:bodyPr>
            <a:normAutofit/>
          </a:bodyPr>
          <a:lstStyle/>
          <a:p>
            <a:r>
              <a:rPr lang="sl-SI" sz="2100" dirty="0" smtClean="0"/>
              <a:t>Pomemben dostop za vse - s tem vključevanje v družbeni sistem. Stik z družino in okolico. </a:t>
            </a:r>
            <a:r>
              <a:rPr lang="sl-SI" sz="2100" dirty="0"/>
              <a:t>A</a:t>
            </a:r>
            <a:r>
              <a:rPr lang="sl-SI" sz="2100" dirty="0" smtClean="0"/>
              <a:t>ktivno </a:t>
            </a:r>
            <a:r>
              <a:rPr lang="sl-SI" sz="2100" dirty="0"/>
              <a:t>sodelovanje v skupnosti.</a:t>
            </a:r>
          </a:p>
          <a:p>
            <a:r>
              <a:rPr lang="sl-SI" sz="2100" dirty="0" smtClean="0"/>
              <a:t>Nujna prilagoditev </a:t>
            </a:r>
            <a:r>
              <a:rPr lang="sl-SI" sz="2100" dirty="0"/>
              <a:t>IKT </a:t>
            </a:r>
            <a:r>
              <a:rPr lang="sl-SI" sz="2100" dirty="0" smtClean="0"/>
              <a:t>starostnikom. Programska orodja morajo biti jasna, enostavna, vidna, pregledna, </a:t>
            </a:r>
            <a:r>
              <a:rPr lang="sl-SI" sz="2100" dirty="0"/>
              <a:t>itd.</a:t>
            </a:r>
          </a:p>
          <a:p>
            <a:pPr lvl="0"/>
            <a:r>
              <a:rPr lang="sl-SI" sz="2100" dirty="0" smtClean="0"/>
              <a:t>Spletne strani morajo biti optimalno uporabne za starostnike </a:t>
            </a:r>
          </a:p>
          <a:p>
            <a:pPr lvl="0"/>
            <a:r>
              <a:rPr lang="sl-SI" sz="2100" dirty="0" smtClean="0"/>
              <a:t>Velika je potreba </a:t>
            </a:r>
            <a:r>
              <a:rPr lang="sl-SI" sz="2100" dirty="0"/>
              <a:t>po informacijskih specialistih, ki so posebej usposobljeni za pomoč starejšim</a:t>
            </a:r>
          </a:p>
          <a:p>
            <a:pPr lvl="0"/>
            <a:r>
              <a:rPr lang="sl-SI" sz="2100" dirty="0" smtClean="0"/>
              <a:t>Nujno kontinuitetno izboljševanje </a:t>
            </a:r>
            <a:r>
              <a:rPr lang="sl-SI" sz="2100" dirty="0"/>
              <a:t>računalniške pismenosti ne samo starostnikov, ampak vseh </a:t>
            </a:r>
            <a:r>
              <a:rPr lang="sl-SI" sz="2100" dirty="0" smtClean="0"/>
              <a:t>generacij – osnovni izziv časa.</a:t>
            </a:r>
            <a:endParaRPr lang="sl-SI" sz="2100" dirty="0"/>
          </a:p>
        </p:txBody>
      </p:sp>
      <p:pic>
        <p:nvPicPr>
          <p:cNvPr id="9218" name="Picture 2" descr="C:\Users\Orhideja\AppData\Local\Microsoft\Windows\Temporary Internet Files\Content.IE5\H1PID6IR\g0412598[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9592" y="4856598"/>
            <a:ext cx="1856624" cy="1640837"/>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C:\Users\Orhideja\AppData\Local\Microsoft\Windows\Temporary Internet Files\Content.IE5\H1PID6IR\frustration[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97457" y="4882382"/>
            <a:ext cx="2016224" cy="1664232"/>
          </a:xfrm>
          <a:prstGeom prst="rect">
            <a:avLst/>
          </a:prstGeom>
          <a:noFill/>
          <a:extLst>
            <a:ext uri="{909E8E84-426E-40DD-AFC4-6F175D3DCCD1}">
              <a14:hiddenFill xmlns:a14="http://schemas.microsoft.com/office/drawing/2010/main">
                <a:solidFill>
                  <a:srgbClr val="FFFFFF"/>
                </a:solidFill>
              </a14:hiddenFill>
            </a:ext>
          </a:extLst>
        </p:spPr>
      </p:pic>
      <p:pic>
        <p:nvPicPr>
          <p:cNvPr id="9236" name="Picture 20" descr="C:\Users\Orhideja\AppData\Local\Microsoft\Windows\Temporary Internet Files\Content.IE5\C52NL5ZN\HappyComputerMan[1].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5896" y="4882383"/>
            <a:ext cx="1944216" cy="1664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4830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719</TotalTime>
  <Words>686</Words>
  <Application>Microsoft Office PowerPoint</Application>
  <PresentationFormat>On-screen Show (4:3)</PresentationFormat>
  <Paragraphs>88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Flow</vt:lpstr>
      <vt:lpstr>Omrežje e-Seniors in njihovo delovanje v omrežjih aktivnega staranja</vt:lpstr>
      <vt:lpstr>Izhodišča:</vt:lpstr>
      <vt:lpstr>Deklaracije in smernice WHO in EU</vt:lpstr>
      <vt:lpstr>Vsebina deklaracije v bistvenih točkah:</vt:lpstr>
      <vt:lpstr>Omrežja aktivnega staranja:</vt:lpstr>
      <vt:lpstr>Nekatera najbolj opazna omrežja po svetu:</vt:lpstr>
      <vt:lpstr>Večja mednarodna omrežja:</vt:lpstr>
      <vt:lpstr>Kateri so glavni cilji omrežij, ki promovirajo dobre prakse  aktivnega staranja?</vt:lpstr>
      <vt:lpstr>Premostitev digitalnega razkoraka:</vt:lpstr>
      <vt:lpstr>Spodbujanje sodelovanja in družbenega vključevanja seniorjev – katerih?</vt:lpstr>
      <vt:lpstr>IKT je odpiranje obzorij in možnosti za vse:</vt:lpstr>
      <vt:lpstr>Drugi učinkoviti ukrepi:</vt:lpstr>
      <vt:lpstr>Zaključek:  IKT je pomembno orodje za aktivnost, informiranost, povezovanje. Dobre prakse so zelo različne, odvisne od lokalnih danosti in pogojev družbe.  Vendar medčloveški odnosi, medgeneracijska povezanost je človeško bistvo. Naj ga ob vseh tehnoloških napredkih ohranimo!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Omrežje e-Seniors in njihovo delovanje v omrežjih aktivnega staranja</dc:title>
  <dc:creator>Orhideja</dc:creator>
  <cp:lastModifiedBy>Joze Gricar</cp:lastModifiedBy>
  <cp:revision>74</cp:revision>
  <dcterms:created xsi:type="dcterms:W3CDTF">2018-02-20T11:49:17Z</dcterms:created>
  <dcterms:modified xsi:type="dcterms:W3CDTF">2018-04-12T12:16:46Z</dcterms:modified>
</cp:coreProperties>
</file>