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7" r:id="rId2"/>
    <p:sldId id="320" r:id="rId3"/>
    <p:sldId id="322" r:id="rId4"/>
    <p:sldId id="340" r:id="rId5"/>
    <p:sldId id="336" r:id="rId6"/>
    <p:sldId id="341" r:id="rId7"/>
    <p:sldId id="265" r:id="rId8"/>
  </p:sldIdLst>
  <p:sldSz cx="12192000" cy="6858000"/>
  <p:notesSz cx="6858000" cy="9144000"/>
  <p:embeddedFontLst>
    <p:embeddedFont>
      <p:font typeface="Work Sans" panose="020B0604020202020204" charset="-18"/>
      <p:regular r:id="rId10"/>
      <p:bold r:id="rId11"/>
    </p:embeddedFont>
    <p:embeddedFont>
      <p:font typeface="Work Sans Medium" panose="020B0604020202020204" charset="-18"/>
      <p:regular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Work Sans Light" panose="020B0604020202020204" charset="-18"/>
      <p:regular r:id="rId19"/>
    </p:embeddedFont>
  </p:embeddedFontLst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B9E"/>
    <a:srgbClr val="414141"/>
    <a:srgbClr val="6E6E6E"/>
    <a:srgbClr val="46AD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710" autoAdjust="0"/>
  </p:normalViewPr>
  <p:slideViewPr>
    <p:cSldViewPr snapToGrid="0" showGuides="1">
      <p:cViewPr varScale="1">
        <p:scale>
          <a:sx n="81" d="100"/>
          <a:sy n="81" d="100"/>
        </p:scale>
        <p:origin x="-48" y="-1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30ED3-32A1-4626-99C8-93EFA179F7B1}" type="datetimeFigureOut">
              <a:rPr lang="sl-SI" smtClean="0"/>
              <a:t>9.4.2018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199C2-3ECA-4ECD-9BD6-3DC18A82ADD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8639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BBCC2-CD48-436A-812F-4A9A25C1FD82}" type="datetime4">
              <a:rPr lang="sl-SI" smtClean="0"/>
              <a:t>9. april 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e-Vključevanje v aktivno staranje - Škofja Loka, Kulturni Center Sokolski dom, 11. aprila 2018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7C4A3-7B55-4239-BDAB-D2164DD700E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7815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64951-8486-4369-AA6B-F93E1B181EFE}" type="datetime4">
              <a:rPr lang="sl-SI" smtClean="0"/>
              <a:t>9. april 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e-Vključevanje v aktivno staranje - Škofja Loka, Kulturni Center Sokolski dom, 11. aprila 2018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61E09-1078-4ED5-A641-AA0F3B85D68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785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5504B-9499-412D-BA28-D7CF7A222260}" type="datetime4">
              <a:rPr lang="sl-SI" smtClean="0"/>
              <a:t>9. april 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e-Vključevanje v aktivno staranje - Škofja Loka, Kulturni Center Sokolski dom, 11. aprila 2018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EA896-4C07-4391-9A67-54778665EDC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947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0549" y="6356350"/>
            <a:ext cx="137079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52B16-C96B-4589-9C1E-5600DC2103A7}" type="datetime4">
              <a:rPr lang="sl-SI" smtClean="0"/>
              <a:t>9. april 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e-Vključevanje v aktivno staranje - Škofja Loka, Kulturni Center Sokolski dom, 11. aprila 2018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74996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1C48266-F634-455E-BEDD-504816CA39E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1682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32E91-BCC3-435F-88EB-F7B7068352CA}" type="datetime4">
              <a:rPr lang="sl-SI" smtClean="0"/>
              <a:t>9. april 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e-Vključevanje v aktivno staranje - Škofja Loka, Kulturni Center Sokolski dom, 11. aprila 2018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7AACC-1BB2-4EDE-9A26-07611894A88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93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195B4-ACA8-47F8-A735-30EA64F88486}" type="datetime4">
              <a:rPr lang="sl-SI" smtClean="0"/>
              <a:t>9. april 2018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e-Vključevanje v aktivno staranje - Škofja Loka, Kulturni Center Sokolski dom, 11. aprila 2018</a:t>
            </a: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BD000-9C4C-4839-BCAA-62FDEC6187B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3551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5803A-8CD0-49B3-8652-27B3F6BAEC61}" type="datetime4">
              <a:rPr lang="sl-SI" smtClean="0"/>
              <a:t>9. april 2018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e-Vključevanje v aktivno staranje - Škofja Loka, Kulturni Center Sokolski dom, 11. aprila 2018</a:t>
            </a: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F5DFF-D9F9-4ACB-A57B-4D8D263193B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00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83446-11E3-483A-AF8A-98F5073F5714}" type="datetime4">
              <a:rPr lang="sl-SI" smtClean="0"/>
              <a:t>9. april 2018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e-Vključevanje v aktivno staranje - Škofja Loka, Kulturni Center Sokolski dom, 11. aprila 2018</a:t>
            </a: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38EA3-FA36-499E-8A0F-B8024C5463D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4726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F02A5-D540-4D4A-A52B-887BF5F78961}" type="datetime4">
              <a:rPr lang="sl-SI" smtClean="0"/>
              <a:t>9. april 2018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e-Vključevanje v aktivno staranje - Škofja Loka, Kulturni Center Sokolski dom, 11. aprila 2018</a:t>
            </a: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2E5C6-5C73-4DF4-A8AD-F5FBDA0DAFA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178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1BBE5-1DDF-468A-A612-976D66C673F8}" type="datetime4">
              <a:rPr lang="sl-SI" smtClean="0"/>
              <a:t>9. april 2018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e-Vključevanje v aktivno staranje - Škofja Loka, Kulturni Center Sokolski dom, 11. aprila 2018</a:t>
            </a: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8B5C7-650A-4CBD-9DC3-427B3E653A7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4796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3429B-B14F-4056-ABAC-14CA489B59C0}" type="datetime4">
              <a:rPr lang="sl-SI" smtClean="0"/>
              <a:t>9. april 2018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e-Vključevanje v aktivno staranje - Škofja Loka, Kulturni Center Sokolski dom, 11. aprila 2018</a:t>
            </a: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C8738-58A4-464A-8351-53D7D679087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903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/>
              <a:t>Click to edit Master title style</a:t>
            </a:r>
            <a:endParaRPr lang="pl-PL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/>
              <a:t>Click to edit Master text styles</a:t>
            </a:r>
          </a:p>
          <a:p>
            <a:pPr lvl="1"/>
            <a:r>
              <a:rPr lang="en-US" altLang="pl-PL" smtClean="0"/>
              <a:t>Second level</a:t>
            </a:r>
          </a:p>
          <a:p>
            <a:pPr lvl="2"/>
            <a:r>
              <a:rPr lang="en-US" altLang="pl-PL" smtClean="0"/>
              <a:t>Third level</a:t>
            </a:r>
          </a:p>
          <a:p>
            <a:pPr lvl="3"/>
            <a:r>
              <a:rPr lang="en-US" altLang="pl-PL" smtClean="0"/>
              <a:t>Fourth level</a:t>
            </a:r>
          </a:p>
          <a:p>
            <a:pPr lvl="4"/>
            <a:r>
              <a:rPr lang="en-US" altLang="pl-PL" smtClean="0"/>
              <a:t>Fifth level</a:t>
            </a:r>
            <a:endParaRPr lang="pl-PL" alt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3CC4AE-EF0F-4C63-8847-AB8186C78716}" type="datetime4">
              <a:rPr lang="sl-SI" smtClean="0"/>
              <a:t>9. april 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smtClean="0"/>
              <a:t>e-Vključevanje v aktivno staranje - Škofja Loka, Kulturni Center Sokolski dom, 11. aprila 2018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40EFF2-F4BB-48EF-8094-9406F9C0FA5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96" y="-27493"/>
            <a:ext cx="12242802" cy="697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207252" y="960124"/>
            <a:ext cx="10515600" cy="2515568"/>
          </a:xfrm>
        </p:spPr>
        <p:txBody>
          <a:bodyPr/>
          <a:lstStyle/>
          <a:p>
            <a:pPr algn="ctr"/>
            <a:r>
              <a:rPr lang="pl-PL" altLang="pl-PL" sz="4000" dirty="0" smtClean="0">
                <a:solidFill>
                  <a:srgbClr val="2C4B9E"/>
                </a:solidFill>
                <a:latin typeface="Work Sans" panose="00000500000000000000" pitchFamily="2" charset="-18"/>
              </a:rPr>
              <a:t>Pospeševanje rabe elektronskih storitev pri seniorjih  </a:t>
            </a:r>
            <a:br>
              <a:rPr lang="pl-PL" altLang="pl-PL" sz="4000" dirty="0" smtClean="0">
                <a:solidFill>
                  <a:srgbClr val="2C4B9E"/>
                </a:solidFill>
                <a:latin typeface="Work Sans" panose="00000500000000000000" pitchFamily="2" charset="-18"/>
              </a:rPr>
            </a:br>
            <a:endParaRPr lang="pl-PL" altLang="pl-PL" sz="4000" dirty="0" smtClean="0">
              <a:solidFill>
                <a:srgbClr val="2C4B9E"/>
              </a:solidFill>
              <a:latin typeface="Work Sans" panose="00000500000000000000" pitchFamily="2" charset="-18"/>
            </a:endParaRP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515679" y="4398493"/>
            <a:ext cx="7323138" cy="612775"/>
          </a:xfrm>
        </p:spPr>
        <p:txBody>
          <a:bodyPr/>
          <a:lstStyle/>
          <a:p>
            <a:pPr marL="0" indent="0">
              <a:buNone/>
            </a:pPr>
            <a:endParaRPr lang="pl-PL" altLang="pl-PL" sz="2600" dirty="0" smtClean="0">
              <a:solidFill>
                <a:srgbClr val="46AD9E"/>
              </a:solidFill>
              <a:latin typeface="Work Sans" panose="00000500000000000000" pitchFamily="2" charset="-18"/>
            </a:endParaRPr>
          </a:p>
        </p:txBody>
      </p:sp>
      <p:sp>
        <p:nvSpPr>
          <p:cNvPr id="2053" name="Content Placeholder 2"/>
          <p:cNvSpPr txBox="1">
            <a:spLocks/>
          </p:cNvSpPr>
          <p:nvPr/>
        </p:nvSpPr>
        <p:spPr bwMode="auto">
          <a:xfrm>
            <a:off x="394104" y="5289021"/>
            <a:ext cx="40132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altLang="pl-PL" sz="2000" dirty="0" smtClean="0">
                <a:latin typeface="Work Sans" panose="00000500000000000000" pitchFamily="2" charset="-18"/>
              </a:rPr>
              <a:t>Mag. Edmond Pajk</a:t>
            </a:r>
          </a:p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altLang="pl-PL" sz="2000" dirty="0" smtClean="0">
                <a:latin typeface="Work Sans" panose="00000500000000000000" pitchFamily="2" charset="-18"/>
              </a:rPr>
              <a:t>Namestnik generalnega direktorja, direktor informacijskih tehnologij</a:t>
            </a:r>
          </a:p>
        </p:txBody>
      </p:sp>
      <p:pic>
        <p:nvPicPr>
          <p:cNvPr id="205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79" y="388410"/>
            <a:ext cx="1152261" cy="53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Content Placeholder 2"/>
          <p:cNvSpPr txBox="1">
            <a:spLocks/>
          </p:cNvSpPr>
          <p:nvPr/>
        </p:nvSpPr>
        <p:spPr bwMode="auto">
          <a:xfrm>
            <a:off x="1773502" y="450255"/>
            <a:ext cx="4254768" cy="44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sl-SI" altLang="pl-PL" sz="1100" dirty="0">
                <a:solidFill>
                  <a:srgbClr val="2C4B9E"/>
                </a:solidFill>
                <a:latin typeface="Work Sans" panose="00000500000000000000" pitchFamily="2" charset="-18"/>
              </a:rPr>
              <a:t>Zavod za pokojninsko in </a:t>
            </a:r>
            <a:r>
              <a:rPr lang="sl-SI" altLang="pl-PL" sz="1100" dirty="0" smtClean="0">
                <a:solidFill>
                  <a:srgbClr val="2C4B9E"/>
                </a:solidFill>
                <a:latin typeface="Work Sans" panose="00000500000000000000" pitchFamily="2" charset="-18"/>
              </a:rPr>
              <a:t>invalidsko zavarovanje Slovenije </a:t>
            </a:r>
            <a:r>
              <a:rPr lang="en-US" altLang="pl-PL" sz="1100" dirty="0" smtClean="0">
                <a:solidFill>
                  <a:srgbClr val="2C4B9E"/>
                </a:solidFill>
                <a:latin typeface="Work Sans" panose="00000500000000000000" pitchFamily="2" charset="-18"/>
              </a:rPr>
              <a:t>Pension </a:t>
            </a:r>
            <a:r>
              <a:rPr lang="en-US" altLang="pl-PL" sz="1100" dirty="0">
                <a:solidFill>
                  <a:srgbClr val="2C4B9E"/>
                </a:solidFill>
                <a:latin typeface="Work Sans" panose="00000500000000000000" pitchFamily="2" charset="-18"/>
              </a:rPr>
              <a:t>and Disability Insurance Institute of Slovenia</a:t>
            </a:r>
            <a:endParaRPr lang="pl-PL" altLang="pl-PL" sz="1100" dirty="0">
              <a:solidFill>
                <a:srgbClr val="2C4B9E"/>
              </a:solidFill>
              <a:latin typeface="Work Sans" panose="00000500000000000000" pitchFamily="2" charset="-18"/>
            </a:endParaRPr>
          </a:p>
        </p:txBody>
      </p:sp>
      <p:sp>
        <p:nvSpPr>
          <p:cNvPr id="2" name="Označba mest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e-</a:t>
            </a:r>
            <a:r>
              <a:rPr lang="en-GB" dirty="0" err="1" smtClean="0"/>
              <a:t>Vključevanje</a:t>
            </a:r>
            <a:r>
              <a:rPr lang="en-GB" dirty="0" smtClean="0"/>
              <a:t> v </a:t>
            </a:r>
            <a:r>
              <a:rPr lang="en-GB" dirty="0" err="1" smtClean="0"/>
              <a:t>aktivno</a:t>
            </a:r>
            <a:r>
              <a:rPr lang="en-GB" dirty="0" smtClean="0"/>
              <a:t> </a:t>
            </a:r>
            <a:r>
              <a:rPr lang="en-GB" dirty="0" err="1" smtClean="0"/>
              <a:t>staranje</a:t>
            </a:r>
            <a:r>
              <a:rPr lang="en-GB" dirty="0" smtClean="0"/>
              <a:t> - </a:t>
            </a:r>
            <a:r>
              <a:rPr lang="en-GB" dirty="0" err="1" smtClean="0"/>
              <a:t>Škofja</a:t>
            </a:r>
            <a:r>
              <a:rPr lang="en-GB" dirty="0" smtClean="0"/>
              <a:t> </a:t>
            </a:r>
            <a:r>
              <a:rPr lang="en-GB" dirty="0" err="1" smtClean="0"/>
              <a:t>Loka</a:t>
            </a:r>
            <a:r>
              <a:rPr lang="en-GB" dirty="0" smtClean="0"/>
              <a:t>, </a:t>
            </a:r>
            <a:r>
              <a:rPr lang="en-GB" dirty="0" err="1" smtClean="0"/>
              <a:t>Kulturni</a:t>
            </a:r>
            <a:r>
              <a:rPr lang="en-GB" dirty="0" smtClean="0"/>
              <a:t> </a:t>
            </a:r>
            <a:r>
              <a:rPr lang="en-GB" dirty="0" err="1" smtClean="0"/>
              <a:t>Center</a:t>
            </a:r>
            <a:r>
              <a:rPr lang="en-GB" dirty="0" smtClean="0"/>
              <a:t> </a:t>
            </a:r>
            <a:r>
              <a:rPr lang="en-GB" dirty="0" err="1" smtClean="0"/>
              <a:t>Sokolski</a:t>
            </a:r>
            <a:r>
              <a:rPr lang="en-GB" dirty="0" smtClean="0"/>
              <a:t> </a:t>
            </a:r>
            <a:r>
              <a:rPr lang="en-GB" dirty="0" err="1" smtClean="0"/>
              <a:t>dom</a:t>
            </a:r>
            <a:r>
              <a:rPr lang="en-GB" dirty="0" smtClean="0"/>
              <a:t>, 11. </a:t>
            </a:r>
            <a:r>
              <a:rPr lang="en-GB" dirty="0" err="1" smtClean="0"/>
              <a:t>aprila</a:t>
            </a:r>
            <a:r>
              <a:rPr lang="en-GB" dirty="0" smtClean="0"/>
              <a:t> 2018</a:t>
            </a:r>
            <a:endParaRPr lang="pl-PL" dirty="0"/>
          </a:p>
        </p:txBody>
      </p:sp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48266-F634-455E-BEDD-504816CA39E8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-42863"/>
            <a:ext cx="12117387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Content Placeholder 2"/>
          <p:cNvSpPr txBox="1">
            <a:spLocks/>
          </p:cNvSpPr>
          <p:nvPr/>
        </p:nvSpPr>
        <p:spPr bwMode="auto">
          <a:xfrm>
            <a:off x="585951" y="1282901"/>
            <a:ext cx="8736724" cy="532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2C4B9E"/>
              </a:buClr>
              <a:buSzPct val="100000"/>
              <a:buBlip>
                <a:blip r:embed="rId3"/>
              </a:buBlip>
            </a:pPr>
            <a:r>
              <a:rPr lang="en-GB" altLang="pl-PL" sz="1400" dirty="0" smtClean="0">
                <a:latin typeface="Work Sans" panose="00000500000000000000" pitchFamily="2" charset="-18"/>
              </a:rPr>
              <a:t>ZPIZ </a:t>
            </a:r>
            <a:r>
              <a:rPr lang="sl-SI" altLang="pl-PL" sz="1400" dirty="0" smtClean="0">
                <a:latin typeface="Work Sans" panose="00000500000000000000" pitchFamily="2" charset="-18"/>
              </a:rPr>
              <a:t>izvaja obvezno pokojninsko in invalidsko zavarovanje v Sloveniji. Sistem ima tradicijo iz konca 19. stoletja in temelji na medgeneracijski solidarnosti. </a:t>
            </a:r>
            <a:endParaRPr lang="en-GB" altLang="pl-PL" sz="1400" dirty="0" smtClean="0">
              <a:latin typeface="Work Sans" panose="00000500000000000000" pitchFamily="2" charset="-18"/>
            </a:endParaRPr>
          </a:p>
          <a:p>
            <a:pPr eaLnBrk="1" hangingPunct="1">
              <a:lnSpc>
                <a:spcPct val="150000"/>
              </a:lnSpc>
              <a:buClr>
                <a:srgbClr val="2C4B9E"/>
              </a:buClr>
              <a:buSzPct val="100000"/>
              <a:buBlip>
                <a:blip r:embed="rId3"/>
              </a:buBlip>
            </a:pPr>
            <a:r>
              <a:rPr lang="en-GB" altLang="pl-PL" sz="1400" dirty="0" smtClean="0">
                <a:latin typeface="Work Sans" panose="00000500000000000000" pitchFamily="2" charset="-18"/>
              </a:rPr>
              <a:t>ZPIZ </a:t>
            </a:r>
            <a:r>
              <a:rPr lang="sl-SI" altLang="pl-PL" sz="1400" dirty="0" smtClean="0">
                <a:latin typeface="Work Sans" panose="00000500000000000000" pitchFamily="2" charset="-18"/>
              </a:rPr>
              <a:t>zavaruje </a:t>
            </a:r>
            <a:r>
              <a:rPr lang="sl-SI" altLang="pl-PL" sz="1400" b="1" dirty="0" smtClean="0">
                <a:latin typeface="Work Sans" panose="00000500000000000000" pitchFamily="2" charset="-18"/>
              </a:rPr>
              <a:t>915</a:t>
            </a:r>
            <a:r>
              <a:rPr lang="en-GB" altLang="pl-PL" sz="1400" b="1" dirty="0" smtClean="0">
                <a:latin typeface="Work Sans" panose="00000500000000000000" pitchFamily="2" charset="-18"/>
              </a:rPr>
              <a:t>.000</a:t>
            </a:r>
            <a:r>
              <a:rPr lang="en-GB" altLang="pl-PL" sz="1400" dirty="0" smtClean="0">
                <a:latin typeface="Work Sans" panose="00000500000000000000" pitchFamily="2" charset="-18"/>
              </a:rPr>
              <a:t> </a:t>
            </a:r>
            <a:r>
              <a:rPr lang="sl-SI" altLang="pl-PL" sz="1400" dirty="0" smtClean="0">
                <a:latin typeface="Work Sans" panose="00000500000000000000" pitchFamily="2" charset="-18"/>
              </a:rPr>
              <a:t>oseb in izplačuje pokojnine in druge prejemke </a:t>
            </a:r>
            <a:r>
              <a:rPr lang="en-GB" altLang="pl-PL" sz="1400" b="1" dirty="0" smtClean="0">
                <a:latin typeface="Work Sans" panose="00000500000000000000" pitchFamily="2" charset="-18"/>
              </a:rPr>
              <a:t>615.000</a:t>
            </a:r>
            <a:r>
              <a:rPr lang="en-GB" altLang="pl-PL" sz="1400" dirty="0" smtClean="0">
                <a:latin typeface="Work Sans" panose="00000500000000000000" pitchFamily="2" charset="-18"/>
              </a:rPr>
              <a:t> </a:t>
            </a:r>
            <a:r>
              <a:rPr lang="sl-SI" altLang="pl-PL" sz="1400" dirty="0" smtClean="0">
                <a:latin typeface="Work Sans" panose="00000500000000000000" pitchFamily="2" charset="-18"/>
              </a:rPr>
              <a:t>upravičencem v Sloveniji in več kot </a:t>
            </a:r>
            <a:r>
              <a:rPr lang="sl-SI" altLang="pl-PL" sz="1400" b="1" dirty="0" smtClean="0">
                <a:latin typeface="Work Sans" panose="00000500000000000000" pitchFamily="2" charset="-18"/>
              </a:rPr>
              <a:t>50</a:t>
            </a:r>
            <a:r>
              <a:rPr lang="sl-SI" altLang="pl-PL" sz="1400" dirty="0" smtClean="0">
                <a:latin typeface="Work Sans" panose="00000500000000000000" pitchFamily="2" charset="-18"/>
              </a:rPr>
              <a:t> državah po svetu. </a:t>
            </a:r>
          </a:p>
          <a:p>
            <a:pPr eaLnBrk="1" hangingPunct="1">
              <a:lnSpc>
                <a:spcPct val="150000"/>
              </a:lnSpc>
              <a:buClr>
                <a:srgbClr val="2C4B9E"/>
              </a:buClr>
              <a:buSzPct val="100000"/>
              <a:buBlip>
                <a:blip r:embed="rId3"/>
              </a:buBlip>
            </a:pPr>
            <a:r>
              <a:rPr lang="sl-SI" altLang="pl-PL" sz="1400" dirty="0" smtClean="0">
                <a:latin typeface="Work Sans" panose="00000500000000000000" pitchFamily="2" charset="-18"/>
              </a:rPr>
              <a:t>Razmerje med zavarovanci in upokojenci je </a:t>
            </a:r>
            <a:r>
              <a:rPr lang="en-GB" altLang="pl-PL" sz="1400" b="1" dirty="0" smtClean="0">
                <a:latin typeface="Work Sans" panose="00000500000000000000" pitchFamily="2" charset="-18"/>
              </a:rPr>
              <a:t>1,4</a:t>
            </a:r>
            <a:r>
              <a:rPr lang="sl-SI" altLang="pl-PL" sz="1400" b="1" dirty="0" smtClean="0">
                <a:latin typeface="Work Sans" panose="00000500000000000000" pitchFamily="2" charset="-18"/>
              </a:rPr>
              <a:t>8</a:t>
            </a:r>
            <a:endParaRPr lang="en-GB" altLang="pl-PL" sz="1400" b="1" dirty="0" smtClean="0">
              <a:latin typeface="Work Sans" panose="00000500000000000000" pitchFamily="2" charset="-18"/>
            </a:endParaRPr>
          </a:p>
          <a:p>
            <a:pPr eaLnBrk="1" hangingPunct="1">
              <a:lnSpc>
                <a:spcPct val="150000"/>
              </a:lnSpc>
              <a:buClr>
                <a:srgbClr val="2C4B9E"/>
              </a:buClr>
              <a:buSzPct val="100000"/>
              <a:buBlip>
                <a:blip r:embed="rId3"/>
              </a:buBlip>
            </a:pPr>
            <a:r>
              <a:rPr lang="en-GB" altLang="pl-PL" sz="1400" dirty="0" smtClean="0">
                <a:latin typeface="Work Sans" panose="00000500000000000000" pitchFamily="2" charset="-18"/>
              </a:rPr>
              <a:t>ZPIZ </a:t>
            </a:r>
            <a:r>
              <a:rPr lang="sl-SI" altLang="pl-PL" sz="1400" dirty="0" smtClean="0">
                <a:latin typeface="Work Sans" panose="00000500000000000000" pitchFamily="2" charset="-18"/>
              </a:rPr>
              <a:t>zaposluje</a:t>
            </a:r>
            <a:r>
              <a:rPr lang="en-GB" altLang="pl-PL" sz="1400" dirty="0" smtClean="0">
                <a:latin typeface="Work Sans" panose="00000500000000000000" pitchFamily="2" charset="-18"/>
              </a:rPr>
              <a:t> </a:t>
            </a:r>
            <a:r>
              <a:rPr lang="en-GB" altLang="pl-PL" sz="1400" b="1" dirty="0" smtClean="0">
                <a:latin typeface="Work Sans" panose="00000500000000000000" pitchFamily="2" charset="-18"/>
              </a:rPr>
              <a:t>8</a:t>
            </a:r>
            <a:r>
              <a:rPr lang="sl-SI" altLang="pl-PL" sz="1400" b="1" dirty="0" smtClean="0">
                <a:latin typeface="Work Sans" panose="00000500000000000000" pitchFamily="2" charset="-18"/>
              </a:rPr>
              <a:t>6</a:t>
            </a:r>
            <a:r>
              <a:rPr lang="en-GB" altLang="pl-PL" sz="1400" b="1" dirty="0" smtClean="0">
                <a:latin typeface="Work Sans" panose="00000500000000000000" pitchFamily="2" charset="-18"/>
              </a:rPr>
              <a:t>0</a:t>
            </a:r>
            <a:r>
              <a:rPr lang="en-GB" altLang="pl-PL" sz="1400" dirty="0" smtClean="0">
                <a:latin typeface="Work Sans" panose="00000500000000000000" pitchFamily="2" charset="-18"/>
              </a:rPr>
              <a:t> </a:t>
            </a:r>
            <a:r>
              <a:rPr lang="sl-SI" altLang="pl-PL" sz="1400" dirty="0" smtClean="0">
                <a:latin typeface="Work Sans" panose="00000500000000000000" pitchFamily="2" charset="-18"/>
              </a:rPr>
              <a:t>zaposlenih v Ljubljani in v 9 območnih enotah. </a:t>
            </a:r>
            <a:endParaRPr lang="en-GB" altLang="pl-PL" sz="1400" dirty="0" smtClean="0">
              <a:latin typeface="Work Sans" panose="00000500000000000000" pitchFamily="2" charset="-18"/>
            </a:endParaRPr>
          </a:p>
          <a:p>
            <a:pPr eaLnBrk="1" hangingPunct="1">
              <a:lnSpc>
                <a:spcPct val="150000"/>
              </a:lnSpc>
              <a:buClr>
                <a:srgbClr val="2C4B9E"/>
              </a:buClr>
              <a:buSzPct val="100000"/>
              <a:buBlip>
                <a:blip r:embed="rId3"/>
              </a:buBlip>
            </a:pPr>
            <a:r>
              <a:rPr lang="en-GB" altLang="pl-PL" sz="1400" dirty="0" smtClean="0">
                <a:latin typeface="Work Sans" panose="00000500000000000000" pitchFamily="2" charset="-18"/>
              </a:rPr>
              <a:t>ZPIZ </a:t>
            </a:r>
            <a:r>
              <a:rPr lang="sl-SI" altLang="pl-PL" sz="1400" dirty="0" smtClean="0">
                <a:latin typeface="Work Sans" panose="00000500000000000000" pitchFamily="2" charset="-18"/>
              </a:rPr>
              <a:t>letno za stranke opravi več kot</a:t>
            </a:r>
            <a:r>
              <a:rPr lang="en-GB" altLang="pl-PL" sz="1400" dirty="0" smtClean="0">
                <a:latin typeface="Work Sans" panose="00000500000000000000" pitchFamily="2" charset="-18"/>
              </a:rPr>
              <a:t> </a:t>
            </a:r>
            <a:r>
              <a:rPr lang="en-GB" altLang="pl-PL" sz="1400" b="1" dirty="0" smtClean="0">
                <a:latin typeface="Work Sans" panose="00000500000000000000" pitchFamily="2" charset="-18"/>
              </a:rPr>
              <a:t>4</a:t>
            </a:r>
            <a:r>
              <a:rPr lang="sl-SI" altLang="pl-PL" sz="1400" b="1" dirty="0" smtClean="0">
                <a:latin typeface="Work Sans" panose="00000500000000000000" pitchFamily="2" charset="-18"/>
              </a:rPr>
              <a:t>3</a:t>
            </a:r>
            <a:r>
              <a:rPr lang="en-GB" altLang="pl-PL" sz="1400" b="1" dirty="0" smtClean="0">
                <a:latin typeface="Work Sans" panose="00000500000000000000" pitchFamily="2" charset="-18"/>
              </a:rPr>
              <a:t>0.000</a:t>
            </a:r>
            <a:r>
              <a:rPr lang="en-GB" altLang="pl-PL" sz="1400" dirty="0" smtClean="0">
                <a:latin typeface="Work Sans" panose="00000500000000000000" pitchFamily="2" charset="-18"/>
              </a:rPr>
              <a:t> </a:t>
            </a:r>
            <a:r>
              <a:rPr lang="sl-SI" altLang="pl-PL" sz="1400" dirty="0" smtClean="0">
                <a:latin typeface="Work Sans" panose="00000500000000000000" pitchFamily="2" charset="-18"/>
              </a:rPr>
              <a:t>storitev za stranke.</a:t>
            </a:r>
            <a:endParaRPr lang="en-GB" altLang="pl-PL" sz="1400" dirty="0" smtClean="0">
              <a:latin typeface="Work Sans" panose="00000500000000000000" pitchFamily="2" charset="-18"/>
            </a:endParaRPr>
          </a:p>
          <a:p>
            <a:pPr eaLnBrk="1" hangingPunct="1">
              <a:lnSpc>
                <a:spcPct val="150000"/>
              </a:lnSpc>
              <a:buClr>
                <a:srgbClr val="2C4B9E"/>
              </a:buClr>
              <a:buSzPct val="100000"/>
              <a:buBlip>
                <a:blip r:embed="rId3"/>
              </a:buBlip>
            </a:pPr>
            <a:r>
              <a:rPr lang="sl-SI" altLang="pl-PL" sz="1400" dirty="0" smtClean="0">
                <a:latin typeface="Work Sans" panose="00000500000000000000" pitchFamily="2" charset="-18"/>
              </a:rPr>
              <a:t>Odhodki na letni ravni nad 5 mrd €. </a:t>
            </a:r>
            <a:endParaRPr lang="en-GB" altLang="pl-PL" sz="1600" dirty="0" smtClean="0">
              <a:latin typeface="Work Sans Light" panose="00000400000000000000" pitchFamily="2" charset="-18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377958" y="14816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sl-SI" altLang="pl-PL" dirty="0" smtClean="0">
                <a:solidFill>
                  <a:srgbClr val="2C4B9E"/>
                </a:solidFill>
                <a:latin typeface="Work Sans Light" panose="00000400000000000000" pitchFamily="2" charset="-18"/>
              </a:rPr>
              <a:t>O </a:t>
            </a:r>
            <a:r>
              <a:rPr lang="en-GB" altLang="pl-PL" dirty="0" smtClean="0">
                <a:solidFill>
                  <a:srgbClr val="2C4B9E"/>
                </a:solidFill>
                <a:latin typeface="Work Sans Light" panose="00000400000000000000" pitchFamily="2" charset="-18"/>
              </a:rPr>
              <a:t>ZPIZ</a:t>
            </a:r>
            <a:endParaRPr lang="en-GB" altLang="pl-PL" dirty="0" smtClean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454158" y="1282901"/>
            <a:ext cx="504666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pl-PL" dirty="0" smtClean="0"/>
          </a:p>
        </p:txBody>
      </p:sp>
      <p:pic>
        <p:nvPicPr>
          <p:cNvPr id="22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1" y="6283054"/>
            <a:ext cx="5746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9101133" y="6257653"/>
            <a:ext cx="2929994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1000"/>
              </a:lnSpc>
              <a:buNone/>
            </a:pPr>
            <a:r>
              <a:rPr lang="en-GB" altLang="pl-PL" sz="758" dirty="0" err="1" smtClean="0">
                <a:solidFill>
                  <a:srgbClr val="2C4B9E"/>
                </a:solidFill>
                <a:latin typeface="Work Sans Medium" panose="00000600000000000000" pitchFamily="2" charset="-18"/>
              </a:rPr>
              <a:t>Zavod</a:t>
            </a:r>
            <a:r>
              <a:rPr lang="en-GB" altLang="pl-PL" sz="758" dirty="0" smtClean="0">
                <a:solidFill>
                  <a:srgbClr val="2C4B9E"/>
                </a:solidFill>
                <a:latin typeface="Work Sans Medium" panose="00000600000000000000" pitchFamily="2" charset="-18"/>
              </a:rPr>
              <a:t> </a:t>
            </a:r>
            <a:r>
              <a:rPr lang="en-GB" altLang="pl-PL" sz="758" dirty="0" err="1" smtClean="0">
                <a:solidFill>
                  <a:srgbClr val="2C4B9E"/>
                </a:solidFill>
                <a:latin typeface="Work Sans Medium" panose="00000600000000000000" pitchFamily="2" charset="-18"/>
              </a:rPr>
              <a:t>za</a:t>
            </a:r>
            <a:r>
              <a:rPr lang="en-GB" altLang="pl-PL" sz="758" dirty="0" smtClean="0">
                <a:solidFill>
                  <a:srgbClr val="2C4B9E"/>
                </a:solidFill>
                <a:latin typeface="Work Sans Medium" panose="00000600000000000000" pitchFamily="2" charset="-18"/>
              </a:rPr>
              <a:t> </a:t>
            </a:r>
            <a:r>
              <a:rPr lang="en-GB" altLang="pl-PL" sz="758" dirty="0" err="1" smtClean="0">
                <a:solidFill>
                  <a:srgbClr val="2C4B9E"/>
                </a:solidFill>
                <a:latin typeface="Work Sans Medium" panose="00000600000000000000" pitchFamily="2" charset="-18"/>
              </a:rPr>
              <a:t>pokojninsko</a:t>
            </a:r>
            <a:r>
              <a:rPr lang="en-GB" altLang="pl-PL" sz="758" dirty="0" smtClean="0">
                <a:solidFill>
                  <a:srgbClr val="2C4B9E"/>
                </a:solidFill>
                <a:latin typeface="Work Sans Medium" panose="00000600000000000000" pitchFamily="2" charset="-18"/>
              </a:rPr>
              <a:t> in </a:t>
            </a:r>
            <a:r>
              <a:rPr lang="en-GB" altLang="pl-PL" sz="758" dirty="0" err="1" smtClean="0">
                <a:solidFill>
                  <a:srgbClr val="2C4B9E"/>
                </a:solidFill>
                <a:latin typeface="Work Sans Medium" panose="00000600000000000000" pitchFamily="2" charset="-18"/>
              </a:rPr>
              <a:t>invalidsko</a:t>
            </a:r>
            <a:r>
              <a:rPr lang="en-GB" altLang="pl-PL" sz="758" dirty="0" smtClean="0">
                <a:solidFill>
                  <a:srgbClr val="2C4B9E"/>
                </a:solidFill>
                <a:latin typeface="Work Sans Medium" panose="00000600000000000000" pitchFamily="2" charset="-18"/>
              </a:rPr>
              <a:t> </a:t>
            </a:r>
            <a:r>
              <a:rPr lang="en-GB" altLang="pl-PL" sz="758" dirty="0" err="1" smtClean="0">
                <a:solidFill>
                  <a:srgbClr val="2C4B9E"/>
                </a:solidFill>
                <a:latin typeface="Work Sans Medium" panose="00000600000000000000" pitchFamily="2" charset="-18"/>
              </a:rPr>
              <a:t>zavarovanje</a:t>
            </a:r>
            <a:r>
              <a:rPr lang="en-GB" altLang="pl-PL" sz="758" dirty="0" smtClean="0">
                <a:solidFill>
                  <a:srgbClr val="2C4B9E"/>
                </a:solidFill>
                <a:latin typeface="Work Sans Medium" panose="00000600000000000000" pitchFamily="2" charset="-18"/>
              </a:rPr>
              <a:t> </a:t>
            </a:r>
            <a:r>
              <a:rPr lang="en-GB" altLang="pl-PL" sz="758" dirty="0" err="1" smtClean="0">
                <a:solidFill>
                  <a:srgbClr val="2C4B9E"/>
                </a:solidFill>
                <a:latin typeface="Work Sans Medium" panose="00000600000000000000" pitchFamily="2" charset="-18"/>
              </a:rPr>
              <a:t>Slovenije</a:t>
            </a:r>
            <a:r>
              <a:rPr lang="en-GB" altLang="pl-PL" sz="758" dirty="0" smtClean="0">
                <a:solidFill>
                  <a:srgbClr val="2C4B9E"/>
                </a:solidFill>
                <a:latin typeface="Work Sans Medium" panose="00000600000000000000" pitchFamily="2" charset="-18"/>
              </a:rPr>
              <a:t> </a:t>
            </a:r>
            <a:r>
              <a:rPr lang="en-GB" altLang="pl-PL" sz="758" dirty="0" smtClean="0">
                <a:solidFill>
                  <a:srgbClr val="2C4B9E"/>
                </a:solidFill>
                <a:latin typeface="Work Sans Light" panose="00000400000000000000" pitchFamily="2" charset="-18"/>
              </a:rPr>
              <a:t>Pension and Disability Insurance Institute of Slovenia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pl-PL" sz="800" dirty="0">
              <a:solidFill>
                <a:srgbClr val="2C4B9E"/>
              </a:solidFill>
              <a:latin typeface="Work Sans Light" panose="00000400000000000000" pitchFamily="2" charset="-18"/>
            </a:endParaRPr>
          </a:p>
        </p:txBody>
      </p:sp>
      <p:sp>
        <p:nvSpPr>
          <p:cNvPr id="2" name="Označba mest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e-Vključevanje v aktivno staranje - Škofja Loka, Kulturni Center Sokolski dom, 11. aprila 2018</a:t>
            </a:r>
            <a:endParaRPr lang="en-GB" dirty="0"/>
          </a:p>
        </p:txBody>
      </p:sp>
      <p:sp>
        <p:nvSpPr>
          <p:cNvPr id="8" name="Označba mesta številke diapoz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48266-F634-455E-BEDD-504816CA39E8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6829" y="-36083"/>
            <a:ext cx="2025171" cy="206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7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-42863"/>
            <a:ext cx="12117387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 bwMode="auto">
          <a:xfrm>
            <a:off x="377958" y="14816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GB" altLang="pl-PL" dirty="0" smtClean="0">
                <a:solidFill>
                  <a:srgbClr val="2C4B9E"/>
                </a:solidFill>
                <a:latin typeface="Work Sans Light" panose="00000400000000000000" pitchFamily="2" charset="-18"/>
              </a:rPr>
              <a:t>E-</a:t>
            </a:r>
            <a:r>
              <a:rPr lang="sl-SI" altLang="pl-PL" dirty="0" smtClean="0">
                <a:solidFill>
                  <a:srgbClr val="2C4B9E"/>
                </a:solidFill>
                <a:latin typeface="Work Sans Light" panose="00000400000000000000" pitchFamily="2" charset="-18"/>
              </a:rPr>
              <a:t>ZPIZ – elektronske storitve za zavarovance in upokojence</a:t>
            </a:r>
            <a:endParaRPr lang="en-US" altLang="pl-PL" dirty="0">
              <a:solidFill>
                <a:srgbClr val="2C4B9E"/>
              </a:solidFill>
              <a:latin typeface="Work Sans Light" panose="00000400000000000000" pitchFamily="2" charset="-18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454158" y="1282901"/>
            <a:ext cx="504666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</a:pPr>
            <a:endParaRPr lang="pl-PL" altLang="pl-PL" dirty="0" smtClean="0"/>
          </a:p>
        </p:txBody>
      </p:sp>
      <p:pic>
        <p:nvPicPr>
          <p:cNvPr id="22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1" y="6283054"/>
            <a:ext cx="5746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9101133" y="6257653"/>
            <a:ext cx="2929994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1000"/>
              </a:lnSpc>
              <a:buNone/>
            </a:pPr>
            <a:r>
              <a:rPr lang="sl-SI" altLang="pl-PL" sz="758" dirty="0">
                <a:solidFill>
                  <a:srgbClr val="2C4B9E"/>
                </a:solidFill>
                <a:latin typeface="Work Sans Medium" panose="00000600000000000000" pitchFamily="2" charset="-18"/>
              </a:rPr>
              <a:t>Zavod za pokojninsko in invalidsko zavarovanje Slovenije </a:t>
            </a:r>
            <a:r>
              <a:rPr lang="en-US" altLang="pl-PL" sz="758" dirty="0">
                <a:solidFill>
                  <a:srgbClr val="2C4B9E"/>
                </a:solidFill>
                <a:latin typeface="Work Sans Light" panose="00000400000000000000" pitchFamily="2" charset="-18"/>
              </a:rPr>
              <a:t>Pension and Disability Insurance Institute of Slovenia</a:t>
            </a:r>
            <a:endParaRPr lang="pl-PL" altLang="pl-PL" sz="758" dirty="0">
              <a:solidFill>
                <a:srgbClr val="2C4B9E"/>
              </a:solidFill>
              <a:latin typeface="Work Sans Light" panose="00000400000000000000" pitchFamily="2" charset="-1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pl-PL" altLang="pl-PL" sz="800" dirty="0">
              <a:solidFill>
                <a:srgbClr val="2C4B9E"/>
              </a:solidFill>
              <a:latin typeface="Work Sans Light" panose="00000400000000000000" pitchFamily="2" charset="-18"/>
            </a:endParaRPr>
          </a:p>
        </p:txBody>
      </p:sp>
      <p:sp>
        <p:nvSpPr>
          <p:cNvPr id="4" name="Označba mesta vsebine 3"/>
          <p:cNvSpPr>
            <a:spLocks noGrp="1"/>
          </p:cNvSpPr>
          <p:nvPr>
            <p:ph sz="half" idx="1"/>
          </p:nvPr>
        </p:nvSpPr>
        <p:spPr>
          <a:xfrm>
            <a:off x="838200" y="1788053"/>
            <a:ext cx="5334000" cy="4351338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2C4B9E"/>
              </a:buClr>
              <a:buSzPct val="100000"/>
              <a:buBlip>
                <a:blip r:embed="rId4"/>
              </a:buBlip>
            </a:pPr>
            <a:r>
              <a:rPr lang="sl-SI" altLang="pl-PL" sz="1400" dirty="0" smtClean="0">
                <a:latin typeface="Work Sans" panose="00000500000000000000" pitchFamily="2" charset="-18"/>
              </a:rPr>
              <a:t>Storitve e-ZPIZ: E-vloge</a:t>
            </a:r>
            <a:r>
              <a:rPr lang="sl-SI" altLang="pl-PL" sz="1400" dirty="0">
                <a:latin typeface="Work Sans" panose="00000500000000000000" pitchFamily="2" charset="-18"/>
              </a:rPr>
              <a:t>, e-nakazila, e-status zadeve, </a:t>
            </a:r>
            <a:r>
              <a:rPr lang="sl-SI" altLang="pl-PL" sz="1400" dirty="0" smtClean="0">
                <a:latin typeface="Work Sans" panose="00000500000000000000" pitchFamily="2" charset="-18"/>
              </a:rPr>
              <a:t>IOE – informativna osebna evidenca </a:t>
            </a:r>
            <a:r>
              <a:rPr lang="sl-SI" altLang="pl-PL" sz="1400" dirty="0">
                <a:latin typeface="Work Sans" panose="00000500000000000000" pitchFamily="2" charset="-18"/>
              </a:rPr>
              <a:t>(podrobnosti o obdobjih zavarovanja, zavarovalnih </a:t>
            </a:r>
            <a:r>
              <a:rPr lang="sl-SI" altLang="pl-PL" sz="1400" dirty="0" smtClean="0">
                <a:latin typeface="Work Sans" panose="00000500000000000000" pitchFamily="2" charset="-18"/>
              </a:rPr>
              <a:t>osnovah)…</a:t>
            </a:r>
            <a:endParaRPr lang="sl-SI" altLang="pl-PL" sz="1400" dirty="0">
              <a:latin typeface="Work Sans" panose="00000500000000000000" pitchFamily="2" charset="-18"/>
            </a:endParaRPr>
          </a:p>
          <a:p>
            <a:pPr>
              <a:lnSpc>
                <a:spcPct val="150000"/>
              </a:lnSpc>
              <a:buClr>
                <a:srgbClr val="2C4B9E"/>
              </a:buClr>
              <a:buSzPct val="100000"/>
              <a:buBlip>
                <a:blip r:embed="rId4"/>
              </a:buBlip>
            </a:pPr>
            <a:r>
              <a:rPr lang="sl-SI" altLang="pl-PL" sz="1400" dirty="0" smtClean="0">
                <a:latin typeface="Work Sans" panose="00000500000000000000" pitchFamily="2" charset="-18"/>
              </a:rPr>
              <a:t>60.000 registriranih uporabnikov (s certifikatom)</a:t>
            </a:r>
            <a:endParaRPr lang="sl-SI" altLang="pl-PL" sz="1400" dirty="0">
              <a:latin typeface="Work Sans" panose="00000500000000000000" pitchFamily="2" charset="-18"/>
            </a:endParaRPr>
          </a:p>
          <a:p>
            <a:pPr>
              <a:lnSpc>
                <a:spcPct val="150000"/>
              </a:lnSpc>
              <a:buClr>
                <a:srgbClr val="2C4B9E"/>
              </a:buClr>
              <a:buSzPct val="100000"/>
              <a:buBlip>
                <a:blip r:embed="rId4"/>
              </a:buBlip>
            </a:pPr>
            <a:r>
              <a:rPr lang="sl-SI" altLang="pl-PL" sz="1400" dirty="0">
                <a:latin typeface="Work Sans" panose="00000500000000000000" pitchFamily="2" charset="-18"/>
              </a:rPr>
              <a:t>Več kot 15.000 novih </a:t>
            </a:r>
            <a:r>
              <a:rPr lang="sl-SI" altLang="pl-PL" sz="1400" dirty="0" smtClean="0">
                <a:latin typeface="Work Sans" panose="00000500000000000000" pitchFamily="2" charset="-18"/>
              </a:rPr>
              <a:t>registracij letno</a:t>
            </a:r>
            <a:endParaRPr lang="sl-SI" altLang="pl-PL" sz="1400" dirty="0">
              <a:latin typeface="Work Sans" panose="00000500000000000000" pitchFamily="2" charset="-18"/>
            </a:endParaRPr>
          </a:p>
          <a:p>
            <a:pPr>
              <a:lnSpc>
                <a:spcPct val="150000"/>
              </a:lnSpc>
              <a:buClr>
                <a:srgbClr val="2C4B9E"/>
              </a:buClr>
              <a:buSzPct val="100000"/>
              <a:buBlip>
                <a:blip r:embed="rId4"/>
              </a:buBlip>
            </a:pPr>
            <a:r>
              <a:rPr lang="sl-SI" altLang="pl-PL" sz="1400" dirty="0">
                <a:latin typeface="Work Sans" panose="00000500000000000000" pitchFamily="2" charset="-18"/>
              </a:rPr>
              <a:t>povprečna starost uporabnikov: 51 let</a:t>
            </a:r>
          </a:p>
          <a:p>
            <a:pPr>
              <a:lnSpc>
                <a:spcPct val="150000"/>
              </a:lnSpc>
              <a:buClr>
                <a:srgbClr val="2C4B9E"/>
              </a:buClr>
              <a:buSzPct val="100000"/>
              <a:buBlip>
                <a:blip r:embed="rId4"/>
              </a:buBlip>
            </a:pPr>
            <a:r>
              <a:rPr lang="sl-SI" altLang="pl-PL" sz="1400" dirty="0">
                <a:latin typeface="Work Sans" panose="00000500000000000000" pitchFamily="2" charset="-18"/>
              </a:rPr>
              <a:t>Povprečna starost uporabnikov ob registraciji: 48 let</a:t>
            </a:r>
          </a:p>
          <a:p>
            <a:endParaRPr lang="en-GB" dirty="0"/>
          </a:p>
        </p:txBody>
      </p:sp>
      <p:sp>
        <p:nvSpPr>
          <p:cNvPr id="5" name="Označba mesta vsebine 4"/>
          <p:cNvSpPr>
            <a:spLocks noGrp="1"/>
          </p:cNvSpPr>
          <p:nvPr>
            <p:ph sz="half" idx="2"/>
          </p:nvPr>
        </p:nvSpPr>
        <p:spPr>
          <a:xfrm>
            <a:off x="6183775" y="1860350"/>
            <a:ext cx="5181600" cy="4351338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2C4B9E"/>
              </a:buClr>
              <a:buSzPct val="100000"/>
              <a:buBlip>
                <a:blip r:embed="rId4"/>
              </a:buBlip>
            </a:pPr>
            <a:r>
              <a:rPr lang="sl-SI" altLang="pl-PL" sz="1400" dirty="0" smtClean="0">
                <a:latin typeface="Work Sans" panose="00000500000000000000" pitchFamily="2" charset="-18"/>
              </a:rPr>
              <a:t>Demografija uporabnikov storitev e-ZPIZ:</a:t>
            </a:r>
          </a:p>
          <a:p>
            <a:pPr>
              <a:lnSpc>
                <a:spcPct val="150000"/>
              </a:lnSpc>
              <a:buClr>
                <a:srgbClr val="2C4B9E"/>
              </a:buClr>
              <a:buSzPct val="100000"/>
              <a:buBlip>
                <a:blip r:embed="rId4"/>
              </a:buBlip>
            </a:pPr>
            <a:r>
              <a:rPr lang="sl-SI" altLang="pl-PL" sz="1400" dirty="0">
                <a:latin typeface="Work Sans" panose="00000500000000000000" pitchFamily="2" charset="-18"/>
              </a:rPr>
              <a:t>53 % uporabnikov </a:t>
            </a:r>
            <a:r>
              <a:rPr lang="sl-SI" altLang="pl-PL" sz="1400" dirty="0" smtClean="0">
                <a:latin typeface="Work Sans" panose="00000500000000000000" pitchFamily="2" charset="-18"/>
              </a:rPr>
              <a:t>nad </a:t>
            </a:r>
            <a:r>
              <a:rPr lang="sl-SI" altLang="pl-PL" sz="1400" dirty="0">
                <a:latin typeface="Work Sans" panose="00000500000000000000" pitchFamily="2" charset="-18"/>
              </a:rPr>
              <a:t>55 let </a:t>
            </a:r>
            <a:r>
              <a:rPr lang="sl-SI" altLang="pl-PL" sz="1400" dirty="0" smtClean="0">
                <a:latin typeface="Work Sans" panose="00000500000000000000" pitchFamily="2" charset="-18"/>
              </a:rPr>
              <a:t>starosti</a:t>
            </a:r>
            <a:endParaRPr lang="sl-SI" altLang="pl-PL" sz="1400" dirty="0">
              <a:latin typeface="Work Sans" panose="00000500000000000000" pitchFamily="2" charset="-18"/>
            </a:endParaRPr>
          </a:p>
          <a:p>
            <a:pPr>
              <a:lnSpc>
                <a:spcPct val="150000"/>
              </a:lnSpc>
              <a:buClr>
                <a:srgbClr val="2C4B9E"/>
              </a:buClr>
              <a:buSzPct val="100000"/>
              <a:buBlip>
                <a:blip r:embed="rId4"/>
              </a:buBlip>
            </a:pPr>
            <a:r>
              <a:rPr lang="sl-SI" altLang="pl-PL" sz="1400" dirty="0">
                <a:latin typeface="Work Sans" panose="00000500000000000000" pitchFamily="2" charset="-18"/>
              </a:rPr>
              <a:t>Po </a:t>
            </a:r>
            <a:r>
              <a:rPr lang="sl-SI" altLang="pl-PL" sz="1400" dirty="0" smtClean="0">
                <a:latin typeface="Work Sans" panose="00000500000000000000" pitchFamily="2" charset="-18"/>
              </a:rPr>
              <a:t>desetletjih starosti uporabnikov: </a:t>
            </a:r>
            <a:endParaRPr lang="sl-SI" altLang="pl-PL" sz="1400" dirty="0">
              <a:latin typeface="Work Sans" panose="00000500000000000000" pitchFamily="2" charset="-18"/>
            </a:endParaRPr>
          </a:p>
          <a:p>
            <a:pPr lvl="1">
              <a:lnSpc>
                <a:spcPct val="150000"/>
              </a:lnSpc>
              <a:buClr>
                <a:srgbClr val="2C4B9E"/>
              </a:buClr>
              <a:buSzPct val="100000"/>
              <a:buBlip>
                <a:blip r:embed="rId4"/>
              </a:buBlip>
            </a:pPr>
            <a:r>
              <a:rPr lang="sl-SI" altLang="pl-PL" sz="1400" dirty="0" smtClean="0">
                <a:latin typeface="Work Sans" panose="00000500000000000000" pitchFamily="2" charset="-18"/>
              </a:rPr>
              <a:t>60+ </a:t>
            </a:r>
            <a:r>
              <a:rPr lang="sl-SI" altLang="pl-PL" sz="1400" dirty="0">
                <a:latin typeface="Work Sans" panose="00000500000000000000" pitchFamily="2" charset="-18"/>
              </a:rPr>
              <a:t>letniki: 32%, </a:t>
            </a:r>
          </a:p>
          <a:p>
            <a:pPr lvl="1">
              <a:lnSpc>
                <a:spcPct val="150000"/>
              </a:lnSpc>
              <a:buClr>
                <a:srgbClr val="2C4B9E"/>
              </a:buClr>
              <a:buSzPct val="100000"/>
              <a:buBlip>
                <a:blip r:embed="rId4"/>
              </a:buBlip>
            </a:pPr>
            <a:r>
              <a:rPr lang="sl-SI" altLang="pl-PL" sz="1400" dirty="0" smtClean="0">
                <a:latin typeface="Work Sans" panose="00000500000000000000" pitchFamily="2" charset="-18"/>
              </a:rPr>
              <a:t>50+ </a:t>
            </a:r>
            <a:r>
              <a:rPr lang="sl-SI" altLang="pl-PL" sz="1400" dirty="0">
                <a:latin typeface="Work Sans" panose="00000500000000000000" pitchFamily="2" charset="-18"/>
              </a:rPr>
              <a:t>letniki: 30%</a:t>
            </a:r>
          </a:p>
          <a:p>
            <a:pPr lvl="1">
              <a:lnSpc>
                <a:spcPct val="150000"/>
              </a:lnSpc>
              <a:buClr>
                <a:srgbClr val="2C4B9E"/>
              </a:buClr>
              <a:buSzPct val="100000"/>
              <a:buBlip>
                <a:blip r:embed="rId4"/>
              </a:buBlip>
            </a:pPr>
            <a:r>
              <a:rPr lang="sl-SI" altLang="pl-PL" sz="1400" dirty="0" smtClean="0">
                <a:latin typeface="Work Sans" panose="00000500000000000000" pitchFamily="2" charset="-18"/>
              </a:rPr>
              <a:t>30+ </a:t>
            </a:r>
            <a:r>
              <a:rPr lang="sl-SI" altLang="pl-PL" sz="1400" dirty="0">
                <a:latin typeface="Work Sans" panose="00000500000000000000" pitchFamily="2" charset="-18"/>
              </a:rPr>
              <a:t>letniki: 16%</a:t>
            </a:r>
          </a:p>
          <a:p>
            <a:pPr lvl="1">
              <a:lnSpc>
                <a:spcPct val="150000"/>
              </a:lnSpc>
              <a:buClr>
                <a:srgbClr val="2C4B9E"/>
              </a:buClr>
              <a:buSzPct val="100000"/>
              <a:buBlip>
                <a:blip r:embed="rId4"/>
              </a:buBlip>
            </a:pPr>
            <a:r>
              <a:rPr lang="sl-SI" altLang="pl-PL" sz="1400" dirty="0" smtClean="0">
                <a:latin typeface="Work Sans" panose="00000500000000000000" pitchFamily="2" charset="-18"/>
              </a:rPr>
              <a:t>40+ </a:t>
            </a:r>
            <a:r>
              <a:rPr lang="sl-SI" altLang="pl-PL" sz="1400" dirty="0">
                <a:latin typeface="Work Sans" panose="00000500000000000000" pitchFamily="2" charset="-18"/>
              </a:rPr>
              <a:t>letniki: 12%</a:t>
            </a:r>
          </a:p>
          <a:p>
            <a:pPr lvl="1">
              <a:lnSpc>
                <a:spcPct val="150000"/>
              </a:lnSpc>
              <a:buClr>
                <a:srgbClr val="2C4B9E"/>
              </a:buClr>
              <a:buSzPct val="100000"/>
              <a:buBlip>
                <a:blip r:embed="rId4"/>
              </a:buBlip>
            </a:pPr>
            <a:r>
              <a:rPr lang="sl-SI" altLang="pl-PL" sz="1400" dirty="0" smtClean="0">
                <a:latin typeface="Work Sans" panose="00000500000000000000" pitchFamily="2" charset="-18"/>
              </a:rPr>
              <a:t>20+ </a:t>
            </a:r>
            <a:r>
              <a:rPr lang="sl-SI" altLang="pl-PL" sz="1400" dirty="0">
                <a:latin typeface="Work Sans" panose="00000500000000000000" pitchFamily="2" charset="-18"/>
              </a:rPr>
              <a:t>letniki: 8 %...</a:t>
            </a:r>
          </a:p>
          <a:p>
            <a:pPr>
              <a:lnSpc>
                <a:spcPct val="150000"/>
              </a:lnSpc>
              <a:buClr>
                <a:srgbClr val="2C4B9E"/>
              </a:buClr>
              <a:buSzPct val="100000"/>
              <a:buBlip>
                <a:blip r:embed="rId4"/>
              </a:buBlip>
            </a:pPr>
            <a:r>
              <a:rPr lang="sl-SI" altLang="pl-PL" sz="1400" dirty="0">
                <a:latin typeface="Work Sans" panose="00000500000000000000" pitchFamily="2" charset="-18"/>
              </a:rPr>
              <a:t>Največje število uporabnikov </a:t>
            </a:r>
            <a:r>
              <a:rPr lang="sl-SI" altLang="pl-PL" sz="1400" dirty="0" smtClean="0">
                <a:latin typeface="Work Sans" panose="00000500000000000000" pitchFamily="2" charset="-18"/>
              </a:rPr>
              <a:t>po letih starosti: 61</a:t>
            </a:r>
            <a:r>
              <a:rPr lang="sl-SI" altLang="pl-PL" sz="1400" dirty="0">
                <a:latin typeface="Work Sans" panose="00000500000000000000" pitchFamily="2" charset="-18"/>
              </a:rPr>
              <a:t>, 66, 55, 60, 59, 62, 56, 58, 57, 63</a:t>
            </a:r>
          </a:p>
          <a:p>
            <a:endParaRPr lang="en-GB" dirty="0"/>
          </a:p>
        </p:txBody>
      </p:sp>
      <p:sp>
        <p:nvSpPr>
          <p:cNvPr id="2" name="Označba mest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e-Vključevanje v aktivno staranje - Škofja Loka, Kulturni Center Sokolski dom, 11. aprila 2018</a:t>
            </a:r>
            <a:endParaRPr lang="pl-PL"/>
          </a:p>
        </p:txBody>
      </p:sp>
      <p:sp>
        <p:nvSpPr>
          <p:cNvPr id="8" name="Označba mesta številke diapoz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48266-F634-455E-BEDD-504816CA39E8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794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-42863"/>
            <a:ext cx="12117387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Content Placeholder 2"/>
          <p:cNvSpPr txBox="1">
            <a:spLocks/>
          </p:cNvSpPr>
          <p:nvPr/>
        </p:nvSpPr>
        <p:spPr bwMode="auto">
          <a:xfrm>
            <a:off x="585951" y="1664757"/>
            <a:ext cx="8736724" cy="494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lvl="1" indent="0" eaLnBrk="1" hangingPunct="1">
              <a:lnSpc>
                <a:spcPct val="150000"/>
              </a:lnSpc>
              <a:buClr>
                <a:srgbClr val="2C4B9E"/>
              </a:buClr>
              <a:buSzPct val="100000"/>
              <a:buNone/>
            </a:pPr>
            <a:endParaRPr lang="sl-SI" altLang="pl-PL" sz="1000" dirty="0" smtClean="0">
              <a:latin typeface="Work Sans" panose="00000500000000000000" pitchFamily="2" charset="-18"/>
            </a:endParaRPr>
          </a:p>
          <a:p>
            <a:pPr marL="457200" lvl="1" indent="0" eaLnBrk="1" hangingPunct="1">
              <a:lnSpc>
                <a:spcPct val="150000"/>
              </a:lnSpc>
              <a:buClr>
                <a:srgbClr val="2C4B9E"/>
              </a:buClr>
              <a:buSzPct val="100000"/>
              <a:buNone/>
            </a:pPr>
            <a:endParaRPr lang="sl-SI" altLang="pl-PL" sz="1000" dirty="0">
              <a:latin typeface="Work Sans" panose="00000500000000000000" pitchFamily="2" charset="-18"/>
            </a:endParaRPr>
          </a:p>
          <a:p>
            <a:pPr marL="457200" lvl="1" indent="0" eaLnBrk="1" hangingPunct="1">
              <a:lnSpc>
                <a:spcPct val="150000"/>
              </a:lnSpc>
              <a:buClr>
                <a:srgbClr val="2C4B9E"/>
              </a:buClr>
              <a:buSzPct val="100000"/>
              <a:buNone/>
            </a:pPr>
            <a:endParaRPr lang="sl-SI" altLang="pl-PL" sz="1000" dirty="0" smtClean="0">
              <a:latin typeface="Work Sans" panose="00000500000000000000" pitchFamily="2" charset="-18"/>
            </a:endParaRPr>
          </a:p>
          <a:p>
            <a:pPr eaLnBrk="1" hangingPunct="1">
              <a:lnSpc>
                <a:spcPct val="150000"/>
              </a:lnSpc>
              <a:buClr>
                <a:srgbClr val="2C4B9E"/>
              </a:buClr>
              <a:buSzPct val="100000"/>
              <a:buBlip>
                <a:blip r:embed="rId3"/>
              </a:buBlip>
            </a:pPr>
            <a:endParaRPr lang="sl-SI" altLang="pl-PL" sz="1400" dirty="0" smtClean="0">
              <a:latin typeface="Work Sans" panose="00000500000000000000" pitchFamily="2" charset="-18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157688" y="0"/>
            <a:ext cx="11834357" cy="111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sl-SI" altLang="pl-PL" dirty="0" smtClean="0">
                <a:solidFill>
                  <a:srgbClr val="2C4B9E"/>
                </a:solidFill>
                <a:latin typeface="Work Sans Light" panose="00000400000000000000" pitchFamily="2" charset="-18"/>
              </a:rPr>
              <a:t>Registrirani uporabniki e-storitev po starosti</a:t>
            </a:r>
            <a:endParaRPr lang="en-US" altLang="pl-PL" dirty="0">
              <a:solidFill>
                <a:srgbClr val="2C4B9E"/>
              </a:solidFill>
              <a:latin typeface="Work Sans Light" panose="00000400000000000000" pitchFamily="2" charset="-18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454158" y="1282901"/>
            <a:ext cx="504666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</a:pPr>
            <a:endParaRPr lang="pl-PL" altLang="pl-PL" dirty="0" smtClean="0"/>
          </a:p>
        </p:txBody>
      </p:sp>
      <p:pic>
        <p:nvPicPr>
          <p:cNvPr id="22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1" y="6283054"/>
            <a:ext cx="5746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9101133" y="6257653"/>
            <a:ext cx="2929994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1000"/>
              </a:lnSpc>
              <a:buNone/>
            </a:pPr>
            <a:r>
              <a:rPr lang="sl-SI" altLang="pl-PL" sz="758" dirty="0">
                <a:solidFill>
                  <a:srgbClr val="2C4B9E"/>
                </a:solidFill>
                <a:latin typeface="Work Sans Medium" panose="00000600000000000000" pitchFamily="2" charset="-18"/>
              </a:rPr>
              <a:t>Zavod za pokojninsko in invalidsko zavarovanje Slovenije </a:t>
            </a:r>
            <a:r>
              <a:rPr lang="en-US" altLang="pl-PL" sz="758" dirty="0">
                <a:solidFill>
                  <a:srgbClr val="2C4B9E"/>
                </a:solidFill>
                <a:latin typeface="Work Sans Light" panose="00000400000000000000" pitchFamily="2" charset="-18"/>
              </a:rPr>
              <a:t>Pension and Disability Insurance Institute of Slovenia</a:t>
            </a:r>
            <a:endParaRPr lang="pl-PL" altLang="pl-PL" sz="758" dirty="0">
              <a:solidFill>
                <a:srgbClr val="2C4B9E"/>
              </a:solidFill>
              <a:latin typeface="Work Sans Light" panose="00000400000000000000" pitchFamily="2" charset="-1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pl-PL" altLang="pl-PL" sz="800" dirty="0">
              <a:solidFill>
                <a:srgbClr val="2C4B9E"/>
              </a:solidFill>
              <a:latin typeface="Work Sans Light" panose="00000400000000000000" pitchFamily="2" charset="-18"/>
            </a:endParaRPr>
          </a:p>
        </p:txBody>
      </p:sp>
      <p:sp>
        <p:nvSpPr>
          <p:cNvPr id="2" name="Označba mest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e-Vključevanje v aktivno staranje - Škofja Loka, Kulturni Center Sokolski dom, 11. aprila 2018</a:t>
            </a:r>
            <a:endParaRPr lang="pl-PL"/>
          </a:p>
        </p:txBody>
      </p:sp>
      <p:sp>
        <p:nvSpPr>
          <p:cNvPr id="8" name="Označba mesta številke diapoz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48266-F634-455E-BEDD-504816CA39E8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506" y="1022878"/>
            <a:ext cx="9172575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9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-42863"/>
            <a:ext cx="12117387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Content Placeholder 2"/>
          <p:cNvSpPr txBox="1">
            <a:spLocks/>
          </p:cNvSpPr>
          <p:nvPr/>
        </p:nvSpPr>
        <p:spPr bwMode="auto">
          <a:xfrm>
            <a:off x="585951" y="1664757"/>
            <a:ext cx="8736724" cy="494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2C4B9E"/>
              </a:buClr>
              <a:buSzPct val="100000"/>
              <a:buBlip>
                <a:blip r:embed="rId3"/>
              </a:buBlip>
            </a:pPr>
            <a:r>
              <a:rPr lang="sl-SI" altLang="pl-PL" sz="1400" b="1" dirty="0" smtClean="0">
                <a:latin typeface="Work Sans" panose="00000500000000000000" pitchFamily="2" charset="-18"/>
              </a:rPr>
              <a:t>Starostna struktura uporabnikov kaže, da se starejši uporabniki enakovredno z mlajšimi odločajo za uporabo e-storitev e-ZPIZ, oziroma celo prevladujejo v strukturi uporabnikov</a:t>
            </a:r>
          </a:p>
          <a:p>
            <a:pPr eaLnBrk="1" hangingPunct="1">
              <a:lnSpc>
                <a:spcPct val="150000"/>
              </a:lnSpc>
              <a:buClr>
                <a:srgbClr val="2C4B9E"/>
              </a:buClr>
              <a:buSzPct val="100000"/>
              <a:buBlip>
                <a:blip r:embed="rId3"/>
              </a:buBlip>
            </a:pPr>
            <a:r>
              <a:rPr lang="sl-SI" altLang="pl-PL" sz="1400" dirty="0" smtClean="0">
                <a:latin typeface="Work Sans" panose="00000500000000000000" pitchFamily="2" charset="-18"/>
              </a:rPr>
              <a:t>Certifikat (KDP) je zahtevan iz varnostnih razlogov pa tudi zaradi zakonskih zahtev (UUP) – očitno ni prevelika ovira za uporabnike</a:t>
            </a:r>
          </a:p>
          <a:p>
            <a:pPr eaLnBrk="1" hangingPunct="1">
              <a:lnSpc>
                <a:spcPct val="150000"/>
              </a:lnSpc>
              <a:buClr>
                <a:srgbClr val="2C4B9E"/>
              </a:buClr>
              <a:buSzPct val="100000"/>
              <a:buBlip>
                <a:blip r:embed="rId3"/>
              </a:buBlip>
            </a:pPr>
            <a:r>
              <a:rPr lang="sl-SI" altLang="pl-PL" sz="1400" dirty="0" smtClean="0">
                <a:latin typeface="Work Sans" panose="00000500000000000000" pitchFamily="2" charset="-18"/>
              </a:rPr>
              <a:t>Kljub velikem številu registriranih uporabnikov bi si želeli, da bi bila uporaba e-storitev še večja (tako glede števila uporabnikov kot uporabe storitev). </a:t>
            </a:r>
          </a:p>
          <a:p>
            <a:pPr eaLnBrk="1" hangingPunct="1">
              <a:lnSpc>
                <a:spcPct val="150000"/>
              </a:lnSpc>
              <a:buClr>
                <a:srgbClr val="2C4B9E"/>
              </a:buClr>
              <a:buSzPct val="100000"/>
              <a:buBlip>
                <a:blip r:embed="rId3"/>
              </a:buBlip>
            </a:pPr>
            <a:endParaRPr lang="sl-SI" altLang="pl-PL" sz="1400" dirty="0" smtClean="0">
              <a:latin typeface="Work Sans" panose="00000500000000000000" pitchFamily="2" charset="-18"/>
            </a:endParaRPr>
          </a:p>
          <a:p>
            <a:pPr marL="0" indent="0" eaLnBrk="1" hangingPunct="1">
              <a:lnSpc>
                <a:spcPct val="150000"/>
              </a:lnSpc>
              <a:buClr>
                <a:srgbClr val="2C4B9E"/>
              </a:buClr>
              <a:buSzPct val="100000"/>
              <a:buNone/>
            </a:pPr>
            <a:endParaRPr lang="en-GB" altLang="pl-PL" sz="1600" dirty="0" smtClean="0">
              <a:latin typeface="Work Sans" panose="00000500000000000000" pitchFamily="2" charset="-18"/>
            </a:endParaRPr>
          </a:p>
          <a:p>
            <a:pPr eaLnBrk="1" hangingPunct="1">
              <a:lnSpc>
                <a:spcPct val="150000"/>
              </a:lnSpc>
              <a:buClr>
                <a:srgbClr val="2C4B9E"/>
              </a:buClr>
              <a:buSzPct val="100000"/>
              <a:buBlip>
                <a:blip r:embed="rId3"/>
              </a:buBlip>
            </a:pPr>
            <a:endParaRPr lang="en-GB" altLang="pl-PL" sz="1600" dirty="0" smtClean="0">
              <a:latin typeface="Work Sans" panose="00000500000000000000" pitchFamily="2" charset="-18"/>
            </a:endParaRPr>
          </a:p>
          <a:p>
            <a:pPr eaLnBrk="1" hangingPunct="1">
              <a:lnSpc>
                <a:spcPct val="150000"/>
              </a:lnSpc>
              <a:buClr>
                <a:srgbClr val="2C4B9E"/>
              </a:buClr>
              <a:buSzPct val="100000"/>
              <a:buBlip>
                <a:blip r:embed="rId3"/>
              </a:buBlip>
            </a:pPr>
            <a:endParaRPr lang="en-GB" altLang="pl-PL" sz="1600" dirty="0" smtClean="0">
              <a:latin typeface="Work Sans" panose="00000500000000000000" pitchFamily="2" charset="-18"/>
            </a:endParaRPr>
          </a:p>
          <a:p>
            <a:pPr eaLnBrk="1" hangingPunct="1">
              <a:lnSpc>
                <a:spcPct val="150000"/>
              </a:lnSpc>
              <a:buClr>
                <a:srgbClr val="2C4B9E"/>
              </a:buClr>
              <a:buSzPct val="100000"/>
              <a:buBlip>
                <a:blip r:embed="rId3"/>
              </a:buBlip>
            </a:pPr>
            <a:endParaRPr lang="en-GB" altLang="pl-PL" sz="1600" dirty="0" smtClean="0">
              <a:latin typeface="Work Sans" panose="00000500000000000000" pitchFamily="2" charset="-18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377958" y="14816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sl-SI" altLang="pl-PL" dirty="0" smtClean="0">
                <a:solidFill>
                  <a:srgbClr val="2C4B9E"/>
                </a:solidFill>
                <a:latin typeface="Work Sans Light" panose="00000400000000000000" pitchFamily="2" charset="-18"/>
              </a:rPr>
              <a:t>Dejstva o uporabi e-ZPIZ</a:t>
            </a:r>
            <a:endParaRPr lang="en-US" altLang="pl-PL" dirty="0">
              <a:solidFill>
                <a:srgbClr val="2C4B9E"/>
              </a:solidFill>
              <a:latin typeface="Work Sans Light" panose="00000400000000000000" pitchFamily="2" charset="-18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454158" y="1282901"/>
            <a:ext cx="504666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</a:pPr>
            <a:endParaRPr lang="pl-PL" altLang="pl-PL" dirty="0" smtClean="0"/>
          </a:p>
        </p:txBody>
      </p:sp>
      <p:pic>
        <p:nvPicPr>
          <p:cNvPr id="22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1" y="6283054"/>
            <a:ext cx="5746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9101133" y="6257653"/>
            <a:ext cx="2929994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1000"/>
              </a:lnSpc>
              <a:buNone/>
            </a:pPr>
            <a:r>
              <a:rPr lang="sl-SI" altLang="pl-PL" sz="758" dirty="0">
                <a:solidFill>
                  <a:srgbClr val="2C4B9E"/>
                </a:solidFill>
                <a:latin typeface="Work Sans Medium" panose="00000600000000000000" pitchFamily="2" charset="-18"/>
              </a:rPr>
              <a:t>Zavod za pokojninsko in invalidsko zavarovanje Slovenije </a:t>
            </a:r>
            <a:r>
              <a:rPr lang="en-US" altLang="pl-PL" sz="758" dirty="0">
                <a:solidFill>
                  <a:srgbClr val="2C4B9E"/>
                </a:solidFill>
                <a:latin typeface="Work Sans Light" panose="00000400000000000000" pitchFamily="2" charset="-18"/>
              </a:rPr>
              <a:t>Pension and Disability Insurance Institute of Slovenia</a:t>
            </a:r>
            <a:endParaRPr lang="pl-PL" altLang="pl-PL" sz="758" dirty="0">
              <a:solidFill>
                <a:srgbClr val="2C4B9E"/>
              </a:solidFill>
              <a:latin typeface="Work Sans Light" panose="00000400000000000000" pitchFamily="2" charset="-1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pl-PL" altLang="pl-PL" sz="800" dirty="0">
              <a:solidFill>
                <a:srgbClr val="2C4B9E"/>
              </a:solidFill>
              <a:latin typeface="Work Sans Light" panose="00000400000000000000" pitchFamily="2" charset="-18"/>
            </a:endParaRPr>
          </a:p>
        </p:txBody>
      </p:sp>
      <p:sp>
        <p:nvSpPr>
          <p:cNvPr id="2" name="Označba mest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e-Vključevanje v aktivno staranje - Škofja Loka, Kulturni Center Sokolski dom, 11. aprila 2018</a:t>
            </a:r>
            <a:endParaRPr lang="pl-PL"/>
          </a:p>
        </p:txBody>
      </p:sp>
      <p:sp>
        <p:nvSpPr>
          <p:cNvPr id="8" name="Označba mesta številke diapoz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48266-F634-455E-BEDD-504816CA39E8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117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-42863"/>
            <a:ext cx="12117387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Content Placeholder 2"/>
          <p:cNvSpPr txBox="1">
            <a:spLocks/>
          </p:cNvSpPr>
          <p:nvPr/>
        </p:nvSpPr>
        <p:spPr bwMode="auto">
          <a:xfrm>
            <a:off x="585951" y="1664757"/>
            <a:ext cx="8736724" cy="494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2C4B9E"/>
              </a:buClr>
              <a:buSzPct val="100000"/>
              <a:buBlip>
                <a:blip r:embed="rId3"/>
              </a:buBlip>
            </a:pPr>
            <a:r>
              <a:rPr lang="sl-SI" altLang="pl-PL" sz="1400" dirty="0" smtClean="0">
                <a:latin typeface="Work Sans" panose="00000500000000000000" pitchFamily="2" charset="-18"/>
              </a:rPr>
              <a:t>Še večja uporaba storitev z enostavnejšim načinom </a:t>
            </a:r>
            <a:r>
              <a:rPr lang="sl-SI" altLang="pl-PL" sz="1400" dirty="0" err="1" smtClean="0">
                <a:latin typeface="Work Sans" panose="00000500000000000000" pitchFamily="2" charset="-18"/>
              </a:rPr>
              <a:t>avtentikacije</a:t>
            </a:r>
            <a:r>
              <a:rPr lang="sl-SI" altLang="pl-PL" sz="1400" dirty="0" smtClean="0">
                <a:latin typeface="Work Sans" panose="00000500000000000000" pitchFamily="2" charset="-18"/>
              </a:rPr>
              <a:t> (</a:t>
            </a:r>
            <a:r>
              <a:rPr lang="sl-SI" altLang="pl-PL" sz="1400" dirty="0" err="1" smtClean="0">
                <a:latin typeface="Work Sans" panose="00000500000000000000" pitchFamily="2" charset="-18"/>
              </a:rPr>
              <a:t>avtentikacija</a:t>
            </a:r>
            <a:r>
              <a:rPr lang="sl-SI" altLang="pl-PL" sz="1400" dirty="0" smtClean="0">
                <a:latin typeface="Work Sans" panose="00000500000000000000" pitchFamily="2" charset="-18"/>
              </a:rPr>
              <a:t> prek prejetega dokumenta z QR kodo, </a:t>
            </a:r>
            <a:r>
              <a:rPr lang="sl-SI" altLang="pl-PL" sz="1400" dirty="0" err="1" smtClean="0">
                <a:latin typeface="Work Sans" panose="00000500000000000000" pitchFamily="2" charset="-18"/>
              </a:rPr>
              <a:t>ipd</a:t>
            </a:r>
            <a:r>
              <a:rPr lang="sl-SI" altLang="pl-PL" sz="1400" dirty="0" smtClean="0">
                <a:latin typeface="Work Sans" panose="00000500000000000000" pitchFamily="2" charset="-18"/>
              </a:rPr>
              <a:t>) – kjer je to smiselno in mogoče</a:t>
            </a:r>
          </a:p>
          <a:p>
            <a:pPr eaLnBrk="1" hangingPunct="1">
              <a:lnSpc>
                <a:spcPct val="150000"/>
              </a:lnSpc>
              <a:buClr>
                <a:srgbClr val="2C4B9E"/>
              </a:buClr>
              <a:buSzPct val="100000"/>
              <a:buBlip>
                <a:blip r:embed="rId3"/>
              </a:buBlip>
            </a:pPr>
            <a:r>
              <a:rPr lang="sl-SI" altLang="pl-PL" sz="1400" dirty="0">
                <a:latin typeface="Work Sans" panose="00000500000000000000" pitchFamily="2" charset="-18"/>
              </a:rPr>
              <a:t>Oblikovna posodobitev in teženje k izboljšanju uporabniške izkušnje</a:t>
            </a:r>
          </a:p>
          <a:p>
            <a:pPr eaLnBrk="1" hangingPunct="1">
              <a:lnSpc>
                <a:spcPct val="150000"/>
              </a:lnSpc>
              <a:buClr>
                <a:srgbClr val="2C4B9E"/>
              </a:buClr>
              <a:buSzPct val="100000"/>
              <a:buBlip>
                <a:blip r:embed="rId3"/>
              </a:buBlip>
            </a:pPr>
            <a:r>
              <a:rPr lang="sl-SI" altLang="pl-PL" sz="1400" dirty="0" smtClean="0">
                <a:latin typeface="Work Sans" panose="00000500000000000000" pitchFamily="2" charset="-18"/>
              </a:rPr>
              <a:t>Prenos storitev na mobilno platformo</a:t>
            </a:r>
          </a:p>
          <a:p>
            <a:pPr eaLnBrk="1" hangingPunct="1">
              <a:lnSpc>
                <a:spcPct val="150000"/>
              </a:lnSpc>
              <a:buClr>
                <a:srgbClr val="2C4B9E"/>
              </a:buClr>
              <a:buSzPct val="100000"/>
              <a:buBlip>
                <a:blip r:embed="rId3"/>
              </a:buBlip>
            </a:pPr>
            <a:r>
              <a:rPr lang="sl-SI" altLang="pl-PL" sz="1400" dirty="0" err="1" smtClean="0">
                <a:latin typeface="Work Sans" panose="00000500000000000000" pitchFamily="2" charset="-18"/>
              </a:rPr>
              <a:t>Nadalnja</a:t>
            </a:r>
            <a:r>
              <a:rPr lang="sl-SI" altLang="pl-PL" sz="1400" dirty="0" smtClean="0">
                <a:latin typeface="Work Sans" panose="00000500000000000000" pitchFamily="2" charset="-18"/>
              </a:rPr>
              <a:t> širitev uporabe e-peresa v prostorih zavoda (lastnoročno podpisovanje e-vlog, ki jih vnese svetovalec, stranka pa elektronsko podpiše)</a:t>
            </a:r>
          </a:p>
          <a:p>
            <a:pPr eaLnBrk="1" hangingPunct="1">
              <a:lnSpc>
                <a:spcPct val="150000"/>
              </a:lnSpc>
              <a:buClr>
                <a:srgbClr val="2C4B9E"/>
              </a:buClr>
              <a:buSzPct val="100000"/>
              <a:buBlip>
                <a:blip r:embed="rId3"/>
              </a:buBlip>
            </a:pPr>
            <a:r>
              <a:rPr lang="sl-SI" altLang="pl-PL" sz="1400" dirty="0" smtClean="0">
                <a:latin typeface="Work Sans" panose="00000500000000000000" pitchFamily="2" charset="-18"/>
              </a:rPr>
              <a:t>Uvedba računalniške opreme za samostojen vnos e-vlog uporabnikov v prostorih zavoda</a:t>
            </a:r>
          </a:p>
          <a:p>
            <a:pPr eaLnBrk="1" hangingPunct="1">
              <a:lnSpc>
                <a:spcPct val="150000"/>
              </a:lnSpc>
              <a:buClr>
                <a:srgbClr val="2C4B9E"/>
              </a:buClr>
              <a:buSzPct val="100000"/>
              <a:buBlip>
                <a:blip r:embed="rId3"/>
              </a:buBlip>
            </a:pPr>
            <a:r>
              <a:rPr lang="sl-SI" altLang="pl-PL" sz="1400" dirty="0" smtClean="0">
                <a:latin typeface="Work Sans" panose="00000500000000000000" pitchFamily="2" charset="-18"/>
              </a:rPr>
              <a:t>Izvajanje izobraževanja za pomoč uporabnikom pri uporabi e-storitev v sodelovanju z NVO</a:t>
            </a:r>
          </a:p>
          <a:p>
            <a:pPr eaLnBrk="1" hangingPunct="1">
              <a:lnSpc>
                <a:spcPct val="150000"/>
              </a:lnSpc>
              <a:buClr>
                <a:srgbClr val="2C4B9E"/>
              </a:buClr>
              <a:buSzPct val="100000"/>
              <a:buBlip>
                <a:blip r:embed="rId3"/>
              </a:buBlip>
            </a:pPr>
            <a:r>
              <a:rPr lang="sl-SI" altLang="pl-PL" sz="1400" dirty="0" smtClean="0">
                <a:latin typeface="Work Sans" panose="00000500000000000000" pitchFamily="2" charset="-18"/>
              </a:rPr>
              <a:t>Več vlaganj v ozaveščanje in promocijo uporabe e-storitev</a:t>
            </a:r>
          </a:p>
          <a:p>
            <a:pPr marL="0" indent="0" eaLnBrk="1" hangingPunct="1">
              <a:lnSpc>
                <a:spcPct val="150000"/>
              </a:lnSpc>
              <a:buClr>
                <a:srgbClr val="2C4B9E"/>
              </a:buClr>
              <a:buSzPct val="100000"/>
              <a:buNone/>
            </a:pPr>
            <a:endParaRPr lang="en-GB" altLang="pl-PL" sz="1600" dirty="0" smtClean="0">
              <a:latin typeface="Work Sans" panose="00000500000000000000" pitchFamily="2" charset="-18"/>
            </a:endParaRPr>
          </a:p>
          <a:p>
            <a:pPr eaLnBrk="1" hangingPunct="1">
              <a:lnSpc>
                <a:spcPct val="150000"/>
              </a:lnSpc>
              <a:buClr>
                <a:srgbClr val="2C4B9E"/>
              </a:buClr>
              <a:buSzPct val="100000"/>
              <a:buBlip>
                <a:blip r:embed="rId3"/>
              </a:buBlip>
            </a:pPr>
            <a:endParaRPr lang="en-GB" altLang="pl-PL" sz="1600" dirty="0" smtClean="0">
              <a:latin typeface="Work Sans" panose="00000500000000000000" pitchFamily="2" charset="-18"/>
            </a:endParaRPr>
          </a:p>
          <a:p>
            <a:pPr eaLnBrk="1" hangingPunct="1">
              <a:lnSpc>
                <a:spcPct val="150000"/>
              </a:lnSpc>
              <a:buClr>
                <a:srgbClr val="2C4B9E"/>
              </a:buClr>
              <a:buSzPct val="100000"/>
              <a:buBlip>
                <a:blip r:embed="rId3"/>
              </a:buBlip>
            </a:pPr>
            <a:endParaRPr lang="en-GB" altLang="pl-PL" sz="1600" dirty="0" smtClean="0">
              <a:latin typeface="Work Sans" panose="00000500000000000000" pitchFamily="2" charset="-18"/>
            </a:endParaRPr>
          </a:p>
          <a:p>
            <a:pPr eaLnBrk="1" hangingPunct="1">
              <a:lnSpc>
                <a:spcPct val="150000"/>
              </a:lnSpc>
              <a:buClr>
                <a:srgbClr val="2C4B9E"/>
              </a:buClr>
              <a:buSzPct val="100000"/>
              <a:buBlip>
                <a:blip r:embed="rId3"/>
              </a:buBlip>
            </a:pPr>
            <a:endParaRPr lang="en-GB" altLang="pl-PL" sz="1600" dirty="0" smtClean="0">
              <a:latin typeface="Work Sans" panose="00000500000000000000" pitchFamily="2" charset="-18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377958" y="14816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sl-SI" altLang="pl-PL" dirty="0" smtClean="0">
                <a:solidFill>
                  <a:srgbClr val="2C4B9E"/>
                </a:solidFill>
                <a:latin typeface="Work Sans Light" panose="00000400000000000000" pitchFamily="2" charset="-18"/>
              </a:rPr>
              <a:t>Ukrepi za večjo uporabo e-storitev</a:t>
            </a:r>
            <a:endParaRPr lang="en-US" altLang="pl-PL" dirty="0">
              <a:solidFill>
                <a:srgbClr val="2C4B9E"/>
              </a:solidFill>
              <a:latin typeface="Work Sans Light" panose="00000400000000000000" pitchFamily="2" charset="-18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454158" y="1282901"/>
            <a:ext cx="504666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</a:pPr>
            <a:endParaRPr lang="pl-PL" altLang="pl-PL" dirty="0" smtClean="0"/>
          </a:p>
        </p:txBody>
      </p:sp>
      <p:pic>
        <p:nvPicPr>
          <p:cNvPr id="22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1" y="6283054"/>
            <a:ext cx="5746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9101133" y="6257653"/>
            <a:ext cx="2929994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1000"/>
              </a:lnSpc>
              <a:buNone/>
            </a:pPr>
            <a:r>
              <a:rPr lang="sl-SI" altLang="pl-PL" sz="758" dirty="0">
                <a:solidFill>
                  <a:srgbClr val="2C4B9E"/>
                </a:solidFill>
                <a:latin typeface="Work Sans Medium" panose="00000600000000000000" pitchFamily="2" charset="-18"/>
              </a:rPr>
              <a:t>Zavod za pokojninsko in invalidsko zavarovanje Slovenije </a:t>
            </a:r>
            <a:r>
              <a:rPr lang="en-US" altLang="pl-PL" sz="758" dirty="0">
                <a:solidFill>
                  <a:srgbClr val="2C4B9E"/>
                </a:solidFill>
                <a:latin typeface="Work Sans Light" panose="00000400000000000000" pitchFamily="2" charset="-18"/>
              </a:rPr>
              <a:t>Pension and Disability Insurance Institute of Slovenia</a:t>
            </a:r>
            <a:endParaRPr lang="pl-PL" altLang="pl-PL" sz="758" dirty="0">
              <a:solidFill>
                <a:srgbClr val="2C4B9E"/>
              </a:solidFill>
              <a:latin typeface="Work Sans Light" panose="00000400000000000000" pitchFamily="2" charset="-1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pl-PL" altLang="pl-PL" sz="800" dirty="0">
              <a:solidFill>
                <a:srgbClr val="2C4B9E"/>
              </a:solidFill>
              <a:latin typeface="Work Sans Light" panose="00000400000000000000" pitchFamily="2" charset="-18"/>
            </a:endParaRPr>
          </a:p>
        </p:txBody>
      </p:sp>
      <p:sp>
        <p:nvSpPr>
          <p:cNvPr id="2" name="Označba mest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e-Vključevanje v aktivno staranje - Škofja Loka, Kulturni Center Sokolski dom, 11. aprila 2018</a:t>
            </a:r>
            <a:endParaRPr lang="pl-PL"/>
          </a:p>
        </p:txBody>
      </p:sp>
      <p:sp>
        <p:nvSpPr>
          <p:cNvPr id="8" name="Označba mesta številke diapoz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48266-F634-455E-BEDD-504816CA39E8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640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4B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422469" y="2334163"/>
            <a:ext cx="5049622" cy="244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rgbClr val="2C4B9E"/>
              </a:buClr>
              <a:buSzPct val="70000"/>
              <a:buFont typeface="Arial" panose="020B0604020202020204" pitchFamily="34" charset="0"/>
              <a:buNone/>
            </a:pPr>
            <a:r>
              <a:rPr lang="pl-PL" altLang="pl-PL" dirty="0" smtClean="0">
                <a:solidFill>
                  <a:schemeClr val="bg1"/>
                </a:solidFill>
                <a:latin typeface="Work Sans Medium" panose="00000600000000000000" pitchFamily="2" charset="-18"/>
              </a:rPr>
              <a:t>Hvala lepa za pozornost!</a:t>
            </a:r>
          </a:p>
          <a:p>
            <a:pPr algn="ctr" eaLnBrk="1" hangingPunct="1">
              <a:buClr>
                <a:srgbClr val="2C4B9E"/>
              </a:buClr>
              <a:buSzPct val="70000"/>
              <a:buFont typeface="Arial" panose="020B0604020202020204" pitchFamily="34" charset="0"/>
              <a:buNone/>
            </a:pPr>
            <a:endParaRPr lang="pl-PL" altLang="pl-PL" dirty="0" smtClean="0">
              <a:solidFill>
                <a:schemeClr val="bg1"/>
              </a:solidFill>
              <a:latin typeface="Work Sans Medium" panose="00000600000000000000" pitchFamily="2" charset="-18"/>
            </a:endParaRPr>
          </a:p>
          <a:p>
            <a:pPr algn="ctr" eaLnBrk="1" hangingPunct="1">
              <a:buClr>
                <a:srgbClr val="2C4B9E"/>
              </a:buClr>
              <a:buSzPct val="70000"/>
              <a:buFont typeface="Arial" panose="020B0604020202020204" pitchFamily="34" charset="0"/>
              <a:buNone/>
            </a:pPr>
            <a:r>
              <a:rPr lang="pl-PL" altLang="pl-PL" dirty="0" smtClean="0">
                <a:solidFill>
                  <a:schemeClr val="bg1"/>
                </a:solidFill>
                <a:latin typeface="Work Sans Medium" panose="00000600000000000000" pitchFamily="2" charset="-18"/>
              </a:rPr>
              <a:t>Stik: </a:t>
            </a:r>
          </a:p>
          <a:p>
            <a:pPr algn="ctr" eaLnBrk="1" hangingPunct="1">
              <a:buClr>
                <a:srgbClr val="2C4B9E"/>
              </a:buClr>
              <a:buSzPct val="70000"/>
              <a:buFont typeface="Arial" panose="020B0604020202020204" pitchFamily="34" charset="0"/>
              <a:buNone/>
            </a:pPr>
            <a:r>
              <a:rPr lang="pl-PL" altLang="pl-PL" dirty="0" smtClean="0">
                <a:solidFill>
                  <a:schemeClr val="bg1"/>
                </a:solidFill>
                <a:latin typeface="Work Sans Medium" panose="00000600000000000000" pitchFamily="2" charset="-18"/>
              </a:rPr>
              <a:t>edmond.pajk@zpiz.si</a:t>
            </a:r>
          </a:p>
          <a:p>
            <a:pPr algn="ctr" eaLnBrk="1" hangingPunct="1">
              <a:buClr>
                <a:srgbClr val="2C4B9E"/>
              </a:buClr>
              <a:buSzPct val="70000"/>
              <a:buFont typeface="Arial" panose="020B0604020202020204" pitchFamily="34" charset="0"/>
              <a:buNone/>
            </a:pPr>
            <a:endParaRPr lang="pl-PL" altLang="pl-PL" dirty="0">
              <a:solidFill>
                <a:schemeClr val="bg1"/>
              </a:solidFill>
              <a:latin typeface="Work Sans Medium" panose="00000600000000000000" pitchFamily="2" charset="-18"/>
            </a:endParaRPr>
          </a:p>
          <a:p>
            <a:pPr algn="ctr" eaLnBrk="1" hangingPunct="1">
              <a:buClr>
                <a:srgbClr val="2C4B9E"/>
              </a:buClr>
              <a:buSzPct val="70000"/>
              <a:buFont typeface="Arial" panose="020B0604020202020204" pitchFamily="34" charset="0"/>
              <a:buNone/>
            </a:pPr>
            <a:endParaRPr lang="pl-PL" altLang="pl-PL" dirty="0">
              <a:solidFill>
                <a:srgbClr val="414141"/>
              </a:solidFill>
              <a:latin typeface="Work Sans Light" panose="00000400000000000000" pitchFamily="2" charset="-1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860794" y="5964213"/>
            <a:ext cx="4080009" cy="44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altLang="pl-PL" sz="1000" dirty="0">
                <a:solidFill>
                  <a:schemeClr val="bg1"/>
                </a:solidFill>
                <a:latin typeface="Work Sans Medium" panose="00000600000000000000" pitchFamily="2" charset="-18"/>
              </a:rPr>
              <a:t>Zavod za pokojninsko in </a:t>
            </a:r>
            <a:r>
              <a:rPr lang="sl-SI" altLang="pl-PL" sz="1000" dirty="0" smtClean="0">
                <a:solidFill>
                  <a:schemeClr val="bg1"/>
                </a:solidFill>
                <a:latin typeface="Work Sans Medium" panose="00000600000000000000" pitchFamily="2" charset="-18"/>
              </a:rPr>
              <a:t>invalidsko zavarovanje Slovenije </a:t>
            </a:r>
            <a:r>
              <a:rPr lang="en-US" altLang="pl-PL" sz="1000" dirty="0" smtClean="0">
                <a:solidFill>
                  <a:schemeClr val="bg1"/>
                </a:solidFill>
                <a:latin typeface="Work Sans Light" panose="00000400000000000000" pitchFamily="2" charset="-18"/>
              </a:rPr>
              <a:t>Pension </a:t>
            </a:r>
            <a:r>
              <a:rPr lang="en-US" altLang="pl-PL" sz="1000" dirty="0">
                <a:solidFill>
                  <a:schemeClr val="bg1"/>
                </a:solidFill>
                <a:latin typeface="Work Sans Light" panose="00000400000000000000" pitchFamily="2" charset="-18"/>
              </a:rPr>
              <a:t>and Disability Insurance Institute of Slovenia</a:t>
            </a:r>
            <a:endParaRPr lang="pl-PL" altLang="pl-PL" sz="1000" dirty="0">
              <a:solidFill>
                <a:schemeClr val="bg1"/>
              </a:solidFill>
              <a:latin typeface="Work Sans Light" panose="00000400000000000000" pitchFamily="2" charset="-1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830" y="5972680"/>
            <a:ext cx="832774" cy="389887"/>
          </a:xfrm>
          <a:prstGeom prst="rect">
            <a:avLst/>
          </a:prstGeom>
        </p:spPr>
      </p:pic>
      <p:sp>
        <p:nvSpPr>
          <p:cNvPr id="11" name="Označba mesta številke diapoz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48266-F634-455E-BEDD-504816CA39E8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  <p:sp>
        <p:nvSpPr>
          <p:cNvPr id="2" name="Označba mest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e-Vključevanje v aktivno staranje - Škofja Loka, Kulturni Center Sokolski dom, 11. aprila 2018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680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ZPIZ_powerpoint_template.potx" id="{44173E64-37EF-4B54-BA7D-35D1F135B6AB}" vid="{ABDEFEC3-BF84-4AA7-BF7E-077808B808BB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14169</TotalTime>
  <Words>655</Words>
  <Application>Microsoft Office PowerPoint</Application>
  <PresentationFormat>Custom</PresentationFormat>
  <Paragraphs>70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Work Sans</vt:lpstr>
      <vt:lpstr>Work Sans Medium</vt:lpstr>
      <vt:lpstr>Calibri Light</vt:lpstr>
      <vt:lpstr>Calibri</vt:lpstr>
      <vt:lpstr>Work Sans Light</vt:lpstr>
      <vt:lpstr>Office Theme</vt:lpstr>
      <vt:lpstr>Pospeševanje rabe elektronskih storitev pri seniorjih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ZPIZ naslov teme lorem ispu 2016</dc:title>
  <dc:creator>Pajk Edmond</dc:creator>
  <cp:lastModifiedBy>Joze Gricar</cp:lastModifiedBy>
  <cp:revision>205</cp:revision>
  <dcterms:created xsi:type="dcterms:W3CDTF">2016-01-13T15:08:34Z</dcterms:created>
  <dcterms:modified xsi:type="dcterms:W3CDTF">2018-04-09T15:02:24Z</dcterms:modified>
</cp:coreProperties>
</file>