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  <p:sldId id="264" r:id="rId5"/>
    <p:sldId id="265" r:id="rId6"/>
    <p:sldId id="272" r:id="rId7"/>
    <p:sldId id="266" r:id="rId8"/>
    <p:sldId id="267" r:id="rId9"/>
    <p:sldId id="268" r:id="rId10"/>
    <p:sldId id="269" r:id="rId11"/>
    <p:sldId id="270" r:id="rId12"/>
    <p:sldId id="273" r:id="rId1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76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18D7E-778A-4626-9067-2D6765F581A7}" type="datetimeFigureOut">
              <a:rPr lang="sl-SI" smtClean="0"/>
              <a:pPr/>
              <a:t>9.4.2018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F355-36BC-4571-956F-EDD97022D67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18D7E-778A-4626-9067-2D6765F581A7}" type="datetimeFigureOut">
              <a:rPr lang="sl-SI" smtClean="0"/>
              <a:pPr/>
              <a:t>9.4.2018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F355-36BC-4571-956F-EDD97022D67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18D7E-778A-4626-9067-2D6765F581A7}" type="datetimeFigureOut">
              <a:rPr lang="sl-SI" smtClean="0"/>
              <a:pPr/>
              <a:t>9.4.2018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F355-36BC-4571-956F-EDD97022D67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18D7E-778A-4626-9067-2D6765F581A7}" type="datetimeFigureOut">
              <a:rPr lang="sl-SI" smtClean="0"/>
              <a:pPr/>
              <a:t>9.4.2018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F355-36BC-4571-956F-EDD97022D67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18D7E-778A-4626-9067-2D6765F581A7}" type="datetimeFigureOut">
              <a:rPr lang="sl-SI" smtClean="0"/>
              <a:pPr/>
              <a:t>9.4.2018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F355-36BC-4571-956F-EDD97022D67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18D7E-778A-4626-9067-2D6765F581A7}" type="datetimeFigureOut">
              <a:rPr lang="sl-SI" smtClean="0"/>
              <a:pPr/>
              <a:t>9.4.2018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F355-36BC-4571-956F-EDD97022D67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18D7E-778A-4626-9067-2D6765F581A7}" type="datetimeFigureOut">
              <a:rPr lang="sl-SI" smtClean="0"/>
              <a:pPr/>
              <a:t>9.4.2018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F355-36BC-4571-956F-EDD97022D67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18D7E-778A-4626-9067-2D6765F581A7}" type="datetimeFigureOut">
              <a:rPr lang="sl-SI" smtClean="0"/>
              <a:pPr/>
              <a:t>9.4.2018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F355-36BC-4571-956F-EDD97022D67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18D7E-778A-4626-9067-2D6765F581A7}" type="datetimeFigureOut">
              <a:rPr lang="sl-SI" smtClean="0"/>
              <a:pPr/>
              <a:t>9.4.2018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F355-36BC-4571-956F-EDD97022D67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18D7E-778A-4626-9067-2D6765F581A7}" type="datetimeFigureOut">
              <a:rPr lang="sl-SI" smtClean="0"/>
              <a:pPr/>
              <a:t>9.4.2018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F355-36BC-4571-956F-EDD97022D67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18D7E-778A-4626-9067-2D6765F581A7}" type="datetimeFigureOut">
              <a:rPr lang="sl-SI" smtClean="0"/>
              <a:pPr/>
              <a:t>9.4.2018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F355-36BC-4571-956F-EDD97022D67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18D7E-778A-4626-9067-2D6765F581A7}" type="datetimeFigureOut">
              <a:rPr lang="sl-SI" smtClean="0"/>
              <a:pPr/>
              <a:t>9.4.2018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F355-36BC-4571-956F-EDD97022D672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nioren-lernen-online.de/" TargetMode="External"/><Relationship Id="rId2" Type="http://schemas.openxmlformats.org/officeDocument/2006/relationships/hyperlink" Target="http://www.checkpoint-elearning.de/senioren-lernplattform/lernen-f&#252;r-online-oldie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digitales-dorf.bayern/index.php/die-modelld&#337;rfer/.-" TargetMode="External"/><Relationship Id="rId4" Type="http://schemas.openxmlformats.org/officeDocument/2006/relationships/hyperlink" Target="http://www.digitale-d&#246;rfer.de/event/vortrag-digital-vernetzt-im-alter/.in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moox.at/mooc/" TargetMode="External"/><Relationship Id="rId2" Type="http://schemas.openxmlformats.org/officeDocument/2006/relationships/hyperlink" Target="https://www.werdedigital.at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varnastarost.si/nc/zlata_leta" TargetMode="External"/><Relationship Id="rId3" Type="http://schemas.openxmlformats.org/officeDocument/2006/relationships/hyperlink" Target="http://www.ljubljana.si.info/" TargetMode="External"/><Relationship Id="rId7" Type="http://schemas.openxmlformats.org/officeDocument/2006/relationships/hyperlink" Target="http://www.informiran.si/" TargetMode="External"/><Relationship Id="rId2" Type="http://schemas.openxmlformats.org/officeDocument/2006/relationships/hyperlink" Target="http://www.seniorj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arnastarost.si/" TargetMode="External"/><Relationship Id="rId5" Type="http://schemas.openxmlformats.org/officeDocument/2006/relationships/hyperlink" Target="http://www.posrcumlad.si/" TargetMode="External"/><Relationship Id="rId4" Type="http://schemas.openxmlformats.org/officeDocument/2006/relationships/hyperlink" Target="http://www.info@kamnik-starej&#353;i.si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tzo.si/" TargetMode="External"/><Relationship Id="rId3" Type="http://schemas.openxmlformats.org/officeDocument/2006/relationships/hyperlink" Target="http://www.staranje.si/" TargetMode="External"/><Relationship Id="rId7" Type="http://schemas.openxmlformats.org/officeDocument/2006/relationships/hyperlink" Target="https://www.zlus.si/" TargetMode="External"/><Relationship Id="rId2" Type="http://schemas.openxmlformats.org/officeDocument/2006/relationships/hyperlink" Target="http://www.sloga-platform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biss.si/" TargetMode="External"/><Relationship Id="rId5" Type="http://schemas.openxmlformats.org/officeDocument/2006/relationships/hyperlink" Target="http://www.lu-postojna.si/si/po-statusu/za-upokojence/vecgeneracijski-center-postojna-tocka-moci" TargetMode="External"/><Relationship Id="rId4" Type="http://schemas.openxmlformats.org/officeDocument/2006/relationships/hyperlink" Target="http://www.inst-antonatrstenjaka.si/" TargetMode="External"/><Relationship Id="rId9" Type="http://schemas.openxmlformats.org/officeDocument/2006/relationships/hyperlink" Target="mailto:info@simbioza.eu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ovascotia.ca/shift/shift-action-plan.pdf" TargetMode="External"/><Relationship Id="rId2" Type="http://schemas.openxmlformats.org/officeDocument/2006/relationships/hyperlink" Target="http://www.ontario.ca/aging-confidence-ontario-action-plan-senior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niorweb.ch/" TargetMode="External"/><Relationship Id="rId2" Type="http://schemas.openxmlformats.org/officeDocument/2006/relationships/hyperlink" Target="http://www.incompany.kz/pdf/switzerland/ch201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rauenfeld.ch/politik-verwaltung/verwaltung/html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gso.de/" TargetMode="External"/><Relationship Id="rId2" Type="http://schemas.openxmlformats.org/officeDocument/2006/relationships/hyperlink" Target="http://www.goldener-internetpreis.de/wettbewerb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2571768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RAZPOLOŽLJIVOST  E-STORITEV ZA</a:t>
            </a:r>
            <a:br>
              <a:rPr lang="sl-SI" sz="3200" b="1" dirty="0" smtClean="0"/>
            </a:br>
            <a:r>
              <a:rPr lang="sl-SI" sz="3200" b="1" dirty="0" smtClean="0"/>
              <a:t> AKTIVNO STARANJE</a:t>
            </a:r>
            <a:r>
              <a:rPr lang="sl-SI" sz="3200" dirty="0" smtClean="0"/>
              <a:t/>
            </a:r>
            <a:br>
              <a:rPr lang="sl-SI" sz="3200" dirty="0" smtClean="0"/>
            </a:br>
            <a:r>
              <a:rPr lang="sl-SI" sz="3200" b="1" dirty="0" smtClean="0"/>
              <a:t>Izkušnje  mreženja</a:t>
            </a:r>
            <a:br>
              <a:rPr lang="sl-SI" sz="3200" b="1" dirty="0" smtClean="0"/>
            </a:br>
            <a:endParaRPr lang="sl-SI" sz="3200" dirty="0"/>
          </a:p>
        </p:txBody>
      </p:sp>
      <p:sp>
        <p:nvSpPr>
          <p:cNvPr id="3" name="Podnaslov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lnSpcReduction="10000"/>
          </a:bodyPr>
          <a:lstStyle/>
          <a:p>
            <a:endParaRPr lang="sl-SI" b="1" dirty="0" smtClean="0"/>
          </a:p>
          <a:p>
            <a:r>
              <a:rPr lang="sl-SI" sz="3600" b="1" dirty="0" smtClean="0"/>
              <a:t>IZZIVI MREŽENJA ZA AKTIVNO STARANJE</a:t>
            </a:r>
            <a:endParaRPr lang="sl-SI" sz="3600" dirty="0" smtClean="0"/>
          </a:p>
          <a:p>
            <a:r>
              <a:rPr lang="sl-SI" sz="3600" b="1" dirty="0" smtClean="0"/>
              <a:t>SPLETNI PORTALI ZA MREŽENJE STAREJŠIH V SLOVENIJI </a:t>
            </a:r>
          </a:p>
          <a:p>
            <a:r>
              <a:rPr lang="sl-SI" sz="3600" b="1" dirty="0" smtClean="0"/>
              <a:t>PRIMERI DOBRE PRAKSE MREŽENJA NA TUJIH SPLETNIH PORTALIH</a:t>
            </a:r>
          </a:p>
          <a:p>
            <a:endParaRPr lang="sl-SI" b="1" dirty="0" smtClean="0"/>
          </a:p>
          <a:p>
            <a:pPr>
              <a:buNone/>
            </a:pPr>
            <a:r>
              <a:rPr lang="sl-SI" sz="2400" b="1" dirty="0" smtClean="0"/>
              <a:t>Maks Vreča, dipl. univ. ekonomist</a:t>
            </a:r>
            <a:endParaRPr lang="sl-SI" sz="2400" dirty="0" smtClean="0"/>
          </a:p>
          <a:p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571472" y="285728"/>
          <a:ext cx="1071570" cy="1500198"/>
        </p:xfrm>
        <a:graphic>
          <a:graphicData uri="http://schemas.openxmlformats.org/drawingml/2006/table">
            <a:tbl>
              <a:tblPr/>
              <a:tblGrid>
                <a:gridCol w="1071570"/>
              </a:tblGrid>
              <a:tr h="1500198">
                <a:tc>
                  <a:txBody>
                    <a:bodyPr/>
                    <a:lstStyle/>
                    <a:p>
                      <a:endParaRPr lang="sl-SI" dirty="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290" name="AutoShape 2" descr="Image result for eregion active aging"/>
          <p:cNvSpPr>
            <a:spLocks noChangeAspect="1" noChangeArrowheads="1"/>
          </p:cNvSpPr>
          <p:nvPr/>
        </p:nvSpPr>
        <p:spPr bwMode="auto">
          <a:xfrm>
            <a:off x="155575" y="26828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26" name="Picture 2" descr="C:\Users\delovnipc\Desktop\Capture-4-213x3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0"/>
            <a:ext cx="1352550" cy="1905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 smtClean="0"/>
              <a:t>PRIMERI DOBRE PRAKSE IZ TUJINE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l-SI" b="1" i="1" dirty="0" smtClean="0"/>
              <a:t>Močno spodbujajo e-učenje .</a:t>
            </a:r>
            <a:endParaRPr lang="sl-SI" b="1" dirty="0" smtClean="0"/>
          </a:p>
          <a:p>
            <a:pPr marL="0" indent="0">
              <a:buNone/>
            </a:pPr>
            <a:r>
              <a:rPr lang="sl-SI" b="1" i="1" dirty="0" smtClean="0"/>
              <a:t>Že od 2009 imajo platformo e-učenja  za starejše: </a:t>
            </a:r>
            <a:r>
              <a:rPr lang="sl-SI" i="1" u="sng" dirty="0" err="1" smtClean="0">
                <a:hlinkClick r:id="rId2"/>
              </a:rPr>
              <a:t>www.checkpoint</a:t>
            </a:r>
            <a:r>
              <a:rPr lang="sl-SI" i="1" u="sng" dirty="0" smtClean="0">
                <a:hlinkClick r:id="rId2"/>
              </a:rPr>
              <a:t>-</a:t>
            </a:r>
            <a:r>
              <a:rPr lang="sl-SI" i="1" u="sng" dirty="0" err="1" smtClean="0">
                <a:hlinkClick r:id="rId2"/>
              </a:rPr>
              <a:t>elearning.de/senioren</a:t>
            </a:r>
            <a:r>
              <a:rPr lang="sl-SI" i="1" u="sng" dirty="0" smtClean="0">
                <a:hlinkClick r:id="rId2"/>
              </a:rPr>
              <a:t>-</a:t>
            </a:r>
            <a:r>
              <a:rPr lang="sl-SI" i="1" u="sng" dirty="0" err="1" smtClean="0">
                <a:hlinkClick r:id="rId2"/>
              </a:rPr>
              <a:t>lernplattform</a:t>
            </a:r>
            <a:r>
              <a:rPr lang="sl-SI" i="1" u="sng" dirty="0" smtClean="0">
                <a:hlinkClick r:id="rId2"/>
              </a:rPr>
              <a:t>/</a:t>
            </a:r>
            <a:r>
              <a:rPr lang="sl-SI" i="1" u="sng" dirty="0" err="1" smtClean="0">
                <a:hlinkClick r:id="rId2"/>
              </a:rPr>
              <a:t>lernen</a:t>
            </a:r>
            <a:r>
              <a:rPr lang="sl-SI" i="1" u="sng" dirty="0" smtClean="0">
                <a:hlinkClick r:id="rId2"/>
              </a:rPr>
              <a:t>-</a:t>
            </a:r>
            <a:r>
              <a:rPr lang="sl-SI" i="1" u="sng" dirty="0" err="1" smtClean="0">
                <a:hlinkClick r:id="rId2"/>
              </a:rPr>
              <a:t>für</a:t>
            </a:r>
            <a:r>
              <a:rPr lang="sl-SI" i="1" u="sng" dirty="0" smtClean="0">
                <a:hlinkClick r:id="rId2"/>
              </a:rPr>
              <a:t>-</a:t>
            </a:r>
            <a:r>
              <a:rPr lang="sl-SI" i="1" u="sng" dirty="0" err="1" smtClean="0">
                <a:hlinkClick r:id="rId2"/>
              </a:rPr>
              <a:t>online</a:t>
            </a:r>
            <a:r>
              <a:rPr lang="sl-SI" i="1" u="sng" dirty="0" smtClean="0">
                <a:hlinkClick r:id="rId2"/>
              </a:rPr>
              <a:t>-</a:t>
            </a:r>
            <a:r>
              <a:rPr lang="sl-SI" i="1" u="sng" dirty="0" err="1" smtClean="0">
                <a:hlinkClick r:id="rId2"/>
              </a:rPr>
              <a:t>oldies</a:t>
            </a:r>
            <a:r>
              <a:rPr lang="sl-SI" i="1" u="sng" dirty="0" smtClean="0">
                <a:hlinkClick r:id="rId2"/>
              </a:rPr>
              <a:t>/</a:t>
            </a:r>
            <a:r>
              <a:rPr lang="sl-SI" i="1" dirty="0" smtClean="0"/>
              <a:t>  </a:t>
            </a:r>
          </a:p>
          <a:p>
            <a:pPr marL="0" indent="0">
              <a:buNone/>
            </a:pPr>
            <a:r>
              <a:rPr lang="sl-SI" b="1" i="1" dirty="0" smtClean="0"/>
              <a:t>Podobna platforma je</a:t>
            </a:r>
            <a:r>
              <a:rPr lang="sl-SI" i="1" dirty="0" smtClean="0"/>
              <a:t>: </a:t>
            </a:r>
            <a:r>
              <a:rPr lang="sl-SI" i="1" u="sng" dirty="0" err="1" smtClean="0">
                <a:hlinkClick r:id="rId3"/>
              </a:rPr>
              <a:t>www.senioren</a:t>
            </a:r>
            <a:r>
              <a:rPr lang="sl-SI" i="1" u="sng" dirty="0" smtClean="0">
                <a:hlinkClick r:id="rId3"/>
              </a:rPr>
              <a:t>-</a:t>
            </a:r>
            <a:r>
              <a:rPr lang="sl-SI" i="1" u="sng" dirty="0" err="1" smtClean="0">
                <a:hlinkClick r:id="rId3"/>
              </a:rPr>
              <a:t>lernen</a:t>
            </a:r>
            <a:r>
              <a:rPr lang="sl-SI" i="1" u="sng" dirty="0" smtClean="0">
                <a:hlinkClick r:id="rId3"/>
              </a:rPr>
              <a:t>-</a:t>
            </a:r>
            <a:r>
              <a:rPr lang="sl-SI" i="1" u="sng" dirty="0" err="1" smtClean="0">
                <a:hlinkClick r:id="rId3"/>
              </a:rPr>
              <a:t>online.de</a:t>
            </a:r>
            <a:r>
              <a:rPr lang="sl-SI" i="1" dirty="0" smtClean="0"/>
              <a:t> . </a:t>
            </a:r>
          </a:p>
          <a:p>
            <a:pPr marL="0" indent="0">
              <a:buNone/>
            </a:pPr>
            <a:endParaRPr lang="sl-SI" i="1" dirty="0" smtClean="0"/>
          </a:p>
          <a:p>
            <a:pPr marL="0" indent="0">
              <a:buNone/>
            </a:pPr>
            <a:r>
              <a:rPr lang="sl-SI" b="1" i="1" dirty="0" smtClean="0"/>
              <a:t>Vzorčni primer portala in mreženja:  Projekt </a:t>
            </a:r>
            <a:r>
              <a:rPr lang="sl-SI" b="1" i="1" dirty="0" err="1" smtClean="0"/>
              <a:t>Digitale</a:t>
            </a:r>
            <a:r>
              <a:rPr lang="sl-SI" b="1" i="1" dirty="0" smtClean="0"/>
              <a:t> D</a:t>
            </a:r>
            <a:r>
              <a:rPr lang="hu-HU" b="1" i="1" dirty="0" smtClean="0">
                <a:latin typeface="Arial"/>
                <a:cs typeface="Arial"/>
              </a:rPr>
              <a:t>ő</a:t>
            </a:r>
            <a:r>
              <a:rPr lang="sl-SI" b="1" i="1" dirty="0" err="1" smtClean="0"/>
              <a:t>rfer</a:t>
            </a:r>
            <a:r>
              <a:rPr lang="sl-SI" b="1" i="1" dirty="0" smtClean="0"/>
              <a:t>, </a:t>
            </a:r>
            <a:r>
              <a:rPr lang="sl-SI" b="1" dirty="0" smtClean="0"/>
              <a:t>(pokrajine </a:t>
            </a:r>
            <a:r>
              <a:rPr lang="sl-SI" b="1" dirty="0" err="1" smtClean="0"/>
              <a:t>Rheinland</a:t>
            </a:r>
            <a:r>
              <a:rPr lang="sl-SI" b="1" dirty="0" smtClean="0"/>
              <a:t>-</a:t>
            </a:r>
            <a:r>
              <a:rPr lang="sl-SI" b="1" dirty="0" err="1" smtClean="0"/>
              <a:t>Pfalz</a:t>
            </a:r>
            <a:r>
              <a:rPr lang="sl-SI" b="1" dirty="0" smtClean="0"/>
              <a:t> in </a:t>
            </a:r>
            <a:r>
              <a:rPr lang="sl-SI" b="1" dirty="0" err="1" smtClean="0"/>
              <a:t>Frauenhofer</a:t>
            </a:r>
            <a:r>
              <a:rPr lang="sl-SI" b="1" dirty="0" smtClean="0"/>
              <a:t> IESE</a:t>
            </a:r>
            <a:r>
              <a:rPr lang="sl-SI" b="1" i="1" dirty="0" smtClean="0"/>
              <a:t>) </a:t>
            </a:r>
            <a:r>
              <a:rPr lang="sl-SI" i="1" u="sng" dirty="0" err="1" smtClean="0">
                <a:hlinkClick r:id="rId4"/>
              </a:rPr>
              <a:t>www.digitale</a:t>
            </a:r>
            <a:r>
              <a:rPr lang="sl-SI" i="1" u="sng" dirty="0" smtClean="0">
                <a:hlinkClick r:id="rId4"/>
              </a:rPr>
              <a:t>-</a:t>
            </a:r>
            <a:r>
              <a:rPr lang="sl-SI" i="1" u="sng" dirty="0" err="1" smtClean="0">
                <a:hlinkClick r:id="rId4"/>
              </a:rPr>
              <a:t>d</a:t>
            </a:r>
            <a:r>
              <a:rPr lang="sl-SI" i="1" u="sng" dirty="0" err="1" smtClean="0">
                <a:latin typeface="Arial"/>
                <a:cs typeface="Arial"/>
                <a:hlinkClick r:id="rId4"/>
              </a:rPr>
              <a:t>ö</a:t>
            </a:r>
            <a:r>
              <a:rPr lang="sl-SI" i="1" u="sng" dirty="0" err="1" smtClean="0">
                <a:hlinkClick r:id="rId4"/>
              </a:rPr>
              <a:t>rfer.de/event/vortrag</a:t>
            </a:r>
            <a:r>
              <a:rPr lang="sl-SI" i="1" u="sng" dirty="0" smtClean="0">
                <a:hlinkClick r:id="rId4"/>
              </a:rPr>
              <a:t>-</a:t>
            </a:r>
            <a:r>
              <a:rPr lang="sl-SI" i="1" u="sng" dirty="0" err="1" smtClean="0">
                <a:hlinkClick r:id="rId4"/>
              </a:rPr>
              <a:t>digital</a:t>
            </a:r>
            <a:r>
              <a:rPr lang="sl-SI" i="1" u="sng" dirty="0" smtClean="0">
                <a:hlinkClick r:id="rId4"/>
              </a:rPr>
              <a:t>-</a:t>
            </a:r>
            <a:r>
              <a:rPr lang="sl-SI" i="1" u="sng" dirty="0" err="1" smtClean="0">
                <a:hlinkClick r:id="rId4"/>
              </a:rPr>
              <a:t>vernetzt</a:t>
            </a:r>
            <a:r>
              <a:rPr lang="sl-SI" i="1" u="sng" dirty="0" smtClean="0">
                <a:hlinkClick r:id="rId4"/>
              </a:rPr>
              <a:t>-im-</a:t>
            </a:r>
            <a:r>
              <a:rPr lang="sl-SI" i="1" u="sng" dirty="0" err="1" smtClean="0">
                <a:hlinkClick r:id="rId4"/>
              </a:rPr>
              <a:t>alter</a:t>
            </a:r>
            <a:r>
              <a:rPr lang="sl-SI" i="1" u="sng" dirty="0" smtClean="0">
                <a:hlinkClick r:id="rId4"/>
              </a:rPr>
              <a:t>/.in</a:t>
            </a:r>
            <a:r>
              <a:rPr lang="sl-SI" i="1" dirty="0" smtClean="0"/>
              <a:t> </a:t>
            </a:r>
            <a:r>
              <a:rPr lang="sl-SI" b="1" i="1" dirty="0" smtClean="0"/>
              <a:t>podoben projekt  je  v  deželi Bavarski</a:t>
            </a:r>
            <a:r>
              <a:rPr lang="sl-SI" i="1" dirty="0" smtClean="0"/>
              <a:t>:  </a:t>
            </a:r>
            <a:r>
              <a:rPr lang="sl-SI" i="1" u="sng" dirty="0" err="1" smtClean="0">
                <a:hlinkClick r:id="rId5"/>
              </a:rPr>
              <a:t>www.digitales</a:t>
            </a:r>
            <a:r>
              <a:rPr lang="sl-SI" i="1" u="sng" dirty="0" smtClean="0">
                <a:hlinkClick r:id="rId5"/>
              </a:rPr>
              <a:t>-</a:t>
            </a:r>
            <a:r>
              <a:rPr lang="sl-SI" i="1" u="sng" dirty="0" err="1" smtClean="0">
                <a:hlinkClick r:id="rId5"/>
              </a:rPr>
              <a:t>dorf.bayern/index.php/die</a:t>
            </a:r>
            <a:r>
              <a:rPr lang="sl-SI" i="1" u="sng" dirty="0" smtClean="0">
                <a:hlinkClick r:id="rId5"/>
              </a:rPr>
              <a:t>-</a:t>
            </a:r>
            <a:r>
              <a:rPr lang="sl-SI" i="1" u="sng" dirty="0" err="1" smtClean="0">
                <a:hlinkClick r:id="rId5"/>
              </a:rPr>
              <a:t>modelld</a:t>
            </a:r>
            <a:r>
              <a:rPr lang="hu-HU" i="1" u="sng" dirty="0" smtClean="0">
                <a:latin typeface="Arial"/>
                <a:cs typeface="Arial"/>
                <a:hlinkClick r:id="rId5"/>
              </a:rPr>
              <a:t>ő</a:t>
            </a:r>
            <a:r>
              <a:rPr lang="sl-SI" i="1" u="sng" dirty="0" err="1" smtClean="0">
                <a:hlinkClick r:id="rId5"/>
              </a:rPr>
              <a:t>rfer</a:t>
            </a:r>
            <a:r>
              <a:rPr lang="sl-SI" i="1" u="sng" dirty="0" smtClean="0">
                <a:hlinkClick r:id="rId5"/>
              </a:rPr>
              <a:t>/</a:t>
            </a:r>
            <a:r>
              <a:rPr lang="sl-SI" i="1" dirty="0" smtClean="0">
                <a:hlinkClick r:id="rId5"/>
              </a:rPr>
              <a:t>.-</a:t>
            </a: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274786"/>
          </a:xfrm>
        </p:spPr>
        <p:txBody>
          <a:bodyPr>
            <a:normAutofit/>
          </a:bodyPr>
          <a:lstStyle/>
          <a:p>
            <a:r>
              <a:rPr lang="sl-SI" b="1" dirty="0" smtClean="0"/>
              <a:t>PRIMERI DOBRE PRAKSE IZ TUJINE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sl-SI" sz="3800" dirty="0" smtClean="0"/>
          </a:p>
          <a:p>
            <a:pPr marL="0" indent="0">
              <a:buNone/>
            </a:pPr>
            <a:r>
              <a:rPr lang="sl-SI" sz="9600" b="1" dirty="0" smtClean="0"/>
              <a:t>V AVSTRIJI</a:t>
            </a:r>
            <a:r>
              <a:rPr lang="sl-SI" sz="9600" b="1" i="1" dirty="0" smtClean="0"/>
              <a:t> izvajajo že 10 let program </a:t>
            </a:r>
            <a:r>
              <a:rPr lang="sl-SI" sz="9600" b="1" i="1" dirty="0" err="1" smtClean="0"/>
              <a:t>Werde</a:t>
            </a:r>
            <a:r>
              <a:rPr lang="sl-SI" sz="9600" b="1" i="1" dirty="0" smtClean="0"/>
              <a:t> </a:t>
            </a:r>
            <a:r>
              <a:rPr lang="sl-SI" sz="9600" b="1" i="1" dirty="0" err="1" smtClean="0"/>
              <a:t>Digital</a:t>
            </a:r>
            <a:r>
              <a:rPr lang="sl-SI" sz="9600" b="1" i="1" dirty="0" smtClean="0"/>
              <a:t>  </a:t>
            </a:r>
            <a:r>
              <a:rPr lang="sl-SI" sz="9600" i="1" u="sng" dirty="0" smtClean="0">
                <a:hlinkClick r:id="rId2"/>
              </a:rPr>
              <a:t>https://www.werdedigital.at/</a:t>
            </a:r>
            <a:r>
              <a:rPr lang="sl-SI" sz="9600" i="1" dirty="0" smtClean="0"/>
              <a:t>. </a:t>
            </a:r>
            <a:r>
              <a:rPr lang="sl-SI" sz="9600" b="1" i="1" dirty="0" smtClean="0"/>
              <a:t>in posameznikom podeljujejo naslov </a:t>
            </a:r>
            <a:r>
              <a:rPr lang="sl-SI" sz="9600" b="1" i="1" dirty="0" err="1" smtClean="0"/>
              <a:t>Digital</a:t>
            </a:r>
            <a:r>
              <a:rPr lang="sl-SI" sz="9600" b="1" i="1" dirty="0" smtClean="0"/>
              <a:t> </a:t>
            </a:r>
            <a:r>
              <a:rPr lang="sl-SI" sz="9600" b="1" i="1" dirty="0" err="1" smtClean="0"/>
              <a:t>Champion</a:t>
            </a:r>
            <a:r>
              <a:rPr lang="sl-SI" sz="9600" b="1" i="1" dirty="0" smtClean="0"/>
              <a:t> </a:t>
            </a:r>
            <a:r>
              <a:rPr lang="sl-SI" sz="9600" b="1" i="1" dirty="0" err="1" smtClean="0"/>
              <a:t>Austria</a:t>
            </a:r>
            <a:r>
              <a:rPr lang="sl-SI" sz="9600" b="1" i="1" dirty="0" smtClean="0"/>
              <a:t>.  </a:t>
            </a:r>
          </a:p>
          <a:p>
            <a:pPr marL="0" indent="0">
              <a:buNone/>
            </a:pPr>
            <a:r>
              <a:rPr lang="sl-SI" sz="9600" b="1" i="1" dirty="0" smtClean="0"/>
              <a:t>Sodelujejo v programih EU (</a:t>
            </a:r>
            <a:r>
              <a:rPr lang="sl-SI" sz="9600" b="1" i="1" dirty="0" err="1" smtClean="0"/>
              <a:t>Erasmus</a:t>
            </a:r>
            <a:r>
              <a:rPr lang="sl-SI" sz="9600" b="1" i="1" dirty="0" smtClean="0"/>
              <a:t>+, Digi4Adults) za razvoj metod usposabljanja in pridobivanja digitalnih kompetenc odraslih: metoda CDCIL- CASELETS.</a:t>
            </a:r>
          </a:p>
          <a:p>
            <a:pPr marL="0" indent="0">
              <a:buNone/>
            </a:pPr>
            <a:r>
              <a:rPr lang="sl-SI" sz="9600" b="1" i="1" dirty="0" smtClean="0"/>
              <a:t>Prosto dostopna zbirka CASELETS za razvoj kompetenc na različnih področjih delovanja odraslih je rezultat  letnih programsko usmerjenih </a:t>
            </a:r>
            <a:r>
              <a:rPr lang="sl-SI" sz="9600" b="1" i="1" dirty="0" err="1" smtClean="0"/>
              <a:t>Webinarjev</a:t>
            </a:r>
            <a:r>
              <a:rPr lang="sl-SI" sz="9600" b="1" i="1" dirty="0" smtClean="0"/>
              <a:t>. </a:t>
            </a:r>
          </a:p>
          <a:p>
            <a:pPr marL="0" indent="0">
              <a:buNone/>
            </a:pPr>
            <a:r>
              <a:rPr lang="sl-SI" sz="9600" b="1" i="1" dirty="0" smtClean="0"/>
              <a:t>Spodbujajo pripravo MOOC (</a:t>
            </a:r>
            <a:r>
              <a:rPr lang="sl-SI" sz="9600" b="1" i="1" dirty="0" err="1" smtClean="0"/>
              <a:t>Massive</a:t>
            </a:r>
            <a:r>
              <a:rPr lang="sl-SI" sz="9600" b="1" i="1" dirty="0" smtClean="0"/>
              <a:t> Open </a:t>
            </a:r>
            <a:r>
              <a:rPr lang="sl-SI" sz="9600" b="1" i="1" dirty="0" err="1" smtClean="0"/>
              <a:t>Oneline</a:t>
            </a:r>
            <a:r>
              <a:rPr lang="sl-SI" sz="9600" b="1" i="1" dirty="0" smtClean="0"/>
              <a:t> </a:t>
            </a:r>
            <a:r>
              <a:rPr lang="sl-SI" sz="9600" b="1" i="1" dirty="0" err="1" smtClean="0"/>
              <a:t>Courses</a:t>
            </a:r>
            <a:r>
              <a:rPr lang="sl-SI" sz="9600" b="1" i="1" dirty="0" smtClean="0"/>
              <a:t>). </a:t>
            </a:r>
          </a:p>
          <a:p>
            <a:pPr marL="0" indent="0">
              <a:buNone/>
            </a:pPr>
            <a:r>
              <a:rPr lang="sl-SI" sz="9600" b="1" i="1" dirty="0" smtClean="0"/>
              <a:t>Univerza iz Gradca skrbi za MOOC Platformo </a:t>
            </a:r>
            <a:r>
              <a:rPr lang="sl-SI" sz="9600" i="1" u="sng" dirty="0" smtClean="0">
                <a:hlinkClick r:id="rId3"/>
              </a:rPr>
              <a:t>https://imoox.at/mooc/</a:t>
            </a:r>
            <a:r>
              <a:rPr lang="sl-SI" sz="9600" i="1" dirty="0" smtClean="0"/>
              <a:t>.</a:t>
            </a:r>
            <a:endParaRPr lang="sl-SI" sz="9600" dirty="0" smtClean="0"/>
          </a:p>
          <a:p>
            <a:pPr>
              <a:buNone/>
            </a:pPr>
            <a:endParaRPr lang="sl-SI" sz="9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PREDLOGI</a:t>
            </a:r>
            <a:endParaRPr lang="en-US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sz="2400" b="1" dirty="0" smtClean="0"/>
              <a:t>Za spodbujanje pridobivanja veščin uporabe interneta in  e-učenja kompetenc  za  aktivno staranje  kaže uveljaviti promoviranje institucij/skupin in posameznikov, ki so za to zaslužni.  Primer: Nemčija in Avstrija.</a:t>
            </a:r>
          </a:p>
          <a:p>
            <a:r>
              <a:rPr lang="sl-SI" sz="2400" b="1" dirty="0" smtClean="0"/>
              <a:t>Za večjo uveljavitev e-učenja odrastlih je nujen </a:t>
            </a:r>
            <a:r>
              <a:rPr lang="sl-SI" sz="2400" b="1" smtClean="0"/>
              <a:t>organiziran pristop k razvoju </a:t>
            </a:r>
            <a:r>
              <a:rPr lang="sl-SI" sz="2400" b="1" dirty="0" smtClean="0"/>
              <a:t>slovenskih množičnih prosto dostopnih one-line tečajev (MOOC).</a:t>
            </a:r>
          </a:p>
          <a:p>
            <a:r>
              <a:rPr lang="sl-SI" sz="2400" b="1" dirty="0" smtClean="0"/>
              <a:t>Konceptualni  zasnovi portalov za mesta, občino ali regionalno skupnost kaže pristopiti  z vidika občana oz.uporabnika.  Pri tem je nujno strokovno sodelovanje več akterjev (ponudniki  in skrbniki vsebin, različni uporabniki, razvijalci  in vzdrževalci portala). Primer: Švica in Nemčija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b="1" dirty="0" smtClean="0"/>
              <a:t>Od  2,065.6890 prebivalcev je 19,1% starih 65+</a:t>
            </a:r>
          </a:p>
          <a:p>
            <a:r>
              <a:rPr lang="sl-SI" b="1" dirty="0" smtClean="0"/>
              <a:t>Internet uporablja v skupini 55-64 let 52%,  v skupni  65-74 let 29%, starejši še manj</a:t>
            </a:r>
          </a:p>
          <a:p>
            <a:r>
              <a:rPr lang="sl-SI" b="1" dirty="0" smtClean="0"/>
              <a:t>Internet  ne uporablja 65+ okoli 280.000 oseb!!!</a:t>
            </a:r>
          </a:p>
          <a:p>
            <a:r>
              <a:rPr lang="sl-SI" b="1" dirty="0" smtClean="0"/>
              <a:t>Kritično je v še aktivni delovni skupni 55-64 let </a:t>
            </a:r>
          </a:p>
          <a:p>
            <a:r>
              <a:rPr lang="sl-SI" b="1" dirty="0" smtClean="0"/>
              <a:t>Realna grožnja za mnoge je socialna izključenost</a:t>
            </a:r>
          </a:p>
          <a:p>
            <a:pPr>
              <a:buNone/>
            </a:pPr>
            <a:r>
              <a:rPr lang="sl-SI" b="1" dirty="0" smtClean="0"/>
              <a:t>    Usoda I,Daniel Blacke iz filma Ken </a:t>
            </a:r>
            <a:r>
              <a:rPr lang="sl-SI" b="1" dirty="0" err="1" smtClean="0"/>
              <a:t>Loach</a:t>
            </a:r>
            <a:r>
              <a:rPr lang="sl-SI" b="1" dirty="0" smtClean="0"/>
              <a:t>; TV Slovenija 1, predvajan 24.1.2018 je ilustracija</a:t>
            </a:r>
            <a:endParaRPr lang="sl-SI" b="1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00034" y="377496"/>
            <a:ext cx="78581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STARANJE DRUŽBE IN E-PISMENOST 65+</a:t>
            </a:r>
            <a:endParaRPr kumimoji="0" lang="sl-SI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/>
              <a:t>UREJANJE  PROBLEMOV STAREJŠIH V SLOVENIJI</a:t>
            </a:r>
            <a:endParaRPr lang="sl-SI" sz="32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b="1" dirty="0" smtClean="0"/>
              <a:t>Problematiko starejših se  obravnava sektorsko  v Ministrstvu za zdravje; Ministrstvu za delo, družino, socialne zadeve in enake možnosti; in v drugih organih državne uprave </a:t>
            </a:r>
          </a:p>
          <a:p>
            <a:r>
              <a:rPr lang="sl-SI" b="1" dirty="0" smtClean="0"/>
              <a:t>V državni upravi ni organa, ki bi celovito pristopal k generacijski problematiki  in pripravljal strokovno utemeljena gradiva in ukrepe za aktivno staranje </a:t>
            </a:r>
          </a:p>
          <a:p>
            <a:pPr>
              <a:buNone/>
            </a:pPr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/>
              <a:t>SPLETNI PORTALI ZA STAREJŠE V SLOVENIJI </a:t>
            </a:r>
            <a:r>
              <a:rPr lang="sl-SI" sz="3200" dirty="0" smtClean="0"/>
              <a:t/>
            </a:r>
            <a:br>
              <a:rPr lang="sl-SI" sz="3200" dirty="0" smtClean="0"/>
            </a:br>
            <a:endParaRPr lang="sl-SI" sz="32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b="1" dirty="0" smtClean="0"/>
              <a:t>Spletni portal za starejše, seniorje in upokojence:</a:t>
            </a:r>
            <a:r>
              <a:rPr lang="sl-SI" dirty="0" smtClean="0"/>
              <a:t> </a:t>
            </a:r>
            <a:r>
              <a:rPr lang="sl-SI" u="sng" dirty="0" err="1" smtClean="0">
                <a:hlinkClick r:id="rId2"/>
              </a:rPr>
              <a:t>www</a:t>
            </a:r>
            <a:r>
              <a:rPr lang="sl-SI" u="sng" dirty="0" smtClean="0">
                <a:hlinkClick r:id="rId2"/>
              </a:rPr>
              <a:t>.seniorji</a:t>
            </a:r>
            <a:r>
              <a:rPr lang="sl-SI" dirty="0" smtClean="0"/>
              <a:t>. </a:t>
            </a:r>
            <a:r>
              <a:rPr lang="sl-SI" b="1" dirty="0" smtClean="0"/>
              <a:t>in spletne </a:t>
            </a:r>
            <a:r>
              <a:rPr lang="sl-SI" b="1" dirty="0" err="1" smtClean="0"/>
              <a:t>Info</a:t>
            </a:r>
            <a:r>
              <a:rPr lang="sl-SI" b="1" dirty="0" smtClean="0"/>
              <a:t> točke v Ljubljani </a:t>
            </a:r>
            <a:r>
              <a:rPr lang="sl-SI" u="sng" dirty="0" err="1" smtClean="0">
                <a:hlinkClick r:id="rId3"/>
              </a:rPr>
              <a:t>www.ljubljana.si.info</a:t>
            </a:r>
            <a:r>
              <a:rPr lang="sl-SI" dirty="0" smtClean="0"/>
              <a:t> ,  v Kamniku </a:t>
            </a:r>
            <a:r>
              <a:rPr lang="sl-SI" u="sng" dirty="0" err="1" smtClean="0">
                <a:hlinkClick r:id="rId4"/>
              </a:rPr>
              <a:t>www.info@kamnik</a:t>
            </a:r>
            <a:r>
              <a:rPr lang="sl-SI" u="sng" dirty="0" smtClean="0">
                <a:hlinkClick r:id="rId4"/>
              </a:rPr>
              <a:t>-</a:t>
            </a:r>
            <a:r>
              <a:rPr lang="sl-SI" u="sng" dirty="0" err="1" smtClean="0">
                <a:hlinkClick r:id="rId4"/>
              </a:rPr>
              <a:t>starejši.si</a:t>
            </a:r>
            <a:r>
              <a:rPr lang="sl-SI" dirty="0" smtClean="0"/>
              <a:t> </a:t>
            </a:r>
          </a:p>
          <a:p>
            <a:r>
              <a:rPr lang="sl-SI" b="1" dirty="0" smtClean="0"/>
              <a:t>Spletni portal Po srcu mlad za generacijo 50</a:t>
            </a:r>
            <a:r>
              <a:rPr lang="sl-SI" dirty="0" smtClean="0"/>
              <a:t>+  </a:t>
            </a:r>
            <a:r>
              <a:rPr lang="sl-SI" b="1" dirty="0" smtClean="0"/>
              <a:t>v Sloveniji:</a:t>
            </a:r>
            <a:r>
              <a:rPr lang="sl-SI" dirty="0" smtClean="0"/>
              <a:t> </a:t>
            </a:r>
            <a:r>
              <a:rPr lang="sl-SI" u="sng" dirty="0" err="1" smtClean="0">
                <a:hlinkClick r:id="rId5"/>
              </a:rPr>
              <a:t>www.posrcumlad.si</a:t>
            </a:r>
            <a:r>
              <a:rPr lang="sl-SI" dirty="0" smtClean="0"/>
              <a:t> . </a:t>
            </a:r>
          </a:p>
          <a:p>
            <a:r>
              <a:rPr lang="sl-SI" b="1" dirty="0" smtClean="0"/>
              <a:t>Informativno spletni portal in svetovalni servis: </a:t>
            </a:r>
            <a:r>
              <a:rPr lang="sl-SI" b="1" u="sng" dirty="0" err="1" smtClean="0">
                <a:hlinkClick r:id="rId6"/>
              </a:rPr>
              <a:t>www.v</a:t>
            </a:r>
            <a:r>
              <a:rPr lang="sl-SI" b="1" i="1" u="sng" dirty="0" err="1" smtClean="0">
                <a:hlinkClick r:id="rId6"/>
              </a:rPr>
              <a:t>arnastarost.si</a:t>
            </a:r>
            <a:r>
              <a:rPr lang="sl-SI" b="1" i="1" dirty="0" smtClean="0"/>
              <a:t> .</a:t>
            </a:r>
            <a:r>
              <a:rPr lang="sl-SI" b="1" dirty="0" smtClean="0"/>
              <a:t> </a:t>
            </a:r>
            <a:endParaRPr lang="sl-SI" dirty="0" smtClean="0"/>
          </a:p>
          <a:p>
            <a:r>
              <a:rPr lang="sl-SI" b="1" dirty="0" smtClean="0"/>
              <a:t>Informativni portal za bližnjico skozi birokracijo</a:t>
            </a:r>
            <a:r>
              <a:rPr lang="sl-SI" dirty="0" smtClean="0"/>
              <a:t>: </a:t>
            </a:r>
            <a:r>
              <a:rPr lang="sl-SI" u="sng" dirty="0" err="1" smtClean="0">
                <a:hlinkClick r:id="rId7"/>
              </a:rPr>
              <a:t>www.informiran.si</a:t>
            </a:r>
            <a:endParaRPr lang="sl-SI" dirty="0" smtClean="0"/>
          </a:p>
          <a:p>
            <a:r>
              <a:rPr lang="sl-SI" b="1" dirty="0" smtClean="0"/>
              <a:t>Informacijsko svetovalni portal Zavoda za medgeneracijsko sodelovanje Zlata leta: </a:t>
            </a:r>
            <a:r>
              <a:rPr lang="sl-SI" u="sng" dirty="0" smtClean="0">
                <a:hlinkClick r:id="rId8"/>
              </a:rPr>
              <a:t>http://varnastarost.si/nc/zlata_leta</a:t>
            </a:r>
            <a:r>
              <a:rPr lang="sl-SI" dirty="0" smtClean="0"/>
              <a:t> .</a:t>
            </a:r>
            <a:r>
              <a:rPr lang="sl-SI" i="1" dirty="0" smtClean="0"/>
              <a:t> </a:t>
            </a:r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sz="3600" dirty="0" smtClean="0"/>
              <a:t> </a:t>
            </a:r>
            <a:r>
              <a:rPr lang="sl-SI" sz="3600" b="1" dirty="0" smtClean="0"/>
              <a:t>SPLETNI PORTALI ZA</a:t>
            </a:r>
            <a:r>
              <a:rPr lang="sl-SI" sz="3600" dirty="0" smtClean="0"/>
              <a:t> </a:t>
            </a:r>
            <a:r>
              <a:rPr lang="sl-SI" sz="3600" b="1" dirty="0" smtClean="0"/>
              <a:t>STAREJŠE  V SLOVENIJI 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l-SI" sz="3800" b="1" i="1" dirty="0" smtClean="0"/>
              <a:t>SLOGA Platforma NVO za razvojno sodelovanje in humanitarno pomoč: </a:t>
            </a:r>
            <a:r>
              <a:rPr lang="sl-SI" sz="3800" b="1" i="1" u="sng" dirty="0" err="1" smtClean="0">
                <a:hlinkClick r:id="rId2"/>
              </a:rPr>
              <a:t>www.sloga</a:t>
            </a:r>
            <a:r>
              <a:rPr lang="sl-SI" sz="3800" b="1" i="1" u="sng" dirty="0" smtClean="0">
                <a:hlinkClick r:id="rId2"/>
              </a:rPr>
              <a:t>-</a:t>
            </a:r>
            <a:r>
              <a:rPr lang="sl-SI" sz="3800" b="1" i="1" u="sng" dirty="0" err="1" smtClean="0">
                <a:hlinkClick r:id="rId2"/>
              </a:rPr>
              <a:t>platform.org</a:t>
            </a:r>
            <a:r>
              <a:rPr lang="sl-SI" sz="3800" b="1" i="1" dirty="0" smtClean="0"/>
              <a:t> . </a:t>
            </a:r>
            <a:endParaRPr lang="sl-SI" sz="3800" dirty="0" smtClean="0"/>
          </a:p>
          <a:p>
            <a:r>
              <a:rPr lang="sl-SI" sz="3800" b="1" dirty="0" smtClean="0"/>
              <a:t>Portal projekta NIJZ </a:t>
            </a:r>
            <a:r>
              <a:rPr lang="sl-SI" sz="3800" b="1" dirty="0" err="1" smtClean="0"/>
              <a:t>AHA.si</a:t>
            </a:r>
            <a:r>
              <a:rPr lang="sl-SI" sz="3800" b="1" dirty="0" smtClean="0"/>
              <a:t> Aktivno in zdravo staranje v Sloveniji: </a:t>
            </a:r>
            <a:r>
              <a:rPr lang="sl-SI" sz="3800" b="1" u="sng" dirty="0" err="1" smtClean="0">
                <a:hlinkClick r:id="rId3"/>
              </a:rPr>
              <a:t>www.staranje.si</a:t>
            </a:r>
            <a:endParaRPr lang="sl-SI" sz="3800" dirty="0" smtClean="0"/>
          </a:p>
          <a:p>
            <a:r>
              <a:rPr lang="sl-SI" sz="3800" b="1" dirty="0" smtClean="0"/>
              <a:t>Institut Antona Trstenjaka: </a:t>
            </a:r>
            <a:r>
              <a:rPr lang="sl-SI" sz="3800" b="1" u="sng" dirty="0" err="1" smtClean="0">
                <a:hlinkClick r:id="rId4"/>
              </a:rPr>
              <a:t>www.inst</a:t>
            </a:r>
            <a:r>
              <a:rPr lang="sl-SI" sz="3800" b="1" u="sng" dirty="0" smtClean="0">
                <a:hlinkClick r:id="rId4"/>
              </a:rPr>
              <a:t>-</a:t>
            </a:r>
            <a:r>
              <a:rPr lang="sl-SI" sz="3800" b="1" u="sng" dirty="0" err="1" smtClean="0">
                <a:hlinkClick r:id="rId4"/>
              </a:rPr>
              <a:t>antonatrstenjaka.si</a:t>
            </a:r>
            <a:r>
              <a:rPr lang="sl-SI" sz="3800" b="1" dirty="0" smtClean="0"/>
              <a:t> .</a:t>
            </a:r>
            <a:endParaRPr lang="sl-SI" sz="3800" dirty="0" smtClean="0"/>
          </a:p>
          <a:p>
            <a:r>
              <a:rPr lang="sl-SI" sz="3800" b="1" i="1" dirty="0" smtClean="0"/>
              <a:t>Informacijski portal projekta Večgeneracijski centri: </a:t>
            </a:r>
            <a:r>
              <a:rPr lang="sl-SI" sz="3800" i="1" u="sng" dirty="0" smtClean="0">
                <a:hlinkClick r:id="rId5"/>
              </a:rPr>
              <a:t>http://www.lu-postojna.si/si/po-statusu/za-upokojence/vecgeneracijski-center-postojna-tocka-moci</a:t>
            </a:r>
            <a:r>
              <a:rPr lang="sl-SI" sz="3800" dirty="0" smtClean="0"/>
              <a:t>  .</a:t>
            </a:r>
          </a:p>
          <a:p>
            <a:endParaRPr lang="sl-SI" sz="3800" b="1" dirty="0" smtClean="0"/>
          </a:p>
          <a:p>
            <a:r>
              <a:rPr lang="sl-SI" sz="3800" b="1" dirty="0" smtClean="0"/>
              <a:t>Javne knjižnice: </a:t>
            </a:r>
            <a:r>
              <a:rPr lang="sl-SI" sz="3800" b="1" u="sng" dirty="0" err="1" smtClean="0">
                <a:hlinkClick r:id="rId6"/>
              </a:rPr>
              <a:t>www.cobiss.si</a:t>
            </a:r>
            <a:r>
              <a:rPr lang="sl-SI" sz="3800" b="1" dirty="0" smtClean="0"/>
              <a:t> .</a:t>
            </a:r>
          </a:p>
          <a:p>
            <a:r>
              <a:rPr lang="sl-SI" sz="3800" b="1" dirty="0" smtClean="0"/>
              <a:t>Ljudske univerze: </a:t>
            </a:r>
            <a:r>
              <a:rPr lang="sl-SI" sz="3800" b="1" dirty="0" smtClean="0">
                <a:hlinkClick r:id="rId7"/>
              </a:rPr>
              <a:t>https://www.zlus.si/</a:t>
            </a:r>
            <a:r>
              <a:rPr lang="sl-SI" sz="3800" b="1" dirty="0" smtClean="0"/>
              <a:t>. </a:t>
            </a:r>
            <a:endParaRPr lang="sl-SI" sz="3800" dirty="0" smtClean="0"/>
          </a:p>
          <a:p>
            <a:r>
              <a:rPr lang="sl-SI" sz="3800" b="1" i="1" dirty="0" smtClean="0"/>
              <a:t>Slovenska univerza za tretje življenjsko obdobje: </a:t>
            </a:r>
            <a:r>
              <a:rPr lang="sl-SI" sz="3800" b="1" i="1" u="sng" dirty="0" err="1" smtClean="0">
                <a:hlinkClick r:id="rId8"/>
              </a:rPr>
              <a:t>www.utzo.si</a:t>
            </a:r>
            <a:r>
              <a:rPr lang="sl-SI" sz="3800" b="1" i="1" dirty="0" smtClean="0"/>
              <a:t> .</a:t>
            </a:r>
            <a:endParaRPr lang="sl-SI" sz="3800" dirty="0" smtClean="0"/>
          </a:p>
          <a:p>
            <a:r>
              <a:rPr lang="sl-SI" sz="3800" b="1" dirty="0" smtClean="0"/>
              <a:t>Simbioza </a:t>
            </a:r>
            <a:r>
              <a:rPr lang="sl-SI" sz="3800" b="1" dirty="0" err="1" smtClean="0"/>
              <a:t>Genesis</a:t>
            </a:r>
            <a:r>
              <a:rPr lang="sl-SI" sz="3800" b="1" dirty="0" smtClean="0"/>
              <a:t>, socialno podjetje: </a:t>
            </a:r>
            <a:r>
              <a:rPr lang="sl-SI" sz="3800" b="1" u="sng" dirty="0" err="1" smtClean="0">
                <a:hlinkClick r:id="rId9"/>
              </a:rPr>
              <a:t>info@simbioza.eu</a:t>
            </a:r>
            <a:r>
              <a:rPr lang="sl-SI" sz="3800" b="1" dirty="0" smtClean="0"/>
              <a:t> .</a:t>
            </a:r>
            <a:endParaRPr lang="sl-SI" sz="3800" dirty="0" smtClean="0"/>
          </a:p>
          <a:p>
            <a:pPr>
              <a:buNone/>
            </a:pPr>
            <a:r>
              <a:rPr lang="sl-SI" sz="3800" dirty="0" smtClean="0"/>
              <a:t> 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3600" b="1" dirty="0" smtClean="0"/>
              <a:t>SPLETNI PORTALI ZA STAREJŠE  V SLOVENIJI </a:t>
            </a:r>
            <a:r>
              <a:rPr lang="sl-SI" dirty="0" smtClean="0"/>
              <a:t/>
            </a:r>
            <a:br>
              <a:rPr lang="sl-SI" dirty="0" smtClean="0"/>
            </a:b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l-SI" sz="2800" b="1" dirty="0" smtClean="0"/>
              <a:t>Imamo več portalov za starejše. Usmerjeni so na aktualne informacije za seniorje, spodbujanje druženja, šport in rekreacijo, izlete ter svetovanje na različnih področjih; omogočajo mreženje do ponudnikov storitev in pomoči, organizacij in državnih organov</a:t>
            </a:r>
          </a:p>
          <a:p>
            <a:r>
              <a:rPr lang="sl-SI" sz="2800" b="1" dirty="0" smtClean="0"/>
              <a:t>Portali odražajo zavedanje  posameznikov ali skupin, ki jih urejajo, o nujnosti  samoorganiziranja starejših  in mreženja do ponudnikov vsebin na spletu  </a:t>
            </a:r>
            <a:endParaRPr lang="en-US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600" b="1" dirty="0" smtClean="0"/>
              <a:t>PRIMERI DOBRE PRAKSE IZ TUJINE 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85720" y="1571612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400" b="1" i="1" dirty="0" smtClean="0"/>
              <a:t>KANADA: Akcijski načrt  province Ontario</a:t>
            </a:r>
            <a:r>
              <a:rPr lang="sl-SI" sz="2400" i="1" dirty="0" smtClean="0"/>
              <a:t>: </a:t>
            </a:r>
            <a:r>
              <a:rPr lang="sl-SI" sz="2400" b="1" i="1" dirty="0" err="1" smtClean="0"/>
              <a:t>Aging</a:t>
            </a:r>
            <a:r>
              <a:rPr lang="sl-SI" sz="2400" b="1" i="1" dirty="0" smtClean="0"/>
              <a:t> </a:t>
            </a:r>
            <a:r>
              <a:rPr lang="sl-SI" sz="2400" b="1" i="1" dirty="0" err="1" smtClean="0"/>
              <a:t>with</a:t>
            </a:r>
            <a:r>
              <a:rPr lang="sl-SI" sz="2400" b="1" i="1" dirty="0" smtClean="0"/>
              <a:t> </a:t>
            </a:r>
            <a:r>
              <a:rPr lang="sl-SI" sz="2400" b="1" i="1" dirty="0" err="1" smtClean="0"/>
              <a:t>Confidence</a:t>
            </a:r>
            <a:r>
              <a:rPr lang="sl-SI" sz="2400" b="1" i="1" dirty="0" smtClean="0"/>
              <a:t>: </a:t>
            </a:r>
            <a:r>
              <a:rPr lang="sl-SI" sz="2400" b="1" i="1" dirty="0" err="1" smtClean="0"/>
              <a:t>Ontarios</a:t>
            </a:r>
            <a:r>
              <a:rPr lang="sl-SI" sz="2400" b="1" i="1" dirty="0" smtClean="0"/>
              <a:t> </a:t>
            </a:r>
            <a:r>
              <a:rPr lang="sl-SI" sz="2400" b="1" i="1" dirty="0" err="1" smtClean="0"/>
              <a:t>Action</a:t>
            </a:r>
            <a:r>
              <a:rPr lang="sl-SI" sz="2400" b="1" i="1" dirty="0" smtClean="0"/>
              <a:t> Plan </a:t>
            </a:r>
            <a:r>
              <a:rPr lang="sl-SI" sz="2400" b="1" i="1" dirty="0" err="1" smtClean="0"/>
              <a:t>for</a:t>
            </a:r>
            <a:r>
              <a:rPr lang="sl-SI" sz="2400" b="1" i="1" dirty="0" smtClean="0"/>
              <a:t> </a:t>
            </a:r>
            <a:r>
              <a:rPr lang="sl-SI" sz="2400" b="1" i="1" dirty="0" err="1" smtClean="0"/>
              <a:t>Seniors</a:t>
            </a:r>
            <a:r>
              <a:rPr lang="sl-SI" sz="2400" i="1" dirty="0" smtClean="0"/>
              <a:t>: </a:t>
            </a:r>
            <a:r>
              <a:rPr lang="sl-SI" sz="2400" i="1" u="sng" dirty="0" err="1" smtClean="0">
                <a:hlinkClick r:id="rId2"/>
              </a:rPr>
              <a:t>www.ontario.ca/aging</a:t>
            </a:r>
            <a:r>
              <a:rPr lang="sl-SI" sz="2400" i="1" u="sng" dirty="0" smtClean="0">
                <a:hlinkClick r:id="rId2"/>
              </a:rPr>
              <a:t>-</a:t>
            </a:r>
            <a:r>
              <a:rPr lang="sl-SI" sz="2400" i="1" u="sng" dirty="0" err="1" smtClean="0">
                <a:hlinkClick r:id="rId2"/>
              </a:rPr>
              <a:t>confidence</a:t>
            </a:r>
            <a:r>
              <a:rPr lang="sl-SI" sz="2400" i="1" u="sng" dirty="0" smtClean="0">
                <a:hlinkClick r:id="rId2"/>
              </a:rPr>
              <a:t>-</a:t>
            </a:r>
            <a:r>
              <a:rPr lang="sl-SI" sz="2400" i="1" u="sng" dirty="0" err="1" smtClean="0">
                <a:hlinkClick r:id="rId2"/>
              </a:rPr>
              <a:t>ontario</a:t>
            </a:r>
            <a:r>
              <a:rPr lang="sl-SI" sz="2400" i="1" u="sng" dirty="0" smtClean="0">
                <a:hlinkClick r:id="rId2"/>
              </a:rPr>
              <a:t>-</a:t>
            </a:r>
            <a:r>
              <a:rPr lang="sl-SI" sz="2400" i="1" u="sng" dirty="0" err="1" smtClean="0">
                <a:hlinkClick r:id="rId2"/>
              </a:rPr>
              <a:t>action</a:t>
            </a:r>
            <a:r>
              <a:rPr lang="sl-SI" sz="2400" i="1" u="sng" dirty="0" smtClean="0">
                <a:hlinkClick r:id="rId2"/>
              </a:rPr>
              <a:t>-plan-</a:t>
            </a:r>
            <a:r>
              <a:rPr lang="sl-SI" sz="2400" i="1" u="sng" dirty="0" err="1" smtClean="0">
                <a:hlinkClick r:id="rId2"/>
              </a:rPr>
              <a:t>seniors</a:t>
            </a:r>
            <a:r>
              <a:rPr lang="sl-SI" sz="2400" i="1" dirty="0" smtClean="0"/>
              <a:t> . </a:t>
            </a:r>
            <a:r>
              <a:rPr lang="sl-SI" sz="2400" b="1" i="1" dirty="0" smtClean="0"/>
              <a:t>(</a:t>
            </a:r>
            <a:r>
              <a:rPr lang="sl-SI" sz="2400" b="1" i="1" dirty="0" err="1" smtClean="0"/>
              <a:t>Otario</a:t>
            </a:r>
            <a:r>
              <a:rPr lang="sl-SI" sz="2400" b="1" i="1" dirty="0" smtClean="0"/>
              <a:t>  65+  16,7%)</a:t>
            </a:r>
          </a:p>
          <a:p>
            <a:pPr marL="0" indent="0">
              <a:buNone/>
            </a:pPr>
            <a:r>
              <a:rPr lang="sl-SI" sz="2400" b="1" i="1" dirty="0" smtClean="0"/>
              <a:t>Ministrstvo  za zadeve starejših. Program za spodbujanje seniorjev k uporabi IKT: </a:t>
            </a:r>
            <a:r>
              <a:rPr lang="sl-SI" sz="2400" b="1" i="1" dirty="0" err="1" smtClean="0"/>
              <a:t>Ontarios</a:t>
            </a:r>
            <a:r>
              <a:rPr lang="sl-SI" sz="2400" b="1" i="1" dirty="0" smtClean="0"/>
              <a:t>  </a:t>
            </a:r>
            <a:r>
              <a:rPr lang="sl-SI" sz="2400" b="1" i="1" dirty="0" err="1" smtClean="0"/>
              <a:t>Change</a:t>
            </a:r>
            <a:r>
              <a:rPr lang="sl-SI" sz="2400" b="1" i="1" dirty="0" smtClean="0"/>
              <a:t> </a:t>
            </a:r>
            <a:r>
              <a:rPr lang="sl-SI" sz="2400" b="1" i="1" dirty="0" err="1" smtClean="0"/>
              <a:t>the</a:t>
            </a:r>
            <a:r>
              <a:rPr lang="sl-SI" sz="2400" b="1" i="1" dirty="0" smtClean="0"/>
              <a:t> </a:t>
            </a:r>
            <a:r>
              <a:rPr lang="sl-SI" sz="2400" b="1" i="1" dirty="0" err="1" smtClean="0"/>
              <a:t>World</a:t>
            </a:r>
            <a:endParaRPr lang="sl-SI" sz="2400" b="1" i="1" dirty="0" smtClean="0"/>
          </a:p>
          <a:p>
            <a:pPr marL="0" indent="0">
              <a:buNone/>
            </a:pPr>
            <a:r>
              <a:rPr lang="sl-SI" sz="2400" b="1" i="1" dirty="0" smtClean="0"/>
              <a:t>Akcijski načrt province Nova Škotska</a:t>
            </a:r>
            <a:r>
              <a:rPr lang="sl-SI" sz="2400" i="1" dirty="0" smtClean="0"/>
              <a:t>  </a:t>
            </a:r>
            <a:r>
              <a:rPr lang="sl-SI" sz="2400" b="1" i="1" dirty="0" smtClean="0"/>
              <a:t>(Nova </a:t>
            </a:r>
            <a:r>
              <a:rPr lang="sl-SI" sz="2400" b="1" i="1" dirty="0" err="1" smtClean="0"/>
              <a:t>Scotia</a:t>
            </a:r>
            <a:r>
              <a:rPr lang="sl-SI" sz="2400" b="1" i="1" dirty="0" smtClean="0"/>
              <a:t>  65+ 21,1 % ) </a:t>
            </a:r>
            <a:r>
              <a:rPr lang="sl-SI" sz="2400" i="1" u="sng" dirty="0" smtClean="0">
                <a:hlinkClick r:id="rId3"/>
              </a:rPr>
              <a:t>https://</a:t>
            </a:r>
            <a:r>
              <a:rPr lang="sl-SI" sz="2400" b="1" i="1" u="sng" dirty="0" smtClean="0">
                <a:hlinkClick r:id="rId3"/>
              </a:rPr>
              <a:t>novascotia.ca/shift/shift-action-plan.pdf</a:t>
            </a:r>
            <a:r>
              <a:rPr lang="sl-SI" sz="2400" b="1" i="1" dirty="0" smtClean="0"/>
              <a:t>  ima  za cilj:  Spoštovanje/cenjenje socialnega in ekonomskega prispevka starejših; spodbujanje zdravja in aktivnega življenja; spodbujanje staranja v bivališčih/namestitvah, vključenih v lokalno okolje.</a:t>
            </a:r>
          </a:p>
          <a:p>
            <a:pPr marL="0" indent="0">
              <a:buNone/>
            </a:pPr>
            <a:endParaRPr lang="sl-SI" sz="2400" dirty="0" smtClean="0"/>
          </a:p>
          <a:p>
            <a:endParaRPr lang="sl-SI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sz="4000" b="1" dirty="0" smtClean="0"/>
              <a:t>PRIMERI DOBRE PRAKSE IZ TUJINE  </a:t>
            </a:r>
            <a:r>
              <a:rPr lang="sl-SI" sz="4000" dirty="0" smtClean="0"/>
              <a:t/>
            </a:r>
            <a:br>
              <a:rPr lang="sl-SI" sz="4000" dirty="0" smtClean="0"/>
            </a:br>
            <a:endParaRPr lang="sl-SI" sz="40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sl-SI" sz="3400" i="1" dirty="0" smtClean="0"/>
          </a:p>
          <a:p>
            <a:pPr marL="0" indent="0">
              <a:buNone/>
            </a:pPr>
            <a:r>
              <a:rPr lang="sl-SI" sz="9600" b="1" i="1" dirty="0" smtClean="0"/>
              <a:t>V ŠVICI so sprejeli  2006 akcijski načrt: e-</a:t>
            </a:r>
            <a:r>
              <a:rPr lang="sl-SI" sz="9600" b="1" i="1" dirty="0" err="1" smtClean="0"/>
              <a:t>Inclusion</a:t>
            </a:r>
            <a:r>
              <a:rPr lang="sl-SI" sz="9600" b="1" i="1" dirty="0" smtClean="0"/>
              <a:t> – </a:t>
            </a:r>
            <a:r>
              <a:rPr lang="sl-SI" sz="9600" b="1" i="1" dirty="0" err="1" smtClean="0"/>
              <a:t>information</a:t>
            </a:r>
            <a:r>
              <a:rPr lang="sl-SI" sz="9600" b="1" i="1" dirty="0" smtClean="0"/>
              <a:t> </a:t>
            </a:r>
            <a:r>
              <a:rPr lang="sl-SI" sz="9600" b="1" i="1" dirty="0" err="1" smtClean="0"/>
              <a:t>and</a:t>
            </a:r>
            <a:r>
              <a:rPr lang="sl-SI" sz="9600" b="1" i="1" dirty="0" smtClean="0"/>
              <a:t> </a:t>
            </a:r>
            <a:r>
              <a:rPr lang="sl-SI" sz="9600" b="1" i="1" dirty="0" err="1" smtClean="0"/>
              <a:t>communication</a:t>
            </a:r>
            <a:r>
              <a:rPr lang="sl-SI" sz="9600" b="1" i="1" dirty="0" smtClean="0"/>
              <a:t> </a:t>
            </a:r>
            <a:r>
              <a:rPr lang="sl-SI" sz="9600" b="1" i="1" dirty="0" err="1" smtClean="0"/>
              <a:t>technologies</a:t>
            </a:r>
            <a:r>
              <a:rPr lang="sl-SI" sz="9600" b="1" i="1" dirty="0" smtClean="0"/>
              <a:t> </a:t>
            </a:r>
            <a:r>
              <a:rPr lang="sl-SI" sz="9600" b="1" i="1" dirty="0" err="1" smtClean="0"/>
              <a:t>for</a:t>
            </a:r>
            <a:r>
              <a:rPr lang="sl-SI" sz="9600" b="1" i="1" dirty="0" smtClean="0"/>
              <a:t> </a:t>
            </a:r>
            <a:r>
              <a:rPr lang="sl-SI" sz="9600" b="1" i="1" dirty="0" err="1" smtClean="0"/>
              <a:t>an</a:t>
            </a:r>
            <a:r>
              <a:rPr lang="sl-SI" sz="9600" b="1" i="1" dirty="0" smtClean="0"/>
              <a:t> </a:t>
            </a:r>
            <a:r>
              <a:rPr lang="sl-SI" sz="9600" b="1" i="1" dirty="0" err="1" smtClean="0"/>
              <a:t>inclusive</a:t>
            </a:r>
            <a:r>
              <a:rPr lang="sl-SI" sz="9600" b="1" i="1" dirty="0" smtClean="0"/>
              <a:t> </a:t>
            </a:r>
            <a:r>
              <a:rPr lang="sl-SI" sz="9600" b="1" i="1" dirty="0" err="1" smtClean="0"/>
              <a:t>society</a:t>
            </a:r>
            <a:r>
              <a:rPr lang="sl-SI" sz="9600" b="1" i="1" dirty="0" smtClean="0"/>
              <a:t>; </a:t>
            </a:r>
            <a:r>
              <a:rPr lang="sl-SI" sz="9600" i="1" dirty="0" smtClean="0"/>
              <a:t>   </a:t>
            </a:r>
            <a:r>
              <a:rPr lang="sl-SI" sz="9600" i="1" dirty="0" err="1" smtClean="0">
                <a:hlinkClick r:id="rId2"/>
              </a:rPr>
              <a:t>www.incompany.kz/pdf/switzerland/ch2010</a:t>
            </a:r>
            <a:r>
              <a:rPr lang="sl-SI" sz="9600" i="1" dirty="0" smtClean="0"/>
              <a:t> </a:t>
            </a:r>
          </a:p>
          <a:p>
            <a:pPr marL="0" indent="0">
              <a:buNone/>
            </a:pPr>
            <a:r>
              <a:rPr lang="sl-SI" sz="9600" b="1" i="1" dirty="0" smtClean="0"/>
              <a:t>Študije so izhodišče za odločanje o politikah. Kantoni/mesta imajo strategije staranja.</a:t>
            </a:r>
          </a:p>
          <a:p>
            <a:pPr marL="0" indent="0">
              <a:buNone/>
            </a:pPr>
            <a:r>
              <a:rPr lang="sl-SI" sz="9600" b="1" i="1" dirty="0" smtClean="0"/>
              <a:t>Pridobivanje digitalnih kompetenc je vključeno v vse izobraževalne programe; e-učenje je zelo uveljavljeno</a:t>
            </a:r>
            <a:r>
              <a:rPr lang="sl-SI" sz="9600" i="1" dirty="0" smtClean="0"/>
              <a:t>.</a:t>
            </a:r>
          </a:p>
          <a:p>
            <a:pPr marL="0" indent="0">
              <a:buNone/>
            </a:pPr>
            <a:r>
              <a:rPr lang="sl-SI" sz="9600" b="1" i="1" dirty="0" smtClean="0"/>
              <a:t>Portal </a:t>
            </a:r>
            <a:r>
              <a:rPr lang="sl-SI" sz="9600" b="1" i="1" dirty="0" err="1" smtClean="0"/>
              <a:t>SeniorWeb</a:t>
            </a:r>
            <a:r>
              <a:rPr lang="sl-SI" sz="9600" b="1" i="1" dirty="0" smtClean="0"/>
              <a:t> </a:t>
            </a:r>
            <a:r>
              <a:rPr lang="sl-SI" sz="9600" i="1" u="sng" dirty="0" err="1" smtClean="0">
                <a:hlinkClick r:id="rId3"/>
              </a:rPr>
              <a:t>www.seniorweb.ch</a:t>
            </a:r>
            <a:r>
              <a:rPr lang="sl-SI" sz="9600" i="1" dirty="0" smtClean="0"/>
              <a:t>  </a:t>
            </a:r>
            <a:r>
              <a:rPr lang="sl-SI" sz="9600" b="1" i="1" dirty="0" smtClean="0"/>
              <a:t>za  programe učenja,  znanje in informiranje o tematskem druženju  soupravlja Zveza Seniorjev in upokojencev iz </a:t>
            </a:r>
            <a:r>
              <a:rPr lang="sl-SI" sz="9600" b="1" i="1" dirty="0" err="1" smtClean="0"/>
              <a:t>Z</a:t>
            </a:r>
            <a:r>
              <a:rPr lang="sl-SI" sz="9600" b="1" i="1" dirty="0" err="1" smtClean="0">
                <a:latin typeface="Arial"/>
                <a:cs typeface="Arial"/>
              </a:rPr>
              <a:t>ȕ</a:t>
            </a:r>
            <a:r>
              <a:rPr lang="sl-SI" sz="9600" b="1" i="1" dirty="0" err="1" smtClean="0"/>
              <a:t>richa</a:t>
            </a:r>
            <a:r>
              <a:rPr lang="sl-SI" sz="9600" b="1" i="1" dirty="0" smtClean="0"/>
              <a:t>. </a:t>
            </a:r>
          </a:p>
          <a:p>
            <a:pPr marL="0" indent="0">
              <a:buNone/>
            </a:pPr>
            <a:r>
              <a:rPr lang="sl-SI" sz="9600" b="1" i="1" dirty="0" smtClean="0"/>
              <a:t>Starejšim prijazna mesta: Informativni portal mesta  </a:t>
            </a:r>
            <a:r>
              <a:rPr lang="sl-SI" sz="9600" b="1" i="1" dirty="0" err="1" smtClean="0"/>
              <a:t>Frauenfeld</a:t>
            </a:r>
            <a:r>
              <a:rPr lang="sl-SI" sz="9600" b="1" i="1" dirty="0" smtClean="0"/>
              <a:t> </a:t>
            </a:r>
            <a:r>
              <a:rPr lang="sl-SI" sz="9600" i="1" u="sng" dirty="0" smtClean="0">
                <a:hlinkClick r:id="rId4"/>
              </a:rPr>
              <a:t>https://www.frauenfeld.ch/politik-verwaltung/verwaltung/html/</a:t>
            </a:r>
            <a:endParaRPr lang="sl-SI" sz="9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600" b="1" dirty="0" smtClean="0"/>
              <a:t>PRIMERI DOBRE PRAKSE IZ TUJINE 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l-SI" sz="3300" b="1" dirty="0" smtClean="0"/>
              <a:t>V</a:t>
            </a:r>
            <a:r>
              <a:rPr lang="sl-SI" sz="3300" dirty="0" smtClean="0"/>
              <a:t> </a:t>
            </a:r>
            <a:r>
              <a:rPr lang="sl-SI" sz="3300" b="1" dirty="0" smtClean="0"/>
              <a:t>NEMČIJI imajo  za spodbujanje e-</a:t>
            </a:r>
            <a:r>
              <a:rPr lang="sl-SI" sz="3300" b="1" dirty="0" err="1" smtClean="0"/>
              <a:t>Inclusion</a:t>
            </a:r>
            <a:r>
              <a:rPr lang="sl-SI" sz="3300" b="1" dirty="0" smtClean="0"/>
              <a:t> tekmovanje</a:t>
            </a:r>
            <a:r>
              <a:rPr lang="sl-SI" sz="3300" dirty="0" smtClean="0"/>
              <a:t> </a:t>
            </a:r>
            <a:r>
              <a:rPr lang="sl-SI" sz="3300" i="1" dirty="0" smtClean="0"/>
              <a:t> </a:t>
            </a:r>
            <a:r>
              <a:rPr lang="sl-SI" sz="3300" b="1" i="1" dirty="0" err="1" smtClean="0"/>
              <a:t>Goldener</a:t>
            </a:r>
            <a:r>
              <a:rPr lang="sl-SI" sz="3300" b="1" i="1" dirty="0" smtClean="0"/>
              <a:t> Internet </a:t>
            </a:r>
            <a:r>
              <a:rPr lang="sl-SI" sz="3300" b="1" i="1" dirty="0" err="1" smtClean="0"/>
              <a:t>Preis</a:t>
            </a:r>
            <a:r>
              <a:rPr lang="sl-SI" sz="3300" b="1" i="1" dirty="0" smtClean="0"/>
              <a:t> – </a:t>
            </a:r>
            <a:r>
              <a:rPr lang="sl-SI" sz="3300" b="1" i="1" dirty="0" err="1" smtClean="0"/>
              <a:t>Gigital</a:t>
            </a:r>
            <a:r>
              <a:rPr lang="sl-SI" sz="3300" b="1" i="1" dirty="0" smtClean="0"/>
              <a:t> aktiv im </a:t>
            </a:r>
            <a:r>
              <a:rPr lang="sl-SI" sz="3300" b="1" i="1" dirty="0" err="1" smtClean="0"/>
              <a:t>Alter</a:t>
            </a:r>
            <a:r>
              <a:rPr lang="sl-SI" sz="3300" b="1" i="1" dirty="0" smtClean="0"/>
              <a:t> </a:t>
            </a:r>
            <a:r>
              <a:rPr lang="sl-SI" sz="3300" i="1" u="sng" dirty="0" err="1" smtClean="0">
                <a:hlinkClick r:id="rId2"/>
              </a:rPr>
              <a:t>www.goldener</a:t>
            </a:r>
            <a:r>
              <a:rPr lang="sl-SI" sz="3300" i="1" u="sng" dirty="0" smtClean="0">
                <a:hlinkClick r:id="rId2"/>
              </a:rPr>
              <a:t>-</a:t>
            </a:r>
            <a:r>
              <a:rPr lang="sl-SI" sz="3300" i="1" u="sng" dirty="0" err="1" smtClean="0">
                <a:hlinkClick r:id="rId2"/>
              </a:rPr>
              <a:t>internetpreis</a:t>
            </a:r>
            <a:r>
              <a:rPr lang="sl-SI" sz="3300" i="1" u="sng" dirty="0" smtClean="0">
                <a:hlinkClick r:id="rId2"/>
              </a:rPr>
              <a:t>.de/</a:t>
            </a:r>
            <a:r>
              <a:rPr lang="sl-SI" sz="3300" i="1" u="sng" dirty="0" err="1" smtClean="0">
                <a:hlinkClick r:id="rId2"/>
              </a:rPr>
              <a:t>wettbewerb</a:t>
            </a:r>
            <a:r>
              <a:rPr lang="sl-SI" sz="3300" i="1" u="sng" dirty="0" smtClean="0">
                <a:hlinkClick r:id="rId2"/>
              </a:rPr>
              <a:t>/</a:t>
            </a:r>
            <a:r>
              <a:rPr lang="sl-SI" sz="3300" i="1" dirty="0" smtClean="0"/>
              <a:t> .: </a:t>
            </a:r>
            <a:r>
              <a:rPr lang="sl-SI" sz="3300" b="1" i="1" dirty="0" smtClean="0"/>
              <a:t>v</a:t>
            </a:r>
            <a:endParaRPr lang="sl-SI" sz="3300" b="1" dirty="0" smtClean="0"/>
          </a:p>
          <a:p>
            <a:pPr marL="0" indent="0">
              <a:buNone/>
            </a:pPr>
            <a:r>
              <a:rPr lang="sl-SI" sz="3300" b="1" i="1" dirty="0" smtClean="0"/>
              <a:t>kategorijah </a:t>
            </a:r>
            <a:r>
              <a:rPr lang="sl-SI" sz="3300" b="1" i="1" dirty="0" err="1" smtClean="0"/>
              <a:t>1.starejši</a:t>
            </a:r>
            <a:r>
              <a:rPr lang="sl-SI" sz="3300" b="1" i="1" dirty="0" smtClean="0"/>
              <a:t> pomagajo/podpirajo starejše,</a:t>
            </a:r>
          </a:p>
          <a:p>
            <a:pPr marL="0" indent="0">
              <a:buNone/>
            </a:pPr>
            <a:r>
              <a:rPr lang="sl-SI" sz="3300" b="1" i="1" dirty="0" smtClean="0"/>
              <a:t>2. mladi in stari skupaj, 3. komune za starejše</a:t>
            </a:r>
            <a:r>
              <a:rPr lang="sl-SI" sz="3300" i="1" dirty="0" smtClean="0"/>
              <a:t> </a:t>
            </a:r>
          </a:p>
          <a:p>
            <a:pPr marL="0" indent="0">
              <a:buNone/>
            </a:pPr>
            <a:endParaRPr lang="sl-SI" sz="3300" i="1" dirty="0" smtClean="0"/>
          </a:p>
          <a:p>
            <a:pPr marL="0" indent="0">
              <a:buNone/>
            </a:pPr>
            <a:r>
              <a:rPr lang="sl-SI" sz="3300" b="1" i="1" dirty="0" smtClean="0"/>
              <a:t>Na spletnem portalu Zvezne delovne skupnosti organizacij za seniorje </a:t>
            </a:r>
            <a:r>
              <a:rPr lang="sl-SI" sz="3300" i="1" dirty="0" err="1" smtClean="0">
                <a:hlinkClick r:id="rId3"/>
              </a:rPr>
              <a:t>www.bagso.de</a:t>
            </a:r>
            <a:r>
              <a:rPr lang="sl-SI" sz="3300" i="1" dirty="0" smtClean="0"/>
              <a:t>  </a:t>
            </a:r>
            <a:r>
              <a:rPr lang="sl-SI" sz="3300" b="1" i="1" dirty="0" smtClean="0"/>
              <a:t>je pregled sodelovanja države v posameznih projektih/akcijah</a:t>
            </a:r>
            <a:r>
              <a:rPr lang="sl-SI" sz="3300" i="1" dirty="0" smtClean="0"/>
              <a:t>.</a:t>
            </a:r>
            <a:endParaRPr lang="sl-SI" sz="3300" dirty="0" smtClean="0"/>
          </a:p>
          <a:p>
            <a:pPr marL="0" indent="0">
              <a:buNone/>
            </a:pPr>
            <a:r>
              <a:rPr lang="sl-SI" sz="3300" i="1" dirty="0" smtClean="0"/>
              <a:t> 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1805</TotalTime>
  <Words>822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Officeova tema</vt:lpstr>
      <vt:lpstr>RAZPOLOŽLJIVOST  E-STORITEV ZA  AKTIVNO STARANJE Izkušnje  mreženja </vt:lpstr>
      <vt:lpstr>PowerPoint Presentation</vt:lpstr>
      <vt:lpstr>UREJANJE  PROBLEMOV STAREJŠIH V SLOVENIJI</vt:lpstr>
      <vt:lpstr>SPLETNI PORTALI ZA STAREJŠE V SLOVENIJI  </vt:lpstr>
      <vt:lpstr>  SPLETNI PORTALI ZA STAREJŠE  V SLOVENIJI  </vt:lpstr>
      <vt:lpstr>SPLETNI PORTALI ZA STAREJŠE  V SLOVENIJI  </vt:lpstr>
      <vt:lpstr>PRIMERI DOBRE PRAKSE IZ TUJINE </vt:lpstr>
      <vt:lpstr> PRIMERI DOBRE PRAKSE IZ TUJINE   </vt:lpstr>
      <vt:lpstr>PRIMERI DOBRE PRAKSE IZ TUJINE </vt:lpstr>
      <vt:lpstr>PRIMERI DOBRE PRAKSE IZ TUJINE</vt:lpstr>
      <vt:lpstr>PRIMERI DOBRE PRAKSE IZ TUJINE</vt:lpstr>
      <vt:lpstr>PREDLOGI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Availibility of e-servises for Active Ageing</dc:title>
  <dc:creator>delovnipc</dc:creator>
  <cp:lastModifiedBy>Joze Gricar</cp:lastModifiedBy>
  <cp:revision>207</cp:revision>
  <dcterms:created xsi:type="dcterms:W3CDTF">2018-03-10T16:26:35Z</dcterms:created>
  <dcterms:modified xsi:type="dcterms:W3CDTF">2018-04-09T06:27:14Z</dcterms:modified>
</cp:coreProperties>
</file>