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60" r:id="rId4"/>
    <p:sldId id="270"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76" y="-7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2F18E1-3CAD-41E5-8AD2-FA12CBE62063}"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32284860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F18E1-3CAD-41E5-8AD2-FA12CBE62063}"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2246705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F18E1-3CAD-41E5-8AD2-FA12CBE62063}"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29348623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F18E1-3CAD-41E5-8AD2-FA12CBE62063}"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1132559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2F18E1-3CAD-41E5-8AD2-FA12CBE62063}" type="datetimeFigureOut">
              <a:rPr lang="en-US" smtClean="0"/>
              <a:t>4/6/2018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3911070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2F18E1-3CAD-41E5-8AD2-FA12CBE62063}"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1102985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2F18E1-3CAD-41E5-8AD2-FA12CBE62063}" type="datetimeFigureOut">
              <a:rPr lang="en-US" smtClean="0"/>
              <a:t>4/6/2018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27586261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2F18E1-3CAD-41E5-8AD2-FA12CBE62063}" type="datetimeFigureOut">
              <a:rPr lang="en-US" smtClean="0"/>
              <a:t>4/6/2018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1472468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F18E1-3CAD-41E5-8AD2-FA12CBE62063}" type="datetimeFigureOut">
              <a:rPr lang="en-US" smtClean="0"/>
              <a:t>4/6/2018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15363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F18E1-3CAD-41E5-8AD2-FA12CBE62063}"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2563778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F18E1-3CAD-41E5-8AD2-FA12CBE62063}" type="datetimeFigureOut">
              <a:rPr lang="en-US" smtClean="0"/>
              <a:t>4/6/2018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4BD81C-3AFC-4C91-8E08-CDF56F731DC0}" type="slidenum">
              <a:rPr lang="en-US" smtClean="0"/>
              <a:t>‹#›</a:t>
            </a:fld>
            <a:endParaRPr lang="en-US"/>
          </a:p>
        </p:txBody>
      </p:sp>
    </p:spTree>
    <p:extLst>
      <p:ext uri="{BB962C8B-B14F-4D97-AF65-F5344CB8AC3E}">
        <p14:creationId xmlns:p14="http://schemas.microsoft.com/office/powerpoint/2010/main" val="1139874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2F18E1-3CAD-41E5-8AD2-FA12CBE62063}" type="datetimeFigureOut">
              <a:rPr lang="en-US" smtClean="0"/>
              <a:t>4/6/2018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BD81C-3AFC-4C91-8E08-CDF56F731DC0}" type="slidenum">
              <a:rPr lang="en-US" smtClean="0"/>
              <a:t>‹#›</a:t>
            </a:fld>
            <a:endParaRPr lang="en-US"/>
          </a:p>
        </p:txBody>
      </p:sp>
    </p:spTree>
    <p:extLst>
      <p:ext uri="{BB962C8B-B14F-4D97-AF65-F5344CB8AC3E}">
        <p14:creationId xmlns:p14="http://schemas.microsoft.com/office/powerpoint/2010/main" val="1242626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okolskidom.si/" TargetMode="Externa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hyperlink" Target="http://eregion.eu/16-10-2017-slovenia-eseniors-network-einclusion-active-aging"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hyperlink" Target="http://www.eurag-europe.net/" TargetMode="External"/><Relationship Id="rId13" Type="http://schemas.openxmlformats.org/officeDocument/2006/relationships/hyperlink" Target="http://eregion.eu/Initiative" TargetMode="External"/><Relationship Id="rId18" Type="http://schemas.openxmlformats.org/officeDocument/2006/relationships/hyperlink" Target="http://globalageing.org/" TargetMode="External"/><Relationship Id="rId3" Type="http://schemas.openxmlformats.org/officeDocument/2006/relationships/hyperlink" Target="http://activeageingnetwork.eu/en" TargetMode="External"/><Relationship Id="rId21" Type="http://schemas.openxmlformats.org/officeDocument/2006/relationships/image" Target="file:///C:\Users\Gricar\AppData\Local\Temp\notes8CEEDA\~b692254.TMP" TargetMode="External"/><Relationship Id="rId7" Type="http://schemas.openxmlformats.org/officeDocument/2006/relationships/hyperlink" Target="http://www.eseniors.eu/" TargetMode="External"/><Relationship Id="rId12" Type="http://schemas.openxmlformats.org/officeDocument/2006/relationships/hyperlink" Target="http://www.healthyaging.net/" TargetMode="External"/><Relationship Id="rId17" Type="http://schemas.openxmlformats.org/officeDocument/2006/relationships/hyperlink" Target="http://eregion.eu/16-10-2017-slovenia-eseniors-network-einclusion-active-aging" TargetMode="External"/><Relationship Id="rId2" Type="http://schemas.openxmlformats.org/officeDocument/2006/relationships/hyperlink" Target="https://www.facebook.com/Active-Aging-Consortium-in-Asia-Pacific-ACAP-388621244638075/" TargetMode="External"/><Relationship Id="rId16" Type="http://schemas.openxmlformats.org/officeDocument/2006/relationships/hyperlink" Target="http://www.seniornet.org/" TargetMode="External"/><Relationship Id="rId20"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https://www.aging2.com/" TargetMode="External"/><Relationship Id="rId11" Type="http://schemas.openxmlformats.org/officeDocument/2006/relationships/hyperlink" Target="http://centridiateneo.unicatt.it/famiglia-home?rdeLocaleAttr=en" TargetMode="External"/><Relationship Id="rId5" Type="http://schemas.openxmlformats.org/officeDocument/2006/relationships/hyperlink" Target="http://agewell-nce.ca/" TargetMode="External"/><Relationship Id="rId15" Type="http://schemas.openxmlformats.org/officeDocument/2006/relationships/hyperlink" Target="http://www.passitonnetwork.org/" TargetMode="External"/><Relationship Id="rId10" Type="http://schemas.openxmlformats.org/officeDocument/2006/relationships/hyperlink" Target="http://www.agingstudies.eu/" TargetMode="External"/><Relationship Id="rId19" Type="http://schemas.openxmlformats.org/officeDocument/2006/relationships/hyperlink" Target="https://www.u3aonline.org.au/" TargetMode="External"/><Relationship Id="rId4" Type="http://schemas.openxmlformats.org/officeDocument/2006/relationships/hyperlink" Target="https://www.aghe.org/19-resources?tmpl=component&amp;print=1&amp;page=" TargetMode="External"/><Relationship Id="rId9" Type="http://schemas.openxmlformats.org/officeDocument/2006/relationships/hyperlink" Target="http://www.echalliance.com/" TargetMode="External"/><Relationship Id="rId14" Type="http://schemas.openxmlformats.org/officeDocument/2006/relationships/hyperlink" Target="http://www.ilcuk.org.uk/index.php/home"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11560" y="1484784"/>
            <a:ext cx="8208912" cy="5256584"/>
          </a:xfrm>
        </p:spPr>
        <p:txBody>
          <a:bodyPr>
            <a:normAutofit fontScale="77500" lnSpcReduction="20000"/>
          </a:bodyPr>
          <a:lstStyle/>
          <a:p>
            <a:pPr fontAlgn="base"/>
            <a:r>
              <a:rPr lang="en-US" sz="2000" dirty="0" err="1" smtClean="0">
                <a:solidFill>
                  <a:schemeClr val="tx2">
                    <a:lumMod val="75000"/>
                  </a:schemeClr>
                </a:solidFill>
              </a:rPr>
              <a:t>Škofja</a:t>
            </a:r>
            <a:r>
              <a:rPr lang="en-US" sz="2000" dirty="0" smtClean="0">
                <a:solidFill>
                  <a:schemeClr val="tx2">
                    <a:lumMod val="75000"/>
                  </a:schemeClr>
                </a:solidFill>
              </a:rPr>
              <a:t> </a:t>
            </a:r>
            <a:r>
              <a:rPr lang="en-US" sz="2000" dirty="0" err="1">
                <a:solidFill>
                  <a:schemeClr val="tx2">
                    <a:lumMod val="75000"/>
                  </a:schemeClr>
                </a:solidFill>
              </a:rPr>
              <a:t>Loka</a:t>
            </a:r>
            <a:r>
              <a:rPr lang="en-US" sz="2000" dirty="0">
                <a:solidFill>
                  <a:schemeClr val="tx2">
                    <a:lumMod val="75000"/>
                  </a:schemeClr>
                </a:solidFill>
              </a:rPr>
              <a:t>, </a:t>
            </a:r>
            <a:r>
              <a:rPr lang="en-US" sz="2000" dirty="0" err="1" smtClean="0">
                <a:solidFill>
                  <a:schemeClr val="tx2">
                    <a:lumMod val="75000"/>
                  </a:schemeClr>
                </a:solidFill>
                <a:hlinkClick r:id="rId2"/>
              </a:rPr>
              <a:t>Cultur</a:t>
            </a:r>
            <a:r>
              <a:rPr lang="sl-SI" sz="2000" dirty="0" smtClean="0">
                <a:solidFill>
                  <a:schemeClr val="tx2">
                    <a:lumMod val="75000"/>
                  </a:schemeClr>
                </a:solidFill>
                <a:hlinkClick r:id="rId2"/>
              </a:rPr>
              <a:t>ni</a:t>
            </a:r>
            <a:r>
              <a:rPr lang="en-US" sz="2000" dirty="0" smtClean="0">
                <a:solidFill>
                  <a:schemeClr val="tx2">
                    <a:lumMod val="75000"/>
                  </a:schemeClr>
                </a:solidFill>
                <a:hlinkClick r:id="rId2"/>
              </a:rPr>
              <a:t> Cent</a:t>
            </a:r>
            <a:r>
              <a:rPr lang="sl-SI" sz="2000" dirty="0" smtClean="0">
                <a:solidFill>
                  <a:schemeClr val="tx2">
                    <a:lumMod val="75000"/>
                  </a:schemeClr>
                </a:solidFill>
                <a:hlinkClick r:id="rId2"/>
              </a:rPr>
              <a:t>e</a:t>
            </a:r>
            <a:r>
              <a:rPr lang="en-US" sz="2000" dirty="0" smtClean="0">
                <a:solidFill>
                  <a:schemeClr val="tx2">
                    <a:lumMod val="75000"/>
                  </a:schemeClr>
                </a:solidFill>
                <a:hlinkClick r:id="rId2"/>
              </a:rPr>
              <a:t>r </a:t>
            </a:r>
            <a:r>
              <a:rPr lang="en-US" sz="2000" dirty="0" err="1">
                <a:solidFill>
                  <a:schemeClr val="tx2">
                    <a:lumMod val="75000"/>
                  </a:schemeClr>
                </a:solidFill>
                <a:hlinkClick r:id="rId2"/>
              </a:rPr>
              <a:t>Sokolski</a:t>
            </a:r>
            <a:r>
              <a:rPr lang="en-US" sz="2000" dirty="0">
                <a:solidFill>
                  <a:schemeClr val="tx2">
                    <a:lumMod val="75000"/>
                  </a:schemeClr>
                </a:solidFill>
                <a:hlinkClick r:id="rId2"/>
              </a:rPr>
              <a:t> </a:t>
            </a:r>
            <a:r>
              <a:rPr lang="en-US" sz="2000" dirty="0" err="1" smtClean="0">
                <a:solidFill>
                  <a:schemeClr val="tx2">
                    <a:lumMod val="75000"/>
                  </a:schemeClr>
                </a:solidFill>
                <a:hlinkClick r:id="rId2"/>
              </a:rPr>
              <a:t>dom</a:t>
            </a:r>
            <a:r>
              <a:rPr lang="en-US" sz="2000" dirty="0" smtClean="0">
                <a:solidFill>
                  <a:schemeClr val="tx2">
                    <a:lumMod val="75000"/>
                  </a:schemeClr>
                </a:solidFill>
              </a:rPr>
              <a:t>, 11</a:t>
            </a:r>
            <a:r>
              <a:rPr lang="sl-SI" sz="2000" dirty="0" smtClean="0">
                <a:solidFill>
                  <a:schemeClr val="tx2">
                    <a:lumMod val="75000"/>
                  </a:schemeClr>
                </a:solidFill>
              </a:rPr>
              <a:t>. aprila</a:t>
            </a:r>
            <a:r>
              <a:rPr lang="en-US" sz="2000" dirty="0" smtClean="0">
                <a:solidFill>
                  <a:schemeClr val="tx2">
                    <a:lumMod val="75000"/>
                  </a:schemeClr>
                </a:solidFill>
              </a:rPr>
              <a:t> 2018</a:t>
            </a:r>
            <a:endParaRPr lang="sl-SI" sz="2000" dirty="0" smtClean="0">
              <a:solidFill>
                <a:schemeClr val="tx2">
                  <a:lumMod val="75000"/>
                </a:schemeClr>
              </a:solidFill>
            </a:endParaRPr>
          </a:p>
          <a:p>
            <a:pPr fontAlgn="base"/>
            <a:endParaRPr lang="sl-SI" sz="2100" dirty="0">
              <a:solidFill>
                <a:schemeClr val="accent1">
                  <a:lumMod val="75000"/>
                </a:schemeClr>
              </a:solidFill>
            </a:endParaRPr>
          </a:p>
          <a:p>
            <a:pPr algn="l" fontAlgn="base"/>
            <a:r>
              <a:rPr lang="en-US" sz="3100" b="1" i="1" dirty="0">
                <a:solidFill>
                  <a:schemeClr val="accent1">
                    <a:lumMod val="75000"/>
                  </a:schemeClr>
                </a:solidFill>
              </a:rPr>
              <a:t>Panel </a:t>
            </a:r>
            <a:r>
              <a:rPr lang="en-US" sz="3100" b="1" i="1" dirty="0" err="1">
                <a:solidFill>
                  <a:schemeClr val="accent1">
                    <a:lumMod val="75000"/>
                  </a:schemeClr>
                </a:solidFill>
              </a:rPr>
              <a:t>Izrabljanje</a:t>
            </a:r>
            <a:r>
              <a:rPr lang="en-US" sz="3100" b="1" i="1" dirty="0">
                <a:solidFill>
                  <a:schemeClr val="accent1">
                    <a:lumMod val="75000"/>
                  </a:schemeClr>
                </a:solidFill>
              </a:rPr>
              <a:t> e-</a:t>
            </a:r>
            <a:r>
              <a:rPr lang="en-US" sz="3100" b="1" i="1" dirty="0" err="1">
                <a:solidFill>
                  <a:schemeClr val="accent1">
                    <a:lumMod val="75000"/>
                  </a:schemeClr>
                </a:solidFill>
              </a:rPr>
              <a:t>storitev</a:t>
            </a:r>
            <a:r>
              <a:rPr lang="en-US" sz="3100" b="1" i="1" dirty="0">
                <a:solidFill>
                  <a:schemeClr val="accent1">
                    <a:lumMod val="75000"/>
                  </a:schemeClr>
                </a:solidFill>
              </a:rPr>
              <a:t> </a:t>
            </a:r>
            <a:r>
              <a:rPr lang="en-US" sz="3100" b="1" i="1" dirty="0" err="1">
                <a:solidFill>
                  <a:schemeClr val="accent1">
                    <a:lumMod val="75000"/>
                  </a:schemeClr>
                </a:solidFill>
              </a:rPr>
              <a:t>za</a:t>
            </a:r>
            <a:r>
              <a:rPr lang="en-US" sz="3100" b="1" i="1" dirty="0">
                <a:solidFill>
                  <a:schemeClr val="accent1">
                    <a:lumMod val="75000"/>
                  </a:schemeClr>
                </a:solidFill>
              </a:rPr>
              <a:t> </a:t>
            </a:r>
            <a:r>
              <a:rPr lang="en-US" sz="3100" b="1" i="1" dirty="0" err="1">
                <a:solidFill>
                  <a:schemeClr val="accent1">
                    <a:lumMod val="75000"/>
                  </a:schemeClr>
                </a:solidFill>
              </a:rPr>
              <a:t>aktivno</a:t>
            </a:r>
            <a:r>
              <a:rPr lang="en-US" sz="3100" b="1" i="1" dirty="0">
                <a:solidFill>
                  <a:schemeClr val="accent1">
                    <a:lumMod val="75000"/>
                  </a:schemeClr>
                </a:solidFill>
              </a:rPr>
              <a:t> </a:t>
            </a:r>
            <a:r>
              <a:rPr lang="en-US" sz="3100" b="1" i="1" dirty="0" err="1" smtClean="0">
                <a:solidFill>
                  <a:schemeClr val="accent1">
                    <a:lumMod val="75000"/>
                  </a:schemeClr>
                </a:solidFill>
              </a:rPr>
              <a:t>staranje</a:t>
            </a:r>
            <a:endParaRPr lang="sl-SI" sz="3100" b="1" i="1" dirty="0" smtClean="0">
              <a:solidFill>
                <a:schemeClr val="accent1">
                  <a:lumMod val="75000"/>
                </a:schemeClr>
              </a:solidFill>
            </a:endParaRPr>
          </a:p>
          <a:p>
            <a:pPr algn="l" fontAlgn="base"/>
            <a:endParaRPr lang="en-US" sz="2600" dirty="0">
              <a:solidFill>
                <a:schemeClr val="accent1">
                  <a:lumMod val="75000"/>
                </a:schemeClr>
              </a:solidFill>
            </a:endParaRPr>
          </a:p>
          <a:p>
            <a:pPr algn="l" fontAlgn="base"/>
            <a:r>
              <a:rPr lang="en-US" sz="1800" i="1" dirty="0" err="1">
                <a:solidFill>
                  <a:schemeClr val="accent1">
                    <a:lumMod val="75000"/>
                  </a:schemeClr>
                </a:solidFill>
              </a:rPr>
              <a:t>Vodja</a:t>
            </a:r>
            <a:r>
              <a:rPr lang="en-US" sz="1800" i="1" dirty="0">
                <a:solidFill>
                  <a:schemeClr val="accent1">
                    <a:lumMod val="75000"/>
                  </a:schemeClr>
                </a:solidFill>
              </a:rPr>
              <a:t> panela:</a:t>
            </a:r>
            <a:endParaRPr lang="en-US" sz="1800" dirty="0">
              <a:solidFill>
                <a:schemeClr val="accent1">
                  <a:lumMod val="75000"/>
                </a:schemeClr>
              </a:solidFill>
            </a:endParaRPr>
          </a:p>
          <a:p>
            <a:pPr algn="l" fontAlgn="base"/>
            <a:r>
              <a:rPr lang="en-US" sz="1800" b="1" dirty="0">
                <a:solidFill>
                  <a:schemeClr val="accent1">
                    <a:lumMod val="75000"/>
                  </a:schemeClr>
                </a:solidFill>
              </a:rPr>
              <a:t>Dr. Jože Gričar</a:t>
            </a:r>
            <a:r>
              <a:rPr lang="en-US" sz="1800" dirty="0">
                <a:solidFill>
                  <a:schemeClr val="accent1">
                    <a:lumMod val="75000"/>
                  </a:schemeClr>
                </a:solidFill>
              </a:rPr>
              <a:t>, </a:t>
            </a:r>
            <a:r>
              <a:rPr lang="en-US" sz="1800" dirty="0" err="1">
                <a:solidFill>
                  <a:schemeClr val="accent1">
                    <a:lumMod val="75000"/>
                  </a:schemeClr>
                </a:solidFill>
              </a:rPr>
              <a:t>zaslužni</a:t>
            </a:r>
            <a:r>
              <a:rPr lang="en-US" sz="1800" dirty="0">
                <a:solidFill>
                  <a:schemeClr val="accent1">
                    <a:lumMod val="75000"/>
                  </a:schemeClr>
                </a:solidFill>
              </a:rPr>
              <a:t> </a:t>
            </a:r>
            <a:r>
              <a:rPr lang="en-US" sz="1800" dirty="0" err="1">
                <a:solidFill>
                  <a:schemeClr val="accent1">
                    <a:lumMod val="75000"/>
                  </a:schemeClr>
                </a:solidFill>
              </a:rPr>
              <a:t>profesor</a:t>
            </a:r>
            <a:r>
              <a:rPr lang="en-US" sz="1800" dirty="0">
                <a:solidFill>
                  <a:schemeClr val="accent1">
                    <a:lumMod val="75000"/>
                  </a:schemeClr>
                </a:solidFill>
              </a:rPr>
              <a:t> </a:t>
            </a:r>
            <a:r>
              <a:rPr lang="en-US" sz="1800" dirty="0" err="1">
                <a:solidFill>
                  <a:schemeClr val="accent1">
                    <a:lumMod val="75000"/>
                  </a:schemeClr>
                </a:solidFill>
              </a:rPr>
              <a:t>Univerze</a:t>
            </a:r>
            <a:r>
              <a:rPr lang="en-US" sz="1800" dirty="0">
                <a:solidFill>
                  <a:schemeClr val="accent1">
                    <a:lumMod val="75000"/>
                  </a:schemeClr>
                </a:solidFill>
              </a:rPr>
              <a:t> v </a:t>
            </a:r>
            <a:r>
              <a:rPr lang="en-US" sz="1800" dirty="0" err="1">
                <a:solidFill>
                  <a:schemeClr val="accent1">
                    <a:lumMod val="75000"/>
                  </a:schemeClr>
                </a:solidFill>
              </a:rPr>
              <a:t>Mariboru</a:t>
            </a:r>
            <a:r>
              <a:rPr lang="en-US" sz="1800" dirty="0">
                <a:solidFill>
                  <a:schemeClr val="accent1">
                    <a:lumMod val="75000"/>
                  </a:schemeClr>
                </a:solidFill>
              </a:rPr>
              <a:t/>
            </a:r>
            <a:br>
              <a:rPr lang="en-US" sz="1800" dirty="0">
                <a:solidFill>
                  <a:schemeClr val="accent1">
                    <a:lumMod val="75000"/>
                  </a:schemeClr>
                </a:solidFill>
              </a:rPr>
            </a:br>
            <a:endParaRPr lang="sl-SI" sz="1800" dirty="0" smtClean="0">
              <a:solidFill>
                <a:schemeClr val="accent1">
                  <a:lumMod val="75000"/>
                </a:schemeClr>
              </a:solidFill>
            </a:endParaRPr>
          </a:p>
          <a:p>
            <a:pPr algn="l" fontAlgn="base"/>
            <a:r>
              <a:rPr lang="en-US" sz="1800" dirty="0" err="1" smtClean="0">
                <a:solidFill>
                  <a:schemeClr val="accent1">
                    <a:lumMod val="75000"/>
                  </a:schemeClr>
                </a:solidFill>
              </a:rPr>
              <a:t>Panelisti</a:t>
            </a:r>
            <a:r>
              <a:rPr lang="en-US" sz="1800" dirty="0" smtClean="0">
                <a:solidFill>
                  <a:schemeClr val="accent1">
                    <a:lumMod val="75000"/>
                  </a:schemeClr>
                </a:solidFill>
              </a:rPr>
              <a:t>:</a:t>
            </a:r>
            <a:endParaRPr lang="sl-SI" sz="1800" dirty="0" smtClean="0">
              <a:solidFill>
                <a:schemeClr val="accent1">
                  <a:lumMod val="75000"/>
                </a:schemeClr>
              </a:solidFill>
            </a:endParaRPr>
          </a:p>
          <a:p>
            <a:pPr algn="l" fontAlgn="base"/>
            <a:r>
              <a:rPr lang="en-US" sz="1800" i="1" dirty="0" err="1" smtClean="0">
                <a:solidFill>
                  <a:schemeClr val="accent1">
                    <a:lumMod val="75000"/>
                  </a:schemeClr>
                </a:solidFill>
              </a:rPr>
              <a:t>Spodbujanje</a:t>
            </a:r>
            <a:r>
              <a:rPr lang="en-US" sz="1800" i="1" dirty="0" smtClean="0">
                <a:solidFill>
                  <a:schemeClr val="accent1">
                    <a:lumMod val="75000"/>
                  </a:schemeClr>
                </a:solidFill>
              </a:rPr>
              <a:t> </a:t>
            </a:r>
            <a:r>
              <a:rPr lang="en-US" sz="1800" i="1" dirty="0" err="1">
                <a:solidFill>
                  <a:schemeClr val="accent1">
                    <a:lumMod val="75000"/>
                  </a:schemeClr>
                </a:solidFill>
              </a:rPr>
              <a:t>starejših</a:t>
            </a:r>
            <a:r>
              <a:rPr lang="en-US" sz="1800" i="1" dirty="0">
                <a:solidFill>
                  <a:schemeClr val="accent1">
                    <a:lumMod val="75000"/>
                  </a:schemeClr>
                </a:solidFill>
              </a:rPr>
              <a:t> </a:t>
            </a:r>
            <a:r>
              <a:rPr lang="en-US" sz="1800" i="1" dirty="0" err="1">
                <a:solidFill>
                  <a:schemeClr val="accent1">
                    <a:lumMod val="75000"/>
                  </a:schemeClr>
                </a:solidFill>
              </a:rPr>
              <a:t>za</a:t>
            </a:r>
            <a:r>
              <a:rPr lang="en-US" sz="1800" i="1" dirty="0">
                <a:solidFill>
                  <a:schemeClr val="accent1">
                    <a:lumMod val="75000"/>
                  </a:schemeClr>
                </a:solidFill>
              </a:rPr>
              <a:t> </a:t>
            </a:r>
            <a:r>
              <a:rPr lang="en-US" sz="1800" i="1" dirty="0" err="1">
                <a:solidFill>
                  <a:schemeClr val="accent1">
                    <a:lumMod val="75000"/>
                  </a:schemeClr>
                </a:solidFill>
              </a:rPr>
              <a:t>uporabo</a:t>
            </a:r>
            <a:r>
              <a:rPr lang="en-US" sz="1800" i="1" dirty="0">
                <a:solidFill>
                  <a:schemeClr val="accent1">
                    <a:lumMod val="75000"/>
                  </a:schemeClr>
                </a:solidFill>
              </a:rPr>
              <a:t> </a:t>
            </a:r>
            <a:r>
              <a:rPr lang="en-US" sz="1800" i="1" dirty="0" err="1">
                <a:solidFill>
                  <a:schemeClr val="accent1">
                    <a:lumMod val="75000"/>
                  </a:schemeClr>
                </a:solidFill>
              </a:rPr>
              <a:t>digitalnih</a:t>
            </a:r>
            <a:r>
              <a:rPr lang="en-US" sz="1800" i="1" dirty="0">
                <a:solidFill>
                  <a:schemeClr val="accent1">
                    <a:lumMod val="75000"/>
                  </a:schemeClr>
                </a:solidFill>
              </a:rPr>
              <a:t> </a:t>
            </a:r>
            <a:r>
              <a:rPr lang="en-US" sz="1800" i="1" dirty="0" err="1">
                <a:solidFill>
                  <a:schemeClr val="accent1">
                    <a:lumMod val="75000"/>
                  </a:schemeClr>
                </a:solidFill>
              </a:rPr>
              <a:t>storitev</a:t>
            </a:r>
            <a:r>
              <a:rPr lang="en-US" sz="1800" i="1" dirty="0">
                <a:solidFill>
                  <a:schemeClr val="accent1">
                    <a:lumMod val="75000"/>
                  </a:schemeClr>
                </a:solidFill>
              </a:rPr>
              <a:t/>
            </a:r>
            <a:br>
              <a:rPr lang="en-US" sz="1800" i="1" dirty="0">
                <a:solidFill>
                  <a:schemeClr val="accent1">
                    <a:lumMod val="75000"/>
                  </a:schemeClr>
                </a:solidFill>
              </a:rPr>
            </a:br>
            <a:r>
              <a:rPr lang="en-US" sz="1800" b="1" dirty="0">
                <a:solidFill>
                  <a:schemeClr val="accent1">
                    <a:lumMod val="75000"/>
                  </a:schemeClr>
                </a:solidFill>
              </a:rPr>
              <a:t>Mag. Edmond </a:t>
            </a:r>
            <a:r>
              <a:rPr lang="en-US" sz="1800" b="1" dirty="0" err="1">
                <a:solidFill>
                  <a:schemeClr val="accent1">
                    <a:lumMod val="75000"/>
                  </a:schemeClr>
                </a:solidFill>
              </a:rPr>
              <a:t>Pajk</a:t>
            </a:r>
            <a:r>
              <a:rPr lang="en-US" sz="1800" dirty="0">
                <a:solidFill>
                  <a:schemeClr val="accent1">
                    <a:lumMod val="75000"/>
                  </a:schemeClr>
                </a:solidFill>
              </a:rPr>
              <a:t>, </a:t>
            </a:r>
            <a:r>
              <a:rPr lang="en-US" sz="1800" dirty="0" err="1">
                <a:solidFill>
                  <a:schemeClr val="accent1">
                    <a:lumMod val="75000"/>
                  </a:schemeClr>
                </a:solidFill>
              </a:rPr>
              <a:t>pomočnik</a:t>
            </a:r>
            <a:r>
              <a:rPr lang="en-US" sz="1800" dirty="0">
                <a:solidFill>
                  <a:schemeClr val="accent1">
                    <a:lumMod val="75000"/>
                  </a:schemeClr>
                </a:solidFill>
              </a:rPr>
              <a:t> </a:t>
            </a:r>
            <a:r>
              <a:rPr lang="en-US" sz="1800" dirty="0" err="1">
                <a:solidFill>
                  <a:schemeClr val="accent1">
                    <a:lumMod val="75000"/>
                  </a:schemeClr>
                </a:solidFill>
              </a:rPr>
              <a:t>generalnega</a:t>
            </a:r>
            <a:r>
              <a:rPr lang="en-US" sz="1800" dirty="0">
                <a:solidFill>
                  <a:schemeClr val="accent1">
                    <a:lumMod val="75000"/>
                  </a:schemeClr>
                </a:solidFill>
              </a:rPr>
              <a:t> </a:t>
            </a:r>
            <a:r>
              <a:rPr lang="en-US" sz="1800" dirty="0" err="1">
                <a:solidFill>
                  <a:schemeClr val="accent1">
                    <a:lumMod val="75000"/>
                  </a:schemeClr>
                </a:solidFill>
              </a:rPr>
              <a:t>direktorja</a:t>
            </a:r>
            <a:r>
              <a:rPr lang="en-US" sz="1800" dirty="0">
                <a:solidFill>
                  <a:schemeClr val="accent1">
                    <a:lumMod val="75000"/>
                  </a:schemeClr>
                </a:solidFill>
              </a:rPr>
              <a:t> in </a:t>
            </a:r>
            <a:r>
              <a:rPr lang="en-US" sz="1800" dirty="0" err="1">
                <a:solidFill>
                  <a:schemeClr val="accent1">
                    <a:lumMod val="75000"/>
                  </a:schemeClr>
                </a:solidFill>
              </a:rPr>
              <a:t>vodja</a:t>
            </a:r>
            <a:r>
              <a:rPr lang="en-US" sz="1800" dirty="0">
                <a:solidFill>
                  <a:schemeClr val="accent1">
                    <a:lumMod val="75000"/>
                  </a:schemeClr>
                </a:solidFill>
              </a:rPr>
              <a:t> </a:t>
            </a:r>
            <a:r>
              <a:rPr lang="en-US" sz="1800" dirty="0" err="1">
                <a:solidFill>
                  <a:schemeClr val="accent1">
                    <a:lumMod val="75000"/>
                  </a:schemeClr>
                </a:solidFill>
              </a:rPr>
              <a:t>sektorja</a:t>
            </a:r>
            <a:r>
              <a:rPr lang="en-US" sz="1800" dirty="0">
                <a:solidFill>
                  <a:schemeClr val="accent1">
                    <a:lumMod val="75000"/>
                  </a:schemeClr>
                </a:solidFill>
              </a:rPr>
              <a:t> </a:t>
            </a:r>
            <a:r>
              <a:rPr lang="en-US" sz="1800" dirty="0" err="1">
                <a:solidFill>
                  <a:schemeClr val="accent1">
                    <a:lumMod val="75000"/>
                  </a:schemeClr>
                </a:solidFill>
              </a:rPr>
              <a:t>informacijske</a:t>
            </a:r>
            <a:r>
              <a:rPr lang="en-US" sz="1800" dirty="0">
                <a:solidFill>
                  <a:schemeClr val="accent1">
                    <a:lumMod val="75000"/>
                  </a:schemeClr>
                </a:solidFill>
              </a:rPr>
              <a:t> </a:t>
            </a:r>
            <a:r>
              <a:rPr lang="en-US" sz="1800" dirty="0" err="1">
                <a:solidFill>
                  <a:schemeClr val="accent1">
                    <a:lumMod val="75000"/>
                  </a:schemeClr>
                </a:solidFill>
              </a:rPr>
              <a:t>tehnologije</a:t>
            </a:r>
            <a:r>
              <a:rPr lang="en-US" sz="1800" dirty="0">
                <a:solidFill>
                  <a:schemeClr val="accent1">
                    <a:lumMod val="75000"/>
                  </a:schemeClr>
                </a:solidFill>
              </a:rPr>
              <a:t/>
            </a:r>
            <a:br>
              <a:rPr lang="en-US" sz="1800" dirty="0">
                <a:solidFill>
                  <a:schemeClr val="accent1">
                    <a:lumMod val="75000"/>
                  </a:schemeClr>
                </a:solidFill>
              </a:rPr>
            </a:br>
            <a:r>
              <a:rPr lang="en-US" sz="1800" dirty="0" err="1">
                <a:solidFill>
                  <a:schemeClr val="accent1">
                    <a:lumMod val="75000"/>
                  </a:schemeClr>
                </a:solidFill>
              </a:rPr>
              <a:t>Zavod</a:t>
            </a:r>
            <a:r>
              <a:rPr lang="en-US" sz="1800" dirty="0">
                <a:solidFill>
                  <a:schemeClr val="accent1">
                    <a:lumMod val="75000"/>
                  </a:schemeClr>
                </a:solidFill>
              </a:rPr>
              <a:t>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pokojninsko</a:t>
            </a:r>
            <a:r>
              <a:rPr lang="en-US" sz="1800" dirty="0">
                <a:solidFill>
                  <a:schemeClr val="accent1">
                    <a:lumMod val="75000"/>
                  </a:schemeClr>
                </a:solidFill>
              </a:rPr>
              <a:t> in </a:t>
            </a:r>
            <a:r>
              <a:rPr lang="en-US" sz="1800" dirty="0" err="1">
                <a:solidFill>
                  <a:schemeClr val="accent1">
                    <a:lumMod val="75000"/>
                  </a:schemeClr>
                </a:solidFill>
              </a:rPr>
              <a:t>invalidsko</a:t>
            </a:r>
            <a:r>
              <a:rPr lang="en-US" sz="1800" dirty="0">
                <a:solidFill>
                  <a:schemeClr val="accent1">
                    <a:lumMod val="75000"/>
                  </a:schemeClr>
                </a:solidFill>
              </a:rPr>
              <a:t> </a:t>
            </a:r>
            <a:r>
              <a:rPr lang="en-US" sz="1800" dirty="0" err="1">
                <a:solidFill>
                  <a:schemeClr val="accent1">
                    <a:lumMod val="75000"/>
                  </a:schemeClr>
                </a:solidFill>
              </a:rPr>
              <a:t>zavarovanje</a:t>
            </a:r>
            <a:r>
              <a:rPr lang="en-US" sz="1800" dirty="0">
                <a:solidFill>
                  <a:schemeClr val="accent1">
                    <a:lumMod val="75000"/>
                  </a:schemeClr>
                </a:solidFill>
              </a:rPr>
              <a:t> </a:t>
            </a:r>
            <a:r>
              <a:rPr lang="en-US" sz="1800" dirty="0" err="1" smtClean="0">
                <a:solidFill>
                  <a:schemeClr val="accent1">
                    <a:lumMod val="75000"/>
                  </a:schemeClr>
                </a:solidFill>
              </a:rPr>
              <a:t>Slovenije</a:t>
            </a:r>
            <a:endParaRPr lang="sl-SI" sz="1800" dirty="0" smtClean="0">
              <a:solidFill>
                <a:schemeClr val="accent1">
                  <a:lumMod val="75000"/>
                </a:schemeClr>
              </a:solidFill>
            </a:endParaRPr>
          </a:p>
          <a:p>
            <a:pPr algn="l" fontAlgn="base"/>
            <a:r>
              <a:rPr lang="en-US" sz="1800" i="1" dirty="0" err="1" smtClean="0">
                <a:solidFill>
                  <a:schemeClr val="accent1">
                    <a:lumMod val="75000"/>
                  </a:schemeClr>
                </a:solidFill>
              </a:rPr>
              <a:t>Vloge</a:t>
            </a:r>
            <a:r>
              <a:rPr lang="en-US" sz="1800" i="1" dirty="0" smtClean="0">
                <a:solidFill>
                  <a:schemeClr val="accent1">
                    <a:lumMod val="75000"/>
                  </a:schemeClr>
                </a:solidFill>
              </a:rPr>
              <a:t> </a:t>
            </a:r>
            <a:r>
              <a:rPr lang="en-US" sz="1800" i="1" dirty="0" err="1">
                <a:solidFill>
                  <a:schemeClr val="accent1">
                    <a:lumMod val="75000"/>
                  </a:schemeClr>
                </a:solidFill>
              </a:rPr>
              <a:t>medgeneracijskih</a:t>
            </a:r>
            <a:r>
              <a:rPr lang="en-US" sz="1800" i="1" dirty="0">
                <a:solidFill>
                  <a:schemeClr val="accent1">
                    <a:lumMod val="75000"/>
                  </a:schemeClr>
                </a:solidFill>
              </a:rPr>
              <a:t> </a:t>
            </a:r>
            <a:r>
              <a:rPr lang="en-US" sz="1800" i="1" dirty="0" err="1">
                <a:solidFill>
                  <a:schemeClr val="accent1">
                    <a:lumMod val="75000"/>
                  </a:schemeClr>
                </a:solidFill>
              </a:rPr>
              <a:t>centrov</a:t>
            </a:r>
            <a:r>
              <a:rPr lang="en-US" sz="1800" i="1" dirty="0">
                <a:solidFill>
                  <a:schemeClr val="accent1">
                    <a:lumMod val="75000"/>
                  </a:schemeClr>
                </a:solidFill>
              </a:rPr>
              <a:t> </a:t>
            </a:r>
            <a:r>
              <a:rPr lang="en-US" sz="1800" i="1" dirty="0" err="1">
                <a:solidFill>
                  <a:schemeClr val="accent1">
                    <a:lumMod val="75000"/>
                  </a:schemeClr>
                </a:solidFill>
              </a:rPr>
              <a:t>za</a:t>
            </a:r>
            <a:r>
              <a:rPr lang="en-US" sz="1800" i="1" dirty="0">
                <a:solidFill>
                  <a:schemeClr val="accent1">
                    <a:lumMod val="75000"/>
                  </a:schemeClr>
                </a:solidFill>
              </a:rPr>
              <a:t> </a:t>
            </a:r>
            <a:r>
              <a:rPr lang="en-US" sz="1800" i="1" dirty="0" err="1">
                <a:solidFill>
                  <a:schemeClr val="accent1">
                    <a:lumMod val="75000"/>
                  </a:schemeClr>
                </a:solidFill>
              </a:rPr>
              <a:t>izboljševanje</a:t>
            </a:r>
            <a:r>
              <a:rPr lang="en-US" sz="1800" i="1" dirty="0">
                <a:solidFill>
                  <a:schemeClr val="accent1">
                    <a:lumMod val="75000"/>
                  </a:schemeClr>
                </a:solidFill>
              </a:rPr>
              <a:t> e-</a:t>
            </a:r>
            <a:r>
              <a:rPr lang="en-US" sz="1800" i="1" dirty="0" err="1">
                <a:solidFill>
                  <a:schemeClr val="accent1">
                    <a:lumMod val="75000"/>
                  </a:schemeClr>
                </a:solidFill>
              </a:rPr>
              <a:t>pismenosti</a:t>
            </a:r>
            <a:r>
              <a:rPr lang="en-US" sz="1800" i="1" dirty="0">
                <a:solidFill>
                  <a:schemeClr val="accent1">
                    <a:lumMod val="75000"/>
                  </a:schemeClr>
                </a:solidFill>
              </a:rPr>
              <a:t> </a:t>
            </a:r>
            <a:r>
              <a:rPr lang="en-US" sz="1800" i="1" dirty="0" err="1">
                <a:solidFill>
                  <a:schemeClr val="accent1">
                    <a:lumMod val="75000"/>
                  </a:schemeClr>
                </a:solidFill>
              </a:rPr>
              <a:t>starejših</a:t>
            </a:r>
            <a:r>
              <a:rPr lang="en-US" sz="1800" dirty="0">
                <a:solidFill>
                  <a:schemeClr val="accent1">
                    <a:lumMod val="75000"/>
                  </a:schemeClr>
                </a:solidFill>
              </a:rPr>
              <a:t/>
            </a:r>
            <a:br>
              <a:rPr lang="en-US" sz="1800" dirty="0">
                <a:solidFill>
                  <a:schemeClr val="accent1">
                    <a:lumMod val="75000"/>
                  </a:schemeClr>
                </a:solidFill>
              </a:rPr>
            </a:br>
            <a:r>
              <a:rPr lang="en-US" sz="1800" b="1" dirty="0">
                <a:solidFill>
                  <a:schemeClr val="accent1">
                    <a:lumMod val="75000"/>
                  </a:schemeClr>
                </a:solidFill>
              </a:rPr>
              <a:t>Mag. </a:t>
            </a:r>
            <a:r>
              <a:rPr lang="en-US" sz="1800" b="1" dirty="0" err="1">
                <a:solidFill>
                  <a:schemeClr val="accent1">
                    <a:lumMod val="75000"/>
                  </a:schemeClr>
                </a:solidFill>
              </a:rPr>
              <a:t>Bojan</a:t>
            </a:r>
            <a:r>
              <a:rPr lang="en-US" sz="1800" b="1" dirty="0">
                <a:solidFill>
                  <a:schemeClr val="accent1">
                    <a:lumMod val="75000"/>
                  </a:schemeClr>
                </a:solidFill>
              </a:rPr>
              <a:t> </a:t>
            </a:r>
            <a:r>
              <a:rPr lang="en-US" sz="1800" b="1" dirty="0" err="1">
                <a:solidFill>
                  <a:schemeClr val="accent1">
                    <a:lumMod val="75000"/>
                  </a:schemeClr>
                </a:solidFill>
              </a:rPr>
              <a:t>Hajdinjak</a:t>
            </a:r>
            <a:r>
              <a:rPr lang="en-US" sz="1800" dirty="0">
                <a:solidFill>
                  <a:schemeClr val="accent1">
                    <a:lumMod val="75000"/>
                  </a:schemeClr>
                </a:solidFill>
              </a:rPr>
              <a:t>, </a:t>
            </a:r>
            <a:r>
              <a:rPr lang="en-US" sz="1800" dirty="0" err="1">
                <a:solidFill>
                  <a:schemeClr val="accent1">
                    <a:lumMod val="75000"/>
                  </a:schemeClr>
                </a:solidFill>
              </a:rPr>
              <a:t>predsednik</a:t>
            </a:r>
            <a:r>
              <a:rPr lang="en-US" sz="1800" dirty="0">
                <a:solidFill>
                  <a:schemeClr val="accent1">
                    <a:lumMod val="75000"/>
                  </a:schemeClr>
                </a:solidFill>
              </a:rPr>
              <a:t/>
            </a:r>
            <a:br>
              <a:rPr lang="en-US" sz="1800" dirty="0">
                <a:solidFill>
                  <a:schemeClr val="accent1">
                    <a:lumMod val="75000"/>
                  </a:schemeClr>
                </a:solidFill>
              </a:rPr>
            </a:br>
            <a:r>
              <a:rPr lang="en-US" sz="1800" dirty="0" err="1">
                <a:solidFill>
                  <a:schemeClr val="accent1">
                    <a:lumMod val="75000"/>
                  </a:schemeClr>
                </a:solidFill>
              </a:rPr>
              <a:t>Zveza</a:t>
            </a:r>
            <a:r>
              <a:rPr lang="en-US" sz="1800" dirty="0">
                <a:solidFill>
                  <a:schemeClr val="accent1">
                    <a:lumMod val="75000"/>
                  </a:schemeClr>
                </a:solidFill>
              </a:rPr>
              <a:t> </a:t>
            </a:r>
            <a:r>
              <a:rPr lang="en-US" sz="1800" dirty="0" err="1">
                <a:solidFill>
                  <a:schemeClr val="accent1">
                    <a:lumMod val="75000"/>
                  </a:schemeClr>
                </a:solidFill>
              </a:rPr>
              <a:t>ljudskih</a:t>
            </a:r>
            <a:r>
              <a:rPr lang="en-US" sz="1800" dirty="0">
                <a:solidFill>
                  <a:schemeClr val="accent1">
                    <a:lumMod val="75000"/>
                  </a:schemeClr>
                </a:solidFill>
              </a:rPr>
              <a:t> </a:t>
            </a:r>
            <a:r>
              <a:rPr lang="en-US" sz="1800" dirty="0" err="1">
                <a:solidFill>
                  <a:schemeClr val="accent1">
                    <a:lumMod val="75000"/>
                  </a:schemeClr>
                </a:solidFill>
              </a:rPr>
              <a:t>univerz</a:t>
            </a:r>
            <a:r>
              <a:rPr lang="en-US" sz="1800" dirty="0">
                <a:solidFill>
                  <a:schemeClr val="accent1">
                    <a:lumMod val="75000"/>
                  </a:schemeClr>
                </a:solidFill>
              </a:rPr>
              <a:t> </a:t>
            </a:r>
            <a:r>
              <a:rPr lang="en-US" sz="1800" dirty="0" err="1">
                <a:solidFill>
                  <a:schemeClr val="accent1">
                    <a:lumMod val="75000"/>
                  </a:schemeClr>
                </a:solidFill>
              </a:rPr>
              <a:t>Slovenije</a:t>
            </a:r>
            <a:r>
              <a:rPr lang="en-US" sz="1800" dirty="0">
                <a:solidFill>
                  <a:schemeClr val="accent1">
                    <a:lumMod val="75000"/>
                  </a:schemeClr>
                </a:solidFill>
              </a:rPr>
              <a:t> – ZLUS &amp; </a:t>
            </a:r>
            <a:r>
              <a:rPr lang="en-US" sz="1800" dirty="0" err="1">
                <a:solidFill>
                  <a:schemeClr val="accent1">
                    <a:lumMod val="75000"/>
                  </a:schemeClr>
                </a:solidFill>
              </a:rPr>
              <a:t>direktor</a:t>
            </a:r>
            <a:r>
              <a:rPr lang="en-US" sz="1800" dirty="0">
                <a:solidFill>
                  <a:schemeClr val="accent1">
                    <a:lumMod val="75000"/>
                  </a:schemeClr>
                </a:solidFill>
              </a:rPr>
              <a:t>, </a:t>
            </a:r>
            <a:r>
              <a:rPr lang="en-US" sz="1800" dirty="0" err="1">
                <a:solidFill>
                  <a:schemeClr val="accent1">
                    <a:lumMod val="75000"/>
                  </a:schemeClr>
                </a:solidFill>
              </a:rPr>
              <a:t>Javni</a:t>
            </a:r>
            <a:r>
              <a:rPr lang="en-US" sz="1800" dirty="0">
                <a:solidFill>
                  <a:schemeClr val="accent1">
                    <a:lumMod val="75000"/>
                  </a:schemeClr>
                </a:solidFill>
              </a:rPr>
              <a:t> </a:t>
            </a:r>
            <a:r>
              <a:rPr lang="en-US" sz="1800" dirty="0" err="1">
                <a:solidFill>
                  <a:schemeClr val="accent1">
                    <a:lumMod val="75000"/>
                  </a:schemeClr>
                </a:solidFill>
              </a:rPr>
              <a:t>zavod</a:t>
            </a:r>
            <a:r>
              <a:rPr lang="en-US" sz="1800" dirty="0">
                <a:solidFill>
                  <a:schemeClr val="accent1">
                    <a:lumMod val="75000"/>
                  </a:schemeClr>
                </a:solidFill>
              </a:rPr>
              <a:t> </a:t>
            </a:r>
            <a:r>
              <a:rPr lang="en-US" sz="1800" dirty="0" err="1">
                <a:solidFill>
                  <a:schemeClr val="accent1">
                    <a:lumMod val="75000"/>
                  </a:schemeClr>
                </a:solidFill>
              </a:rPr>
              <a:t>Cene</a:t>
            </a:r>
            <a:r>
              <a:rPr lang="en-US" sz="1800" dirty="0">
                <a:solidFill>
                  <a:schemeClr val="accent1">
                    <a:lumMod val="75000"/>
                  </a:schemeClr>
                </a:solidFill>
              </a:rPr>
              <a:t> </a:t>
            </a:r>
            <a:r>
              <a:rPr lang="en-US" sz="1800" dirty="0" err="1">
                <a:solidFill>
                  <a:schemeClr val="accent1">
                    <a:lumMod val="75000"/>
                  </a:schemeClr>
                </a:solidFill>
              </a:rPr>
              <a:t>Štupar</a:t>
            </a:r>
            <a:r>
              <a:rPr lang="en-US" sz="1800" dirty="0">
                <a:solidFill>
                  <a:schemeClr val="accent1">
                    <a:lumMod val="75000"/>
                  </a:schemeClr>
                </a:solidFill>
              </a:rPr>
              <a:t>, Center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izobraževanje</a:t>
            </a:r>
            <a:r>
              <a:rPr lang="en-US" sz="1800" dirty="0">
                <a:solidFill>
                  <a:schemeClr val="accent1">
                    <a:lumMod val="75000"/>
                  </a:schemeClr>
                </a:solidFill>
              </a:rPr>
              <a:t> Ljubljana</a:t>
            </a:r>
          </a:p>
          <a:p>
            <a:pPr algn="l" fontAlgn="base"/>
            <a:r>
              <a:rPr lang="en-US" sz="1800" i="1" dirty="0">
                <a:solidFill>
                  <a:schemeClr val="accent1">
                    <a:lumMod val="75000"/>
                  </a:schemeClr>
                </a:solidFill>
              </a:rPr>
              <a:t>E-</a:t>
            </a:r>
            <a:r>
              <a:rPr lang="en-US" sz="1800" i="1" dirty="0" err="1">
                <a:solidFill>
                  <a:schemeClr val="accent1">
                    <a:lumMod val="75000"/>
                  </a:schemeClr>
                </a:solidFill>
              </a:rPr>
              <a:t>sodelovanje</a:t>
            </a:r>
            <a:r>
              <a:rPr lang="en-US" sz="1800" i="1" dirty="0">
                <a:solidFill>
                  <a:schemeClr val="accent1">
                    <a:lumMod val="75000"/>
                  </a:schemeClr>
                </a:solidFill>
              </a:rPr>
              <a:t> </a:t>
            </a:r>
            <a:r>
              <a:rPr lang="en-US" sz="1800" i="1" dirty="0" err="1">
                <a:solidFill>
                  <a:schemeClr val="accent1">
                    <a:lumMod val="75000"/>
                  </a:schemeClr>
                </a:solidFill>
              </a:rPr>
              <a:t>seniorjev</a:t>
            </a:r>
            <a:r>
              <a:rPr lang="en-US" sz="1800" i="1" dirty="0">
                <a:solidFill>
                  <a:schemeClr val="accent1">
                    <a:lumMod val="75000"/>
                  </a:schemeClr>
                </a:solidFill>
              </a:rPr>
              <a:t> &amp; </a:t>
            </a:r>
            <a:r>
              <a:rPr lang="en-US" sz="1800" i="1" dirty="0" err="1">
                <a:solidFill>
                  <a:schemeClr val="accent1">
                    <a:lumMod val="75000"/>
                  </a:schemeClr>
                </a:solidFill>
              </a:rPr>
              <a:t>omrežja</a:t>
            </a:r>
            <a:r>
              <a:rPr lang="en-US" sz="1800" i="1" dirty="0">
                <a:solidFill>
                  <a:schemeClr val="accent1">
                    <a:lumMod val="75000"/>
                  </a:schemeClr>
                </a:solidFill>
              </a:rPr>
              <a:t> </a:t>
            </a:r>
            <a:r>
              <a:rPr lang="en-US" sz="1800" i="1" dirty="0" err="1">
                <a:solidFill>
                  <a:schemeClr val="accent1">
                    <a:lumMod val="75000"/>
                  </a:schemeClr>
                </a:solidFill>
              </a:rPr>
              <a:t>aktivnega</a:t>
            </a:r>
            <a:r>
              <a:rPr lang="en-US" sz="1800" i="1" dirty="0">
                <a:solidFill>
                  <a:schemeClr val="accent1">
                    <a:lumMod val="75000"/>
                  </a:schemeClr>
                </a:solidFill>
              </a:rPr>
              <a:t> </a:t>
            </a:r>
            <a:r>
              <a:rPr lang="en-US" sz="1800" i="1" dirty="0" err="1">
                <a:solidFill>
                  <a:schemeClr val="accent1">
                    <a:lumMod val="75000"/>
                  </a:schemeClr>
                </a:solidFill>
              </a:rPr>
              <a:t>staranja</a:t>
            </a:r>
            <a:r>
              <a:rPr lang="en-US" sz="1800" dirty="0">
                <a:solidFill>
                  <a:schemeClr val="accent1">
                    <a:lumMod val="75000"/>
                  </a:schemeClr>
                </a:solidFill>
              </a:rPr>
              <a:t/>
            </a:r>
            <a:br>
              <a:rPr lang="en-US" sz="1800" dirty="0">
                <a:solidFill>
                  <a:schemeClr val="accent1">
                    <a:lumMod val="75000"/>
                  </a:schemeClr>
                </a:solidFill>
              </a:rPr>
            </a:br>
            <a:r>
              <a:rPr lang="en-US" sz="1800" b="1" dirty="0">
                <a:solidFill>
                  <a:schemeClr val="accent1">
                    <a:lumMod val="75000"/>
                  </a:schemeClr>
                </a:solidFill>
              </a:rPr>
              <a:t>Martina </a:t>
            </a:r>
            <a:r>
              <a:rPr lang="en-US" sz="1800" b="1" dirty="0" err="1">
                <a:solidFill>
                  <a:schemeClr val="accent1">
                    <a:lumMod val="75000"/>
                  </a:schemeClr>
                </a:solidFill>
              </a:rPr>
              <a:t>Uvodić</a:t>
            </a:r>
            <a:r>
              <a:rPr lang="en-US" sz="1800" dirty="0">
                <a:solidFill>
                  <a:schemeClr val="accent1">
                    <a:lumMod val="75000"/>
                  </a:schemeClr>
                </a:solidFill>
              </a:rPr>
              <a:t>, </a:t>
            </a:r>
            <a:r>
              <a:rPr lang="en-US" sz="1800" dirty="0" err="1">
                <a:solidFill>
                  <a:schemeClr val="accent1">
                    <a:lumMod val="75000"/>
                  </a:schemeClr>
                </a:solidFill>
              </a:rPr>
              <a:t>kontaktna</a:t>
            </a:r>
            <a:r>
              <a:rPr lang="en-US" sz="1800" dirty="0">
                <a:solidFill>
                  <a:schemeClr val="accent1">
                    <a:lumMod val="75000"/>
                  </a:schemeClr>
                </a:solidFill>
              </a:rPr>
              <a:t> </a:t>
            </a:r>
            <a:r>
              <a:rPr lang="en-US" sz="1800" dirty="0" err="1">
                <a:solidFill>
                  <a:schemeClr val="accent1">
                    <a:lumMod val="75000"/>
                  </a:schemeClr>
                </a:solidFill>
              </a:rPr>
              <a:t>oseba</a:t>
            </a:r>
            <a:r>
              <a:rPr lang="en-US" sz="1800" dirty="0">
                <a:solidFill>
                  <a:schemeClr val="accent1">
                    <a:lumMod val="75000"/>
                  </a:schemeClr>
                </a:solidFill>
              </a:rPr>
              <a:t>, </a:t>
            </a:r>
            <a:r>
              <a:rPr lang="en-US" sz="1800" dirty="0" err="1">
                <a:solidFill>
                  <a:schemeClr val="accent1">
                    <a:lumMod val="75000"/>
                  </a:schemeClr>
                </a:solidFill>
              </a:rPr>
              <a:t>Omrežje</a:t>
            </a:r>
            <a:r>
              <a:rPr lang="en-US" sz="1800" dirty="0">
                <a:solidFill>
                  <a:schemeClr val="accent1">
                    <a:lumMod val="75000"/>
                  </a:schemeClr>
                </a:solidFill>
              </a:rPr>
              <a:t> </a:t>
            </a:r>
            <a:r>
              <a:rPr lang="en-US" sz="1800" dirty="0" err="1">
                <a:solidFill>
                  <a:schemeClr val="accent1">
                    <a:lumMod val="75000"/>
                  </a:schemeClr>
                </a:solidFill>
              </a:rPr>
              <a:t>slovenskih</a:t>
            </a:r>
            <a:r>
              <a:rPr lang="en-US" sz="1800" dirty="0">
                <a:solidFill>
                  <a:schemeClr val="accent1">
                    <a:lumMod val="75000"/>
                  </a:schemeClr>
                </a:solidFill>
              </a:rPr>
              <a:t> e-</a:t>
            </a:r>
            <a:r>
              <a:rPr lang="en-US" sz="1800" dirty="0" err="1">
                <a:solidFill>
                  <a:schemeClr val="accent1">
                    <a:lumMod val="75000"/>
                  </a:schemeClr>
                </a:solidFill>
              </a:rPr>
              <a:t>seniorjev</a:t>
            </a:r>
            <a:r>
              <a:rPr lang="en-US" sz="1800" dirty="0">
                <a:solidFill>
                  <a:schemeClr val="accent1">
                    <a:lumMod val="75000"/>
                  </a:schemeClr>
                </a:solidFill>
              </a:rPr>
              <a:t>: e-</a:t>
            </a:r>
            <a:r>
              <a:rPr lang="en-US" sz="1800" dirty="0" err="1">
                <a:solidFill>
                  <a:schemeClr val="accent1">
                    <a:lumMod val="75000"/>
                  </a:schemeClr>
                </a:solidFill>
              </a:rPr>
              <a:t>vključevanje</a:t>
            </a:r>
            <a:r>
              <a:rPr lang="en-US" sz="1800" dirty="0">
                <a:solidFill>
                  <a:schemeClr val="accent1">
                    <a:lumMod val="75000"/>
                  </a:schemeClr>
                </a:solidFill>
              </a:rPr>
              <a:t> v </a:t>
            </a:r>
            <a:r>
              <a:rPr lang="en-US" sz="1800" dirty="0" err="1">
                <a:solidFill>
                  <a:schemeClr val="accent1">
                    <a:lumMod val="75000"/>
                  </a:schemeClr>
                </a:solidFill>
              </a:rPr>
              <a:t>aktivno</a:t>
            </a:r>
            <a:r>
              <a:rPr lang="en-US" sz="1800" dirty="0">
                <a:solidFill>
                  <a:schemeClr val="accent1">
                    <a:lumMod val="75000"/>
                  </a:schemeClr>
                </a:solidFill>
              </a:rPr>
              <a:t> </a:t>
            </a:r>
            <a:r>
              <a:rPr lang="en-US" sz="1800" dirty="0" err="1">
                <a:solidFill>
                  <a:schemeClr val="accent1">
                    <a:lumMod val="75000"/>
                  </a:schemeClr>
                </a:solidFill>
              </a:rPr>
              <a:t>staranje</a:t>
            </a:r>
            <a:r>
              <a:rPr lang="en-US" sz="1800" dirty="0">
                <a:solidFill>
                  <a:schemeClr val="accent1">
                    <a:lumMod val="75000"/>
                  </a:schemeClr>
                </a:solidFill>
              </a:rPr>
              <a:t/>
            </a:r>
            <a:br>
              <a:rPr lang="en-US" sz="1800" dirty="0">
                <a:solidFill>
                  <a:schemeClr val="accent1">
                    <a:lumMod val="75000"/>
                  </a:schemeClr>
                </a:solidFill>
              </a:rPr>
            </a:br>
            <a:r>
              <a:rPr lang="en-US" sz="1800" i="1" dirty="0" err="1" smtClean="0">
                <a:solidFill>
                  <a:schemeClr val="accent1">
                    <a:lumMod val="75000"/>
                  </a:schemeClr>
                </a:solidFill>
              </a:rPr>
              <a:t>Razpoložljivost</a:t>
            </a:r>
            <a:r>
              <a:rPr lang="en-US" sz="1800" i="1" dirty="0" smtClean="0">
                <a:solidFill>
                  <a:schemeClr val="accent1">
                    <a:lumMod val="75000"/>
                  </a:schemeClr>
                </a:solidFill>
              </a:rPr>
              <a:t> </a:t>
            </a:r>
            <a:r>
              <a:rPr lang="en-US" sz="1800" i="1" dirty="0">
                <a:solidFill>
                  <a:schemeClr val="accent1">
                    <a:lumMod val="75000"/>
                  </a:schemeClr>
                </a:solidFill>
              </a:rPr>
              <a:t>e-</a:t>
            </a:r>
            <a:r>
              <a:rPr lang="en-US" sz="1800" i="1" dirty="0" err="1">
                <a:solidFill>
                  <a:schemeClr val="accent1">
                    <a:lumMod val="75000"/>
                  </a:schemeClr>
                </a:solidFill>
              </a:rPr>
              <a:t>storitev</a:t>
            </a:r>
            <a:r>
              <a:rPr lang="en-US" sz="1800" i="1" dirty="0">
                <a:solidFill>
                  <a:schemeClr val="accent1">
                    <a:lumMod val="75000"/>
                  </a:schemeClr>
                </a:solidFill>
              </a:rPr>
              <a:t> </a:t>
            </a:r>
            <a:r>
              <a:rPr lang="en-US" sz="1800" i="1" dirty="0" err="1">
                <a:solidFill>
                  <a:schemeClr val="accent1">
                    <a:lumMod val="75000"/>
                  </a:schemeClr>
                </a:solidFill>
              </a:rPr>
              <a:t>za</a:t>
            </a:r>
            <a:r>
              <a:rPr lang="en-US" sz="1800" i="1" dirty="0">
                <a:solidFill>
                  <a:schemeClr val="accent1">
                    <a:lumMod val="75000"/>
                  </a:schemeClr>
                </a:solidFill>
              </a:rPr>
              <a:t> </a:t>
            </a:r>
            <a:r>
              <a:rPr lang="en-US" sz="1800" i="1" dirty="0" err="1">
                <a:solidFill>
                  <a:schemeClr val="accent1">
                    <a:lumMod val="75000"/>
                  </a:schemeClr>
                </a:solidFill>
              </a:rPr>
              <a:t>aktivno</a:t>
            </a:r>
            <a:r>
              <a:rPr lang="en-US" sz="1800" i="1" dirty="0">
                <a:solidFill>
                  <a:schemeClr val="accent1">
                    <a:lumMod val="75000"/>
                  </a:schemeClr>
                </a:solidFill>
              </a:rPr>
              <a:t> </a:t>
            </a:r>
            <a:r>
              <a:rPr lang="en-US" sz="1800" i="1" dirty="0" err="1">
                <a:solidFill>
                  <a:schemeClr val="accent1">
                    <a:lumMod val="75000"/>
                  </a:schemeClr>
                </a:solidFill>
              </a:rPr>
              <a:t>staranje</a:t>
            </a:r>
            <a:r>
              <a:rPr lang="en-US" sz="1800" i="1" dirty="0">
                <a:solidFill>
                  <a:schemeClr val="accent1">
                    <a:lumMod val="75000"/>
                  </a:schemeClr>
                </a:solidFill>
              </a:rPr>
              <a:t>: </a:t>
            </a:r>
            <a:r>
              <a:rPr lang="en-US" sz="1800" i="1" dirty="0" err="1">
                <a:solidFill>
                  <a:schemeClr val="accent1">
                    <a:lumMod val="75000"/>
                  </a:schemeClr>
                </a:solidFill>
              </a:rPr>
              <a:t>Izkušnje</a:t>
            </a:r>
            <a:r>
              <a:rPr lang="en-US" sz="1800" i="1" dirty="0">
                <a:solidFill>
                  <a:schemeClr val="accent1">
                    <a:lumMod val="75000"/>
                  </a:schemeClr>
                </a:solidFill>
              </a:rPr>
              <a:t> </a:t>
            </a:r>
            <a:r>
              <a:rPr lang="en-US" sz="1800" i="1" dirty="0" err="1">
                <a:solidFill>
                  <a:schemeClr val="accent1">
                    <a:lumMod val="75000"/>
                  </a:schemeClr>
                </a:solidFill>
              </a:rPr>
              <a:t>omrežij</a:t>
            </a:r>
            <a:r>
              <a:rPr lang="en-US" sz="1800" dirty="0">
                <a:solidFill>
                  <a:schemeClr val="accent1">
                    <a:lumMod val="75000"/>
                  </a:schemeClr>
                </a:solidFill>
              </a:rPr>
              <a:t/>
            </a:r>
            <a:br>
              <a:rPr lang="en-US" sz="1800" dirty="0">
                <a:solidFill>
                  <a:schemeClr val="accent1">
                    <a:lumMod val="75000"/>
                  </a:schemeClr>
                </a:solidFill>
              </a:rPr>
            </a:br>
            <a:r>
              <a:rPr lang="en-US" sz="1800" b="1" dirty="0" err="1">
                <a:solidFill>
                  <a:schemeClr val="accent1">
                    <a:lumMod val="75000"/>
                  </a:schemeClr>
                </a:solidFill>
              </a:rPr>
              <a:t>Maks</a:t>
            </a:r>
            <a:r>
              <a:rPr lang="en-US" sz="1800" b="1" dirty="0">
                <a:solidFill>
                  <a:schemeClr val="accent1">
                    <a:lumMod val="75000"/>
                  </a:schemeClr>
                </a:solidFill>
              </a:rPr>
              <a:t> </a:t>
            </a:r>
            <a:r>
              <a:rPr lang="en-US" sz="1800" b="1" dirty="0" err="1">
                <a:solidFill>
                  <a:schemeClr val="accent1">
                    <a:lumMod val="75000"/>
                  </a:schemeClr>
                </a:solidFill>
              </a:rPr>
              <a:t>Vreča</a:t>
            </a:r>
            <a:r>
              <a:rPr lang="en-US" sz="1800" b="1" dirty="0">
                <a:solidFill>
                  <a:schemeClr val="accent1">
                    <a:lumMod val="75000"/>
                  </a:schemeClr>
                </a:solidFill>
              </a:rPr>
              <a:t>,</a:t>
            </a:r>
            <a:r>
              <a:rPr lang="en-US" sz="1800" dirty="0">
                <a:solidFill>
                  <a:schemeClr val="accent1">
                    <a:lumMod val="75000"/>
                  </a:schemeClr>
                </a:solidFill>
              </a:rPr>
              <a:t> </a:t>
            </a:r>
            <a:r>
              <a:rPr lang="en-US" sz="1800" dirty="0" err="1">
                <a:solidFill>
                  <a:schemeClr val="accent1">
                    <a:lumMod val="75000"/>
                  </a:schemeClr>
                </a:solidFill>
              </a:rPr>
              <a:t>nekdanji</a:t>
            </a:r>
            <a:r>
              <a:rPr lang="en-US" sz="1800" dirty="0">
                <a:solidFill>
                  <a:schemeClr val="accent1">
                    <a:lumMod val="75000"/>
                  </a:schemeClr>
                </a:solidFill>
              </a:rPr>
              <a:t> </a:t>
            </a:r>
            <a:r>
              <a:rPr lang="en-US" sz="1800" dirty="0" err="1">
                <a:solidFill>
                  <a:schemeClr val="accent1">
                    <a:lumMod val="75000"/>
                  </a:schemeClr>
                </a:solidFill>
              </a:rPr>
              <a:t>vodja</a:t>
            </a:r>
            <a:r>
              <a:rPr lang="en-US" sz="1800" dirty="0">
                <a:solidFill>
                  <a:schemeClr val="accent1">
                    <a:lumMod val="75000"/>
                  </a:schemeClr>
                </a:solidFill>
              </a:rPr>
              <a:t> </a:t>
            </a:r>
            <a:r>
              <a:rPr lang="en-US" sz="1800" dirty="0" err="1">
                <a:solidFill>
                  <a:schemeClr val="accent1">
                    <a:lumMod val="75000"/>
                  </a:schemeClr>
                </a:solidFill>
              </a:rPr>
              <a:t>sektorja</a:t>
            </a:r>
            <a:r>
              <a:rPr lang="en-US" sz="1800" dirty="0">
                <a:solidFill>
                  <a:schemeClr val="accent1">
                    <a:lumMod val="75000"/>
                  </a:schemeClr>
                </a:solidFill>
              </a:rPr>
              <a:t> </a:t>
            </a:r>
            <a:r>
              <a:rPr lang="en-US" sz="1800" dirty="0" err="1">
                <a:solidFill>
                  <a:schemeClr val="accent1">
                    <a:lumMod val="75000"/>
                  </a:schemeClr>
                </a:solidFill>
              </a:rPr>
              <a:t>informatike</a:t>
            </a:r>
            <a:r>
              <a:rPr lang="en-US" sz="1800" dirty="0">
                <a:solidFill>
                  <a:schemeClr val="accent1">
                    <a:lumMod val="75000"/>
                  </a:schemeClr>
                </a:solidFill>
              </a:rPr>
              <a:t> </a:t>
            </a:r>
            <a:r>
              <a:rPr lang="en-US" sz="1800" dirty="0" err="1">
                <a:solidFill>
                  <a:schemeClr val="accent1">
                    <a:lumMod val="75000"/>
                  </a:schemeClr>
                </a:solidFill>
              </a:rPr>
              <a:t>Ljubljanske</a:t>
            </a:r>
            <a:r>
              <a:rPr lang="en-US" sz="1800" dirty="0">
                <a:solidFill>
                  <a:schemeClr val="accent1">
                    <a:lumMod val="75000"/>
                  </a:schemeClr>
                </a:solidFill>
              </a:rPr>
              <a:t> </a:t>
            </a:r>
            <a:r>
              <a:rPr lang="en-US" sz="1800" dirty="0" err="1">
                <a:solidFill>
                  <a:schemeClr val="accent1">
                    <a:lumMod val="75000"/>
                  </a:schemeClr>
                </a:solidFill>
              </a:rPr>
              <a:t>banke</a:t>
            </a:r>
            <a:r>
              <a:rPr lang="en-US" sz="1800" dirty="0">
                <a:solidFill>
                  <a:schemeClr val="accent1">
                    <a:lumMod val="75000"/>
                  </a:schemeClr>
                </a:solidFill>
              </a:rPr>
              <a:t/>
            </a:r>
            <a:br>
              <a:rPr lang="en-US" sz="1800" dirty="0">
                <a:solidFill>
                  <a:schemeClr val="accent1">
                    <a:lumMod val="75000"/>
                  </a:schemeClr>
                </a:solidFill>
              </a:rPr>
            </a:br>
            <a:r>
              <a:rPr lang="en-US" sz="1800" i="1" dirty="0" err="1" smtClean="0">
                <a:solidFill>
                  <a:schemeClr val="accent1">
                    <a:lumMod val="75000"/>
                  </a:schemeClr>
                </a:solidFill>
              </a:rPr>
              <a:t>Vloga</a:t>
            </a:r>
            <a:r>
              <a:rPr lang="en-US" sz="1800" i="1" dirty="0" smtClean="0">
                <a:solidFill>
                  <a:schemeClr val="accent1">
                    <a:lumMod val="75000"/>
                  </a:schemeClr>
                </a:solidFill>
              </a:rPr>
              <a:t> </a:t>
            </a:r>
            <a:r>
              <a:rPr lang="en-US" sz="1800" i="1" dirty="0" err="1">
                <a:solidFill>
                  <a:schemeClr val="accent1">
                    <a:lumMod val="75000"/>
                  </a:schemeClr>
                </a:solidFill>
              </a:rPr>
              <a:t>srebrne</a:t>
            </a:r>
            <a:r>
              <a:rPr lang="en-US" sz="1800" i="1" dirty="0">
                <a:solidFill>
                  <a:schemeClr val="accent1">
                    <a:lumMod val="75000"/>
                  </a:schemeClr>
                </a:solidFill>
              </a:rPr>
              <a:t> </a:t>
            </a:r>
            <a:r>
              <a:rPr lang="en-US" sz="1800" i="1" dirty="0" err="1">
                <a:solidFill>
                  <a:schemeClr val="accent1">
                    <a:lumMod val="75000"/>
                  </a:schemeClr>
                </a:solidFill>
              </a:rPr>
              <a:t>generacije</a:t>
            </a:r>
            <a:r>
              <a:rPr lang="en-US" sz="1800" i="1" dirty="0">
                <a:solidFill>
                  <a:schemeClr val="accent1">
                    <a:lumMod val="75000"/>
                  </a:schemeClr>
                </a:solidFill>
              </a:rPr>
              <a:t> v </a:t>
            </a:r>
            <a:r>
              <a:rPr lang="en-US" sz="1800" i="1" dirty="0" err="1">
                <a:solidFill>
                  <a:schemeClr val="accent1">
                    <a:lumMod val="75000"/>
                  </a:schemeClr>
                </a:solidFill>
              </a:rPr>
              <a:t>kulturni</a:t>
            </a:r>
            <a:r>
              <a:rPr lang="en-US" sz="1800" i="1" dirty="0">
                <a:solidFill>
                  <a:schemeClr val="accent1">
                    <a:lumMod val="75000"/>
                  </a:schemeClr>
                </a:solidFill>
              </a:rPr>
              <a:t> </a:t>
            </a:r>
            <a:r>
              <a:rPr lang="en-US" sz="1800" i="1" dirty="0" err="1">
                <a:solidFill>
                  <a:schemeClr val="accent1">
                    <a:lumMod val="75000"/>
                  </a:schemeClr>
                </a:solidFill>
              </a:rPr>
              <a:t>dediščini</a:t>
            </a:r>
            <a:r>
              <a:rPr lang="en-US" sz="1800" i="1" dirty="0">
                <a:solidFill>
                  <a:schemeClr val="accent1">
                    <a:lumMod val="75000"/>
                  </a:schemeClr>
                </a:solidFill>
              </a:rPr>
              <a:t> in </a:t>
            </a:r>
            <a:r>
              <a:rPr lang="en-US" sz="1800" i="1" dirty="0" err="1">
                <a:solidFill>
                  <a:schemeClr val="accent1">
                    <a:lumMod val="75000"/>
                  </a:schemeClr>
                </a:solidFill>
              </a:rPr>
              <a:t>humanistiki</a:t>
            </a:r>
            <a:r>
              <a:rPr lang="en-US" sz="1800" i="1" dirty="0">
                <a:solidFill>
                  <a:schemeClr val="accent1">
                    <a:lumMod val="75000"/>
                  </a:schemeClr>
                </a:solidFill>
              </a:rPr>
              <a:t> – </a:t>
            </a:r>
            <a:r>
              <a:rPr lang="en-US" sz="1800" i="1" dirty="0" err="1">
                <a:solidFill>
                  <a:schemeClr val="accent1">
                    <a:lumMod val="75000"/>
                  </a:schemeClr>
                </a:solidFill>
              </a:rPr>
              <a:t>Skupaj</a:t>
            </a:r>
            <a:r>
              <a:rPr lang="en-US" sz="1800" i="1" dirty="0">
                <a:solidFill>
                  <a:schemeClr val="accent1">
                    <a:lumMod val="75000"/>
                  </a:schemeClr>
                </a:solidFill>
              </a:rPr>
              <a:t> </a:t>
            </a:r>
            <a:r>
              <a:rPr lang="en-US" sz="1800" i="1" dirty="0" err="1">
                <a:solidFill>
                  <a:schemeClr val="accent1">
                    <a:lumMod val="75000"/>
                  </a:schemeClr>
                </a:solidFill>
              </a:rPr>
              <a:t>za</a:t>
            </a:r>
            <a:r>
              <a:rPr lang="en-US" sz="1800" i="1" dirty="0">
                <a:solidFill>
                  <a:schemeClr val="accent1">
                    <a:lumMod val="75000"/>
                  </a:schemeClr>
                </a:solidFill>
              </a:rPr>
              <a:t> </a:t>
            </a:r>
            <a:r>
              <a:rPr lang="en-US" sz="1800" i="1" dirty="0" err="1">
                <a:solidFill>
                  <a:schemeClr val="accent1">
                    <a:lumMod val="75000"/>
                  </a:schemeClr>
                </a:solidFill>
              </a:rPr>
              <a:t>trajnostni</a:t>
            </a:r>
            <a:r>
              <a:rPr lang="en-US" sz="1800" i="1" dirty="0">
                <a:solidFill>
                  <a:schemeClr val="accent1">
                    <a:lumMod val="75000"/>
                  </a:schemeClr>
                </a:solidFill>
              </a:rPr>
              <a:t> </a:t>
            </a:r>
            <a:r>
              <a:rPr lang="en-US" sz="1800" i="1" dirty="0" err="1">
                <a:solidFill>
                  <a:schemeClr val="accent1">
                    <a:lumMod val="75000"/>
                  </a:schemeClr>
                </a:solidFill>
              </a:rPr>
              <a:t>razvoj</a:t>
            </a:r>
            <a:r>
              <a:rPr lang="en-US" sz="1800" dirty="0">
                <a:solidFill>
                  <a:schemeClr val="accent1">
                    <a:lumMod val="75000"/>
                  </a:schemeClr>
                </a:solidFill>
              </a:rPr>
              <a:t/>
            </a:r>
            <a:br>
              <a:rPr lang="en-US" sz="1800" dirty="0">
                <a:solidFill>
                  <a:schemeClr val="accent1">
                    <a:lumMod val="75000"/>
                  </a:schemeClr>
                </a:solidFill>
              </a:rPr>
            </a:br>
            <a:r>
              <a:rPr lang="en-US" sz="1800" b="1" dirty="0">
                <a:solidFill>
                  <a:schemeClr val="accent1">
                    <a:lumMod val="75000"/>
                  </a:schemeClr>
                </a:solidFill>
              </a:rPr>
              <a:t>Dr. </a:t>
            </a:r>
            <a:r>
              <a:rPr lang="en-US" sz="1800" b="1" dirty="0" err="1">
                <a:solidFill>
                  <a:schemeClr val="accent1">
                    <a:lumMod val="75000"/>
                  </a:schemeClr>
                </a:solidFill>
              </a:rPr>
              <a:t>Gregor</a:t>
            </a:r>
            <a:r>
              <a:rPr lang="en-US" sz="1800" b="1" dirty="0">
                <a:solidFill>
                  <a:schemeClr val="accent1">
                    <a:lumMod val="75000"/>
                  </a:schemeClr>
                </a:solidFill>
              </a:rPr>
              <a:t> </a:t>
            </a:r>
            <a:r>
              <a:rPr lang="en-US" sz="1800" b="1" dirty="0" err="1">
                <a:solidFill>
                  <a:schemeClr val="accent1">
                    <a:lumMod val="75000"/>
                  </a:schemeClr>
                </a:solidFill>
              </a:rPr>
              <a:t>Pobežin</a:t>
            </a:r>
            <a:r>
              <a:rPr lang="en-US" sz="1800" dirty="0">
                <a:solidFill>
                  <a:schemeClr val="accent1">
                    <a:lumMod val="75000"/>
                  </a:schemeClr>
                </a:solidFill>
              </a:rPr>
              <a:t>, </a:t>
            </a:r>
            <a:r>
              <a:rPr lang="en-US" sz="1800" dirty="0" err="1">
                <a:solidFill>
                  <a:schemeClr val="accent1">
                    <a:lumMod val="75000"/>
                  </a:schemeClr>
                </a:solidFill>
              </a:rPr>
              <a:t>vodja</a:t>
            </a:r>
            <a:r>
              <a:rPr lang="en-US" sz="1800" dirty="0">
                <a:solidFill>
                  <a:schemeClr val="accent1">
                    <a:lumMod val="75000"/>
                  </a:schemeClr>
                </a:solidFill>
              </a:rPr>
              <a:t>, </a:t>
            </a:r>
            <a:r>
              <a:rPr lang="en-US" sz="1800" dirty="0" err="1">
                <a:solidFill>
                  <a:schemeClr val="accent1">
                    <a:lumMod val="75000"/>
                  </a:schemeClr>
                </a:solidFill>
              </a:rPr>
              <a:t>Inštitut</a:t>
            </a:r>
            <a:r>
              <a:rPr lang="en-US" sz="1800" dirty="0">
                <a:solidFill>
                  <a:schemeClr val="accent1">
                    <a:lumMod val="75000"/>
                  </a:schemeClr>
                </a:solidFill>
              </a:rPr>
              <a:t>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kulturne</a:t>
            </a:r>
            <a:r>
              <a:rPr lang="en-US" sz="1800" dirty="0">
                <a:solidFill>
                  <a:schemeClr val="accent1">
                    <a:lumMod val="75000"/>
                  </a:schemeClr>
                </a:solidFill>
              </a:rPr>
              <a:t> </a:t>
            </a:r>
            <a:r>
              <a:rPr lang="en-US" sz="1800" dirty="0" err="1">
                <a:solidFill>
                  <a:schemeClr val="accent1">
                    <a:lumMod val="75000"/>
                  </a:schemeClr>
                </a:solidFill>
              </a:rPr>
              <a:t>študije</a:t>
            </a:r>
            <a:r>
              <a:rPr lang="en-US" sz="1800" dirty="0">
                <a:solidFill>
                  <a:schemeClr val="accent1">
                    <a:lumMod val="75000"/>
                  </a:schemeClr>
                </a:solidFill>
              </a:rPr>
              <a:t>, ZRC SAZU, Ljubljana</a:t>
            </a:r>
            <a:br>
              <a:rPr lang="en-US" sz="1800" dirty="0">
                <a:solidFill>
                  <a:schemeClr val="accent1">
                    <a:lumMod val="75000"/>
                  </a:schemeClr>
                </a:solidFill>
              </a:rPr>
            </a:br>
            <a:r>
              <a:rPr lang="en-US" sz="1800" dirty="0">
                <a:solidFill>
                  <a:schemeClr val="accent1">
                    <a:lumMod val="75000"/>
                  </a:schemeClr>
                </a:solidFill>
              </a:rPr>
              <a:t>&amp; </a:t>
            </a:r>
            <a:r>
              <a:rPr lang="en-US" sz="1800" dirty="0" err="1">
                <a:solidFill>
                  <a:schemeClr val="accent1">
                    <a:lumMod val="75000"/>
                  </a:schemeClr>
                </a:solidFill>
              </a:rPr>
              <a:t>profesor</a:t>
            </a:r>
            <a:r>
              <a:rPr lang="en-US" sz="1800" dirty="0">
                <a:solidFill>
                  <a:schemeClr val="accent1">
                    <a:lumMod val="75000"/>
                  </a:schemeClr>
                </a:solidFill>
              </a:rPr>
              <a:t>, </a:t>
            </a:r>
            <a:r>
              <a:rPr lang="en-US" sz="1800" dirty="0" err="1">
                <a:solidFill>
                  <a:schemeClr val="accent1">
                    <a:lumMod val="75000"/>
                  </a:schemeClr>
                </a:solidFill>
              </a:rPr>
              <a:t>Oddelek</a:t>
            </a:r>
            <a:r>
              <a:rPr lang="en-US" sz="1800" dirty="0">
                <a:solidFill>
                  <a:schemeClr val="accent1">
                    <a:lumMod val="75000"/>
                  </a:schemeClr>
                </a:solidFill>
              </a:rPr>
              <a:t>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arheologijo</a:t>
            </a:r>
            <a:r>
              <a:rPr lang="en-US" sz="1800" dirty="0">
                <a:solidFill>
                  <a:schemeClr val="accent1">
                    <a:lumMod val="75000"/>
                  </a:schemeClr>
                </a:solidFill>
              </a:rPr>
              <a:t> in </a:t>
            </a:r>
            <a:r>
              <a:rPr lang="en-US" sz="1800" dirty="0" err="1">
                <a:solidFill>
                  <a:schemeClr val="accent1">
                    <a:lumMod val="75000"/>
                  </a:schemeClr>
                </a:solidFill>
              </a:rPr>
              <a:t>dediščino</a:t>
            </a:r>
            <a:r>
              <a:rPr lang="en-US" sz="1800" dirty="0">
                <a:solidFill>
                  <a:schemeClr val="accent1">
                    <a:lumMod val="75000"/>
                  </a:schemeClr>
                </a:solidFill>
              </a:rPr>
              <a:t>, </a:t>
            </a:r>
            <a:r>
              <a:rPr lang="en-US" sz="1800" dirty="0" err="1">
                <a:solidFill>
                  <a:schemeClr val="accent1">
                    <a:lumMod val="75000"/>
                  </a:schemeClr>
                </a:solidFill>
              </a:rPr>
              <a:t>Fakulteta</a:t>
            </a:r>
            <a:r>
              <a:rPr lang="en-US" sz="1800" dirty="0">
                <a:solidFill>
                  <a:schemeClr val="accent1">
                    <a:lumMod val="75000"/>
                  </a:schemeClr>
                </a:solidFill>
              </a:rPr>
              <a:t>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humanistične</a:t>
            </a:r>
            <a:r>
              <a:rPr lang="en-US" sz="1800" dirty="0">
                <a:solidFill>
                  <a:schemeClr val="accent1">
                    <a:lumMod val="75000"/>
                  </a:schemeClr>
                </a:solidFill>
              </a:rPr>
              <a:t> </a:t>
            </a:r>
            <a:r>
              <a:rPr lang="en-US" sz="1800" dirty="0" err="1">
                <a:solidFill>
                  <a:schemeClr val="accent1">
                    <a:lumMod val="75000"/>
                  </a:schemeClr>
                </a:solidFill>
              </a:rPr>
              <a:t>študije</a:t>
            </a:r>
            <a:r>
              <a:rPr lang="en-US" sz="1800" dirty="0">
                <a:solidFill>
                  <a:schemeClr val="accent1">
                    <a:lumMod val="75000"/>
                  </a:schemeClr>
                </a:solidFill>
              </a:rPr>
              <a:t> </a:t>
            </a:r>
            <a:r>
              <a:rPr lang="en-US" sz="1800" dirty="0" err="1">
                <a:solidFill>
                  <a:schemeClr val="accent1">
                    <a:lumMod val="75000"/>
                  </a:schemeClr>
                </a:solidFill>
              </a:rPr>
              <a:t>Univerze</a:t>
            </a:r>
            <a:r>
              <a:rPr lang="en-US" sz="1800" dirty="0">
                <a:solidFill>
                  <a:schemeClr val="accent1">
                    <a:lumMod val="75000"/>
                  </a:schemeClr>
                </a:solidFill>
              </a:rPr>
              <a:t> </a:t>
            </a:r>
            <a:r>
              <a:rPr lang="en-US" sz="1800" dirty="0" err="1">
                <a:solidFill>
                  <a:schemeClr val="accent1">
                    <a:lumMod val="75000"/>
                  </a:schemeClr>
                </a:solidFill>
              </a:rPr>
              <a:t>na</a:t>
            </a:r>
            <a:r>
              <a:rPr lang="en-US" sz="1800" dirty="0">
                <a:solidFill>
                  <a:schemeClr val="accent1">
                    <a:lumMod val="75000"/>
                  </a:schemeClr>
                </a:solidFill>
              </a:rPr>
              <a:t> </a:t>
            </a:r>
            <a:r>
              <a:rPr lang="en-US" sz="1800" dirty="0" err="1">
                <a:solidFill>
                  <a:schemeClr val="accent1">
                    <a:lumMod val="75000"/>
                  </a:schemeClr>
                </a:solidFill>
              </a:rPr>
              <a:t>Primorskem</a:t>
            </a:r>
            <a:endParaRPr lang="en-US" sz="1800" dirty="0">
              <a:solidFill>
                <a:schemeClr val="accent1">
                  <a:lumMod val="75000"/>
                </a:schemeClr>
              </a:solidFill>
            </a:endParaRPr>
          </a:p>
          <a:p>
            <a:pPr algn="l" fontAlgn="base"/>
            <a:r>
              <a:rPr lang="en-US" sz="1800" i="1" dirty="0" err="1">
                <a:solidFill>
                  <a:schemeClr val="accent1">
                    <a:lumMod val="75000"/>
                  </a:schemeClr>
                </a:solidFill>
              </a:rPr>
              <a:t>Omrežja</a:t>
            </a:r>
            <a:r>
              <a:rPr lang="en-US" sz="1800" i="1" dirty="0">
                <a:solidFill>
                  <a:schemeClr val="accent1">
                    <a:lumMod val="75000"/>
                  </a:schemeClr>
                </a:solidFill>
              </a:rPr>
              <a:t> </a:t>
            </a:r>
            <a:r>
              <a:rPr lang="en-US" sz="1800" i="1" dirty="0" err="1">
                <a:solidFill>
                  <a:schemeClr val="accent1">
                    <a:lumMod val="75000"/>
                  </a:schemeClr>
                </a:solidFill>
              </a:rPr>
              <a:t>sodelujočih</a:t>
            </a:r>
            <a:r>
              <a:rPr lang="en-US" sz="1800" i="1" dirty="0">
                <a:solidFill>
                  <a:schemeClr val="accent1">
                    <a:lumMod val="75000"/>
                  </a:schemeClr>
                </a:solidFill>
              </a:rPr>
              <a:t> </a:t>
            </a:r>
            <a:r>
              <a:rPr lang="en-US" sz="1800" i="1" dirty="0" err="1">
                <a:solidFill>
                  <a:schemeClr val="accent1">
                    <a:lumMod val="75000"/>
                  </a:schemeClr>
                </a:solidFill>
              </a:rPr>
              <a:t>organizacij</a:t>
            </a:r>
            <a:r>
              <a:rPr lang="en-US" sz="1800" i="1" dirty="0">
                <a:solidFill>
                  <a:schemeClr val="accent1">
                    <a:lumMod val="75000"/>
                  </a:schemeClr>
                </a:solidFill>
              </a:rPr>
              <a:t> </a:t>
            </a:r>
            <a:r>
              <a:rPr lang="en-US" sz="1800" i="1" dirty="0" err="1">
                <a:solidFill>
                  <a:schemeClr val="accent1">
                    <a:lumMod val="75000"/>
                  </a:schemeClr>
                </a:solidFill>
              </a:rPr>
              <a:t>na</a:t>
            </a:r>
            <a:r>
              <a:rPr lang="en-US" sz="1800" i="1" dirty="0">
                <a:solidFill>
                  <a:schemeClr val="accent1">
                    <a:lumMod val="75000"/>
                  </a:schemeClr>
                </a:solidFill>
              </a:rPr>
              <a:t> </a:t>
            </a:r>
            <a:r>
              <a:rPr lang="en-US" sz="1800" i="1" dirty="0" err="1">
                <a:solidFill>
                  <a:schemeClr val="accent1">
                    <a:lumMod val="75000"/>
                  </a:schemeClr>
                </a:solidFill>
              </a:rPr>
              <a:t>področju</a:t>
            </a:r>
            <a:r>
              <a:rPr lang="en-US" sz="1800" i="1" dirty="0">
                <a:solidFill>
                  <a:schemeClr val="accent1">
                    <a:lumMod val="75000"/>
                  </a:schemeClr>
                </a:solidFill>
              </a:rPr>
              <a:t> </a:t>
            </a:r>
            <a:r>
              <a:rPr lang="en-US" sz="1800" i="1" dirty="0" err="1">
                <a:solidFill>
                  <a:schemeClr val="accent1">
                    <a:lumMod val="75000"/>
                  </a:schemeClr>
                </a:solidFill>
              </a:rPr>
              <a:t>aktivnega</a:t>
            </a:r>
            <a:r>
              <a:rPr lang="en-US" sz="1800" i="1" dirty="0">
                <a:solidFill>
                  <a:schemeClr val="accent1">
                    <a:lumMod val="75000"/>
                  </a:schemeClr>
                </a:solidFill>
              </a:rPr>
              <a:t> </a:t>
            </a:r>
            <a:r>
              <a:rPr lang="en-US" sz="1800" i="1" dirty="0" err="1">
                <a:solidFill>
                  <a:schemeClr val="accent1">
                    <a:lumMod val="75000"/>
                  </a:schemeClr>
                </a:solidFill>
              </a:rPr>
              <a:t>staranja</a:t>
            </a:r>
            <a:r>
              <a:rPr lang="en-US" sz="1800" i="1" dirty="0">
                <a:solidFill>
                  <a:schemeClr val="accent1">
                    <a:lumMod val="75000"/>
                  </a:schemeClr>
                </a:solidFill>
              </a:rPr>
              <a:t>: </a:t>
            </a:r>
            <a:r>
              <a:rPr lang="en-US" sz="1800" i="1" dirty="0" err="1">
                <a:solidFill>
                  <a:schemeClr val="accent1">
                    <a:lumMod val="75000"/>
                  </a:schemeClr>
                </a:solidFill>
              </a:rPr>
              <a:t>Trenutni</a:t>
            </a:r>
            <a:r>
              <a:rPr lang="en-US" sz="1800" i="1" dirty="0">
                <a:solidFill>
                  <a:schemeClr val="accent1">
                    <a:lumMod val="75000"/>
                  </a:schemeClr>
                </a:solidFill>
              </a:rPr>
              <a:t> </a:t>
            </a:r>
            <a:r>
              <a:rPr lang="en-US" sz="1800" i="1" dirty="0" err="1">
                <a:solidFill>
                  <a:schemeClr val="accent1">
                    <a:lumMod val="75000"/>
                  </a:schemeClr>
                </a:solidFill>
              </a:rPr>
              <a:t>projekti</a:t>
            </a:r>
            <a:r>
              <a:rPr lang="en-US" sz="1800" i="1" dirty="0">
                <a:solidFill>
                  <a:schemeClr val="accent1">
                    <a:lumMod val="75000"/>
                  </a:schemeClr>
                </a:solidFill>
              </a:rPr>
              <a:t> </a:t>
            </a:r>
            <a:r>
              <a:rPr lang="en-US" sz="1800" dirty="0">
                <a:solidFill>
                  <a:schemeClr val="accent1">
                    <a:lumMod val="75000"/>
                  </a:schemeClr>
                </a:solidFill>
              </a:rPr>
              <a:t/>
            </a:r>
            <a:br>
              <a:rPr lang="en-US" sz="1800" dirty="0">
                <a:solidFill>
                  <a:schemeClr val="accent1">
                    <a:lumMod val="75000"/>
                  </a:schemeClr>
                </a:solidFill>
              </a:rPr>
            </a:br>
            <a:r>
              <a:rPr lang="en-US" sz="1800" b="1" dirty="0">
                <a:solidFill>
                  <a:schemeClr val="accent1">
                    <a:lumMod val="75000"/>
                  </a:schemeClr>
                </a:solidFill>
              </a:rPr>
              <a:t>Dr. </a:t>
            </a:r>
            <a:r>
              <a:rPr lang="en-US" sz="1800" b="1" dirty="0" err="1">
                <a:solidFill>
                  <a:schemeClr val="accent1">
                    <a:lumMod val="75000"/>
                  </a:schemeClr>
                </a:solidFill>
              </a:rPr>
              <a:t>Boštjan</a:t>
            </a:r>
            <a:r>
              <a:rPr lang="en-US" sz="1800" b="1" dirty="0">
                <a:solidFill>
                  <a:schemeClr val="accent1">
                    <a:lumMod val="75000"/>
                  </a:schemeClr>
                </a:solidFill>
              </a:rPr>
              <a:t> </a:t>
            </a:r>
            <a:r>
              <a:rPr lang="en-US" sz="1800" b="1" dirty="0" err="1">
                <a:solidFill>
                  <a:schemeClr val="accent1">
                    <a:lumMod val="75000"/>
                  </a:schemeClr>
                </a:solidFill>
              </a:rPr>
              <a:t>Žvanut</a:t>
            </a:r>
            <a:r>
              <a:rPr lang="en-US" sz="1800" dirty="0">
                <a:solidFill>
                  <a:schemeClr val="accent1">
                    <a:lumMod val="75000"/>
                  </a:schemeClr>
                </a:solidFill>
              </a:rPr>
              <a:t>, </a:t>
            </a:r>
            <a:r>
              <a:rPr lang="en-US" sz="1800" dirty="0" err="1">
                <a:solidFill>
                  <a:schemeClr val="accent1">
                    <a:lumMod val="75000"/>
                  </a:schemeClr>
                </a:solidFill>
              </a:rPr>
              <a:t>izredni</a:t>
            </a:r>
            <a:r>
              <a:rPr lang="en-US" sz="1800" dirty="0">
                <a:solidFill>
                  <a:schemeClr val="accent1">
                    <a:lumMod val="75000"/>
                  </a:schemeClr>
                </a:solidFill>
              </a:rPr>
              <a:t> </a:t>
            </a:r>
            <a:r>
              <a:rPr lang="en-US" sz="1800" dirty="0" err="1">
                <a:solidFill>
                  <a:schemeClr val="accent1">
                    <a:lumMod val="75000"/>
                  </a:schemeClr>
                </a:solidFill>
              </a:rPr>
              <a:t>profesor</a:t>
            </a:r>
            <a:r>
              <a:rPr lang="en-US" sz="1800" dirty="0">
                <a:solidFill>
                  <a:schemeClr val="accent1">
                    <a:lumMod val="75000"/>
                  </a:schemeClr>
                </a:solidFill>
              </a:rPr>
              <a:t/>
            </a:r>
            <a:br>
              <a:rPr lang="en-US" sz="1800" dirty="0">
                <a:solidFill>
                  <a:schemeClr val="accent1">
                    <a:lumMod val="75000"/>
                  </a:schemeClr>
                </a:solidFill>
              </a:rPr>
            </a:br>
            <a:r>
              <a:rPr lang="en-US" sz="1800" dirty="0" err="1">
                <a:solidFill>
                  <a:schemeClr val="accent1">
                    <a:lumMod val="75000"/>
                  </a:schemeClr>
                </a:solidFill>
              </a:rPr>
              <a:t>Fakulteta</a:t>
            </a:r>
            <a:r>
              <a:rPr lang="en-US" sz="1800" dirty="0">
                <a:solidFill>
                  <a:schemeClr val="accent1">
                    <a:lumMod val="75000"/>
                  </a:schemeClr>
                </a:solidFill>
              </a:rPr>
              <a:t> </a:t>
            </a:r>
            <a:r>
              <a:rPr lang="en-US" sz="1800" dirty="0" err="1">
                <a:solidFill>
                  <a:schemeClr val="accent1">
                    <a:lumMod val="75000"/>
                  </a:schemeClr>
                </a:solidFill>
              </a:rPr>
              <a:t>za</a:t>
            </a:r>
            <a:r>
              <a:rPr lang="en-US" sz="1800" dirty="0">
                <a:solidFill>
                  <a:schemeClr val="accent1">
                    <a:lumMod val="75000"/>
                  </a:schemeClr>
                </a:solidFill>
              </a:rPr>
              <a:t> </a:t>
            </a:r>
            <a:r>
              <a:rPr lang="en-US" sz="1800" dirty="0" err="1">
                <a:solidFill>
                  <a:schemeClr val="accent1">
                    <a:lumMod val="75000"/>
                  </a:schemeClr>
                </a:solidFill>
              </a:rPr>
              <a:t>zdravstvene</a:t>
            </a:r>
            <a:r>
              <a:rPr lang="en-US" sz="1800" dirty="0">
                <a:solidFill>
                  <a:schemeClr val="accent1">
                    <a:lumMod val="75000"/>
                  </a:schemeClr>
                </a:solidFill>
              </a:rPr>
              <a:t> </a:t>
            </a:r>
            <a:r>
              <a:rPr lang="en-US" sz="1800" dirty="0" err="1">
                <a:solidFill>
                  <a:schemeClr val="accent1">
                    <a:lumMod val="75000"/>
                  </a:schemeClr>
                </a:solidFill>
              </a:rPr>
              <a:t>znanosti</a:t>
            </a:r>
            <a:r>
              <a:rPr lang="en-US" sz="1800" dirty="0">
                <a:solidFill>
                  <a:schemeClr val="accent1">
                    <a:lumMod val="75000"/>
                  </a:schemeClr>
                </a:solidFill>
              </a:rPr>
              <a:t> </a:t>
            </a:r>
            <a:r>
              <a:rPr lang="en-US" sz="1800" dirty="0" err="1">
                <a:solidFill>
                  <a:schemeClr val="accent1">
                    <a:lumMod val="75000"/>
                  </a:schemeClr>
                </a:solidFill>
              </a:rPr>
              <a:t>Univerze</a:t>
            </a:r>
            <a:r>
              <a:rPr lang="en-US" sz="1800" dirty="0">
                <a:solidFill>
                  <a:schemeClr val="accent1">
                    <a:lumMod val="75000"/>
                  </a:schemeClr>
                </a:solidFill>
              </a:rPr>
              <a:t> </a:t>
            </a:r>
            <a:r>
              <a:rPr lang="en-US" sz="1800" dirty="0" err="1">
                <a:solidFill>
                  <a:schemeClr val="accent1">
                    <a:lumMod val="75000"/>
                  </a:schemeClr>
                </a:solidFill>
              </a:rPr>
              <a:t>na</a:t>
            </a:r>
            <a:r>
              <a:rPr lang="en-US" sz="1800" dirty="0">
                <a:solidFill>
                  <a:schemeClr val="accent1">
                    <a:lumMod val="75000"/>
                  </a:schemeClr>
                </a:solidFill>
              </a:rPr>
              <a:t> </a:t>
            </a:r>
            <a:r>
              <a:rPr lang="en-US" sz="1800" dirty="0" err="1">
                <a:solidFill>
                  <a:schemeClr val="accent1">
                    <a:lumMod val="75000"/>
                  </a:schemeClr>
                </a:solidFill>
              </a:rPr>
              <a:t>Primorskem</a:t>
            </a:r>
            <a:endParaRPr lang="en-US" sz="1800" dirty="0">
              <a:solidFill>
                <a:schemeClr val="accent1">
                  <a:lumMod val="75000"/>
                </a:schemeClr>
              </a:solidFill>
            </a:endParaRPr>
          </a:p>
          <a:p>
            <a:pPr fontAlgn="base"/>
            <a:endParaRPr lang="en-US" sz="1800" dirty="0">
              <a:solidFill>
                <a:schemeClr val="accent1">
                  <a:lumMod val="75000"/>
                </a:schemeClr>
              </a:solidFill>
            </a:endParaRPr>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5" name="Rectangle 3"/>
          <p:cNvSpPr>
            <a:spLocks noChangeArrowheads="1"/>
          </p:cNvSpPr>
          <p:nvPr/>
        </p:nvSpPr>
        <p:spPr bwMode="auto">
          <a:xfrm>
            <a:off x="0" y="1193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6146" name="Picture 2" descr="http://eregion.eu/wp-content/uploads/2017/12/Capture-2-300x8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5616" y="228600"/>
            <a:ext cx="3672408" cy="112432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eregion.eu/wp-content/uploads/2017/12/Capture-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176" y="228600"/>
            <a:ext cx="1512168" cy="1184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5658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1224135"/>
          </a:xfrm>
        </p:spPr>
        <p:txBody>
          <a:bodyPr>
            <a:normAutofit/>
          </a:bodyPr>
          <a:lstStyle/>
          <a:p>
            <a:r>
              <a:rPr lang="sl-SI" sz="3600" b="1" dirty="0" smtClean="0">
                <a:solidFill>
                  <a:schemeClr val="accent1">
                    <a:lumMod val="75000"/>
                  </a:schemeClr>
                </a:solidFill>
              </a:rPr>
              <a:t>E-vključevanje v aktivno staranje </a:t>
            </a:r>
            <a:br>
              <a:rPr lang="sl-SI" sz="3600" b="1" dirty="0" smtClean="0">
                <a:solidFill>
                  <a:schemeClr val="accent1">
                    <a:lumMod val="75000"/>
                  </a:schemeClr>
                </a:solidFill>
              </a:rPr>
            </a:br>
            <a:r>
              <a:rPr lang="sl-SI" sz="3600" b="1" dirty="0" smtClean="0">
                <a:solidFill>
                  <a:schemeClr val="accent1">
                    <a:lumMod val="75000"/>
                  </a:schemeClr>
                </a:solidFill>
              </a:rPr>
              <a:t>&amp; Srebrna e-ekonomija</a:t>
            </a:r>
            <a:endParaRPr lang="en-US" sz="3600" b="1" dirty="0">
              <a:solidFill>
                <a:schemeClr val="accent1">
                  <a:lumMod val="75000"/>
                </a:schemeClr>
              </a:solidFill>
            </a:endParaRPr>
          </a:p>
        </p:txBody>
      </p:sp>
      <p:sp>
        <p:nvSpPr>
          <p:cNvPr id="3" name="Subtitle 2"/>
          <p:cNvSpPr>
            <a:spLocks noGrp="1"/>
          </p:cNvSpPr>
          <p:nvPr>
            <p:ph type="subTitle" idx="1"/>
          </p:nvPr>
        </p:nvSpPr>
        <p:spPr>
          <a:xfrm>
            <a:off x="611560" y="1700808"/>
            <a:ext cx="8064896" cy="4896544"/>
          </a:xfrm>
        </p:spPr>
        <p:txBody>
          <a:bodyPr>
            <a:noAutofit/>
          </a:bodyPr>
          <a:lstStyle/>
          <a:p>
            <a:pPr algn="l"/>
            <a:r>
              <a:rPr lang="sl-SI" sz="1800" b="1" dirty="0">
                <a:solidFill>
                  <a:schemeClr val="accent1">
                    <a:lumMod val="75000"/>
                  </a:schemeClr>
                </a:solidFill>
              </a:rPr>
              <a:t>Aktivno staranje</a:t>
            </a:r>
            <a:r>
              <a:rPr lang="sl-SI" sz="1800" dirty="0">
                <a:solidFill>
                  <a:schemeClr val="accent1">
                    <a:lumMod val="75000"/>
                  </a:schemeClr>
                </a:solidFill>
              </a:rPr>
              <a:t> (</a:t>
            </a:r>
            <a:r>
              <a:rPr lang="sl-SI" sz="1800" dirty="0" err="1">
                <a:solidFill>
                  <a:schemeClr val="accent1">
                    <a:lumMod val="75000"/>
                  </a:schemeClr>
                </a:solidFill>
              </a:rPr>
              <a:t>Active</a:t>
            </a:r>
            <a:r>
              <a:rPr lang="sl-SI" sz="1800" dirty="0">
                <a:solidFill>
                  <a:schemeClr val="accent1">
                    <a:lumMod val="75000"/>
                  </a:schemeClr>
                </a:solidFill>
              </a:rPr>
              <a:t> </a:t>
            </a:r>
            <a:r>
              <a:rPr lang="sl-SI" sz="1800" dirty="0" err="1">
                <a:solidFill>
                  <a:schemeClr val="accent1">
                    <a:lumMod val="75000"/>
                  </a:schemeClr>
                </a:solidFill>
              </a:rPr>
              <a:t>Aging</a:t>
            </a:r>
            <a:r>
              <a:rPr lang="sl-SI" sz="1800" dirty="0">
                <a:solidFill>
                  <a:schemeClr val="accent1">
                    <a:lumMod val="75000"/>
                  </a:schemeClr>
                </a:solidFill>
              </a:rPr>
              <a:t>) je zamisel, ki vzbuja idejo o daljšem delovanju, z višjo upokojitveno starostjo in delovnimi praksami, ki so prilagojene starosti zaposlenega. Za aktivno staranje je treba ljudem pomagati, da ostanejo odgovorni za svoje življenje čim dlje, ko se starajo in po možnosti prispevajo k gospodarstvu in družbi. S pripravami na aktivno staranje je treba pričeti zadosti zgodaj.</a:t>
            </a:r>
            <a:endParaRPr lang="en-US" sz="1800" dirty="0">
              <a:solidFill>
                <a:schemeClr val="accent1">
                  <a:lumMod val="75000"/>
                </a:schemeClr>
              </a:solidFill>
            </a:endParaRPr>
          </a:p>
          <a:p>
            <a:pPr algn="l"/>
            <a:r>
              <a:rPr lang="sl-SI" sz="1800" dirty="0">
                <a:solidFill>
                  <a:schemeClr val="accent1">
                    <a:lumMod val="75000"/>
                  </a:schemeClr>
                </a:solidFill>
              </a:rPr>
              <a:t> </a:t>
            </a:r>
            <a:endParaRPr lang="en-US" sz="1800" dirty="0">
              <a:solidFill>
                <a:schemeClr val="accent1">
                  <a:lumMod val="75000"/>
                </a:schemeClr>
              </a:solidFill>
            </a:endParaRPr>
          </a:p>
          <a:p>
            <a:pPr algn="l"/>
            <a:r>
              <a:rPr lang="sl-SI" sz="1800" b="1" dirty="0">
                <a:solidFill>
                  <a:schemeClr val="accent1">
                    <a:lumMod val="75000"/>
                  </a:schemeClr>
                </a:solidFill>
              </a:rPr>
              <a:t>Omrežje aktivnega staranja</a:t>
            </a:r>
            <a:r>
              <a:rPr lang="sl-SI" sz="1800" dirty="0">
                <a:solidFill>
                  <a:schemeClr val="accent1">
                    <a:lumMod val="75000"/>
                  </a:schemeClr>
                </a:solidFill>
              </a:rPr>
              <a:t> vključuje organizacije in posameznike, ki jih v zvezi s starimi nad 55 let zanima dvoje: Prvo, kako spodbuditi, da bi se te osebe naučile več uporabljati informacijske tehnologije - internet v širšem smislu. Drugo, kako pomagati, da bi se z uporabo te tehnologije bolj učinkovito in uspešno e-vključevale v družbo. Za to si prizadevajo </a:t>
            </a:r>
            <a:r>
              <a:rPr lang="sl-SI" sz="1800" i="1" dirty="0">
                <a:solidFill>
                  <a:schemeClr val="accent1">
                    <a:lumMod val="75000"/>
                  </a:schemeClr>
                </a:solidFill>
              </a:rPr>
              <a:t>E-seniorji Slovenije: E-vključevanje v aktivno staranje</a:t>
            </a:r>
            <a:r>
              <a:rPr lang="sl-SI" sz="1800" dirty="0">
                <a:solidFill>
                  <a:schemeClr val="accent1">
                    <a:lumMod val="75000"/>
                  </a:schemeClr>
                </a:solidFill>
              </a:rPr>
              <a:t>, </a:t>
            </a:r>
            <a:r>
              <a:rPr lang="sl-SI" sz="1800" u="sng" dirty="0">
                <a:solidFill>
                  <a:schemeClr val="accent1">
                    <a:lumMod val="75000"/>
                  </a:schemeClr>
                </a:solidFill>
                <a:hlinkClick r:id="rId2"/>
              </a:rPr>
              <a:t>http://eregion.eu/16-10-2017-slovenia-eseniors-network-einclusion-active-aging</a:t>
            </a:r>
            <a:r>
              <a:rPr lang="sl-SI" sz="1800" dirty="0">
                <a:solidFill>
                  <a:schemeClr val="accent1">
                    <a:lumMod val="75000"/>
                  </a:schemeClr>
                </a:solidFill>
              </a:rPr>
              <a:t>. </a:t>
            </a:r>
            <a:endParaRPr lang="en-US" sz="1800" dirty="0">
              <a:solidFill>
                <a:schemeClr val="accent1">
                  <a:lumMod val="75000"/>
                </a:schemeClr>
              </a:solidFill>
            </a:endParaRPr>
          </a:p>
          <a:p>
            <a:pPr algn="l"/>
            <a:r>
              <a:rPr lang="sl-SI" sz="1800" dirty="0">
                <a:solidFill>
                  <a:schemeClr val="accent1">
                    <a:lumMod val="75000"/>
                  </a:schemeClr>
                </a:solidFill>
              </a:rPr>
              <a:t> </a:t>
            </a:r>
            <a:endParaRPr lang="en-US" sz="1800" dirty="0">
              <a:solidFill>
                <a:schemeClr val="accent1">
                  <a:lumMod val="75000"/>
                </a:schemeClr>
              </a:solidFill>
            </a:endParaRPr>
          </a:p>
          <a:p>
            <a:pPr algn="l"/>
            <a:r>
              <a:rPr lang="sl-SI" sz="1800" dirty="0">
                <a:solidFill>
                  <a:schemeClr val="accent1">
                    <a:lumMod val="75000"/>
                  </a:schemeClr>
                </a:solidFill>
              </a:rPr>
              <a:t>E-vključenost v aktivno staranje je sestavina </a:t>
            </a:r>
            <a:r>
              <a:rPr lang="sl-SI" sz="1800" b="1" dirty="0">
                <a:solidFill>
                  <a:schemeClr val="accent1">
                    <a:lumMod val="75000"/>
                  </a:schemeClr>
                </a:solidFill>
              </a:rPr>
              <a:t>srebrne e-ekonomije </a:t>
            </a:r>
            <a:r>
              <a:rPr lang="sl-SI" sz="1800" dirty="0">
                <a:solidFill>
                  <a:schemeClr val="accent1">
                    <a:lumMod val="75000"/>
                  </a:schemeClr>
                </a:solidFill>
              </a:rPr>
              <a:t>(</a:t>
            </a:r>
            <a:r>
              <a:rPr lang="sl-SI" sz="1800" dirty="0" err="1">
                <a:solidFill>
                  <a:schemeClr val="accent1">
                    <a:lumMod val="75000"/>
                  </a:schemeClr>
                </a:solidFill>
              </a:rPr>
              <a:t>Silver</a:t>
            </a:r>
            <a:r>
              <a:rPr lang="sl-SI" sz="1800" dirty="0">
                <a:solidFill>
                  <a:schemeClr val="accent1">
                    <a:lumMod val="75000"/>
                  </a:schemeClr>
                </a:solidFill>
              </a:rPr>
              <a:t> eConomy). Razvijanje srebrne e-ekonomije je celostna problematika izrabljanja »e« za vse tisto, kar starejši rabijo. </a:t>
            </a:r>
            <a:endParaRPr lang="en-US" sz="1800" dirty="0">
              <a:solidFill>
                <a:schemeClr val="accent1">
                  <a:lumMod val="75000"/>
                </a:schemeClr>
              </a:solidFill>
            </a:endParaRPr>
          </a:p>
        </p:txBody>
      </p:sp>
    </p:spTree>
    <p:extLst>
      <p:ext uri="{BB962C8B-B14F-4D97-AF65-F5344CB8AC3E}">
        <p14:creationId xmlns:p14="http://schemas.microsoft.com/office/powerpoint/2010/main" val="38810277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04665"/>
            <a:ext cx="7772400" cy="1368151"/>
          </a:xfrm>
        </p:spPr>
        <p:txBody>
          <a:bodyPr>
            <a:normAutofit fontScale="90000"/>
          </a:bodyPr>
          <a:lstStyle/>
          <a:p>
            <a:r>
              <a:rPr lang="en-US" dirty="0"/>
              <a:t/>
            </a:r>
            <a:br>
              <a:rPr lang="en-US" dirty="0"/>
            </a:br>
            <a:endParaRPr lang="en-US" dirty="0"/>
          </a:p>
        </p:txBody>
      </p:sp>
      <p:sp>
        <p:nvSpPr>
          <p:cNvPr id="3" name="Subtitle 2"/>
          <p:cNvSpPr>
            <a:spLocks noGrp="1"/>
          </p:cNvSpPr>
          <p:nvPr>
            <p:ph type="subTitle" idx="1"/>
          </p:nvPr>
        </p:nvSpPr>
        <p:spPr>
          <a:xfrm>
            <a:off x="971600" y="1484784"/>
            <a:ext cx="7776864" cy="5112568"/>
          </a:xfrm>
        </p:spPr>
        <p:txBody>
          <a:bodyPr>
            <a:normAutofit fontScale="55000" lnSpcReduction="20000"/>
          </a:bodyPr>
          <a:lstStyle/>
          <a:p>
            <a:pPr algn="l"/>
            <a:r>
              <a:rPr lang="sl-SI" sz="4400" b="1" dirty="0">
                <a:hlinkClick r:id="rId2"/>
              </a:rPr>
              <a:t>http://</a:t>
            </a:r>
            <a:r>
              <a:rPr lang="sl-SI" sz="4400" b="1" dirty="0" smtClean="0">
                <a:hlinkClick r:id="rId2"/>
              </a:rPr>
              <a:t>eregion.eu/actors/active-aging-networks</a:t>
            </a:r>
          </a:p>
          <a:p>
            <a:pPr algn="l"/>
            <a:endParaRPr lang="sl-SI" dirty="0">
              <a:hlinkClick r:id="rId2"/>
            </a:endParaRPr>
          </a:p>
          <a:p>
            <a:pPr algn="l"/>
            <a:r>
              <a:rPr lang="en-US" dirty="0" smtClean="0">
                <a:hlinkClick r:id="rId2"/>
              </a:rPr>
              <a:t>Active </a:t>
            </a:r>
            <a:r>
              <a:rPr lang="en-US" dirty="0">
                <a:hlinkClick r:id="rId2"/>
              </a:rPr>
              <a:t>Aging Consortium Asia Pacific – ACAP</a:t>
            </a:r>
            <a:r>
              <a:rPr lang="en-US" dirty="0"/>
              <a:t/>
            </a:r>
            <a:br>
              <a:rPr lang="en-US" dirty="0"/>
            </a:br>
            <a:r>
              <a:rPr lang="en-US" dirty="0">
                <a:hlinkClick r:id="rId3"/>
              </a:rPr>
              <a:t>Active Aging Network</a:t>
            </a:r>
            <a:r>
              <a:rPr lang="en-US" dirty="0"/>
              <a:t/>
            </a:r>
            <a:br>
              <a:rPr lang="en-US" dirty="0"/>
            </a:br>
            <a:r>
              <a:rPr lang="en-US" dirty="0">
                <a:hlinkClick r:id="rId4"/>
              </a:rPr>
              <a:t>Age-Friendly University Global Network</a:t>
            </a:r>
            <a:r>
              <a:rPr lang="en-US" dirty="0"/>
              <a:t/>
            </a:r>
            <a:br>
              <a:rPr lang="en-US" dirty="0"/>
            </a:br>
            <a:r>
              <a:rPr lang="en-US" dirty="0">
                <a:hlinkClick r:id="rId5"/>
              </a:rPr>
              <a:t>AGE-WELL Network of </a:t>
            </a:r>
            <a:r>
              <a:rPr lang="en-US" dirty="0" err="1">
                <a:hlinkClick r:id="rId5"/>
              </a:rPr>
              <a:t>Centres</a:t>
            </a:r>
            <a:r>
              <a:rPr lang="en-US" dirty="0">
                <a:hlinkClick r:id="rId5"/>
              </a:rPr>
              <a:t> of Excellence (NCE)</a:t>
            </a:r>
            <a:r>
              <a:rPr lang="en-US" dirty="0"/>
              <a:t/>
            </a:r>
            <a:br>
              <a:rPr lang="en-US" dirty="0"/>
            </a:br>
            <a:r>
              <a:rPr lang="en-US" dirty="0">
                <a:hlinkClick r:id="rId6"/>
              </a:rPr>
              <a:t>Aging2.0</a:t>
            </a:r>
            <a:r>
              <a:rPr lang="en-US" dirty="0"/>
              <a:t/>
            </a:r>
            <a:br>
              <a:rPr lang="en-US" dirty="0"/>
            </a:br>
            <a:r>
              <a:rPr lang="en-US" dirty="0">
                <a:hlinkClick r:id="rId7"/>
              </a:rPr>
              <a:t>eSeniors – Network for </a:t>
            </a:r>
            <a:r>
              <a:rPr lang="en-US" dirty="0" err="1">
                <a:hlinkClick r:id="rId7"/>
              </a:rPr>
              <a:t>eInclusion</a:t>
            </a:r>
            <a:r>
              <a:rPr lang="en-US" dirty="0">
                <a:hlinkClick r:id="rId7"/>
              </a:rPr>
              <a:t> of Seniors and Active Aging</a:t>
            </a:r>
            <a:r>
              <a:rPr lang="en-US" dirty="0"/>
              <a:t/>
            </a:r>
            <a:br>
              <a:rPr lang="en-US" dirty="0"/>
            </a:br>
            <a:r>
              <a:rPr lang="en-US" dirty="0">
                <a:hlinkClick r:id="rId8"/>
              </a:rPr>
              <a:t>EURAG Europe – European Federation of Older Persons</a:t>
            </a:r>
            <a:r>
              <a:rPr lang="en-US" dirty="0"/>
              <a:t/>
            </a:r>
            <a:br>
              <a:rPr lang="en-US" dirty="0"/>
            </a:br>
            <a:r>
              <a:rPr lang="en-US" dirty="0">
                <a:hlinkClick r:id="rId9"/>
              </a:rPr>
              <a:t>European Connected Health Alliance</a:t>
            </a:r>
            <a:r>
              <a:rPr lang="en-US" dirty="0"/>
              <a:t/>
            </a:r>
            <a:br>
              <a:rPr lang="en-US" dirty="0"/>
            </a:br>
            <a:r>
              <a:rPr lang="en-US" dirty="0">
                <a:hlinkClick r:id="rId10"/>
              </a:rPr>
              <a:t>European Network in Aging Studies – ENAS</a:t>
            </a:r>
            <a:r>
              <a:rPr lang="en-US" dirty="0"/>
              <a:t/>
            </a:r>
            <a:br>
              <a:rPr lang="en-US" dirty="0"/>
            </a:br>
            <a:r>
              <a:rPr lang="en-US" dirty="0">
                <a:hlinkClick r:id="rId11"/>
              </a:rPr>
              <a:t>Family Studies and Research University Centre, Milan</a:t>
            </a:r>
            <a:r>
              <a:rPr lang="en-US" dirty="0"/>
              <a:t/>
            </a:r>
            <a:br>
              <a:rPr lang="en-US" dirty="0"/>
            </a:br>
            <a:r>
              <a:rPr lang="en-US" dirty="0">
                <a:hlinkClick r:id="rId12"/>
              </a:rPr>
              <a:t>Healthy Aging</a:t>
            </a:r>
            <a:r>
              <a:rPr lang="en-US" dirty="0"/>
              <a:t/>
            </a:r>
            <a:br>
              <a:rPr lang="en-US" dirty="0"/>
            </a:br>
            <a:r>
              <a:rPr lang="en-US" dirty="0">
                <a:hlinkClick r:id="rId13"/>
              </a:rPr>
              <a:t>Inter-Municipality Initiative: Cross-border eCollaboration in the eRegions</a:t>
            </a:r>
            <a:r>
              <a:rPr lang="en-US" dirty="0"/>
              <a:t/>
            </a:r>
            <a:br>
              <a:rPr lang="en-US" dirty="0"/>
            </a:br>
            <a:r>
              <a:rPr lang="en-US" dirty="0">
                <a:hlinkClick r:id="rId14"/>
              </a:rPr>
              <a:t>International Longevity Centre – UK</a:t>
            </a:r>
            <a:r>
              <a:rPr lang="en-US" dirty="0"/>
              <a:t/>
            </a:r>
            <a:br>
              <a:rPr lang="en-US" dirty="0"/>
            </a:br>
            <a:r>
              <a:rPr lang="en-US" dirty="0">
                <a:hlinkClick r:id="rId15"/>
              </a:rPr>
              <a:t>Pass It On Network </a:t>
            </a:r>
            <a:r>
              <a:rPr lang="en-US" dirty="0"/>
              <a:t/>
            </a:r>
            <a:br>
              <a:rPr lang="en-US" dirty="0"/>
            </a:br>
            <a:r>
              <a:rPr lang="en-US" dirty="0" err="1">
                <a:hlinkClick r:id="rId16"/>
              </a:rPr>
              <a:t>SeniorNet</a:t>
            </a:r>
            <a:r>
              <a:rPr lang="en-US" dirty="0"/>
              <a:t/>
            </a:r>
            <a:br>
              <a:rPr lang="en-US" dirty="0"/>
            </a:br>
            <a:r>
              <a:rPr lang="en-US" dirty="0">
                <a:solidFill>
                  <a:srgbClr val="FFFF00"/>
                </a:solidFill>
                <a:hlinkClick r:id="rId17"/>
              </a:rPr>
              <a:t>Slovenia eSeniors Network: </a:t>
            </a:r>
            <a:r>
              <a:rPr lang="en-US" dirty="0" err="1">
                <a:solidFill>
                  <a:srgbClr val="FFFF00"/>
                </a:solidFill>
                <a:hlinkClick r:id="rId17"/>
              </a:rPr>
              <a:t>eInclusion</a:t>
            </a:r>
            <a:r>
              <a:rPr lang="en-US" dirty="0">
                <a:solidFill>
                  <a:srgbClr val="FFFF00"/>
                </a:solidFill>
                <a:hlinkClick r:id="rId17"/>
              </a:rPr>
              <a:t> in Active Aging</a:t>
            </a:r>
            <a:r>
              <a:rPr lang="en-US" dirty="0">
                <a:solidFill>
                  <a:srgbClr val="FFFF00"/>
                </a:solidFill>
              </a:rPr>
              <a:t/>
            </a:r>
            <a:br>
              <a:rPr lang="en-US" dirty="0">
                <a:solidFill>
                  <a:srgbClr val="FFFF00"/>
                </a:solidFill>
              </a:rPr>
            </a:br>
            <a:r>
              <a:rPr lang="en-US" dirty="0">
                <a:hlinkClick r:id="rId18"/>
              </a:rPr>
              <a:t>The Global Ageing Network</a:t>
            </a:r>
            <a:r>
              <a:rPr lang="en-US" dirty="0"/>
              <a:t/>
            </a:r>
            <a:br>
              <a:rPr lang="en-US" dirty="0"/>
            </a:br>
            <a:r>
              <a:rPr lang="en-US" dirty="0">
                <a:hlinkClick r:id="rId19"/>
              </a:rPr>
              <a:t>U3A Online – the first virtual Third Age University</a:t>
            </a:r>
            <a:endParaRPr lang="en-US" dirty="0"/>
          </a:p>
        </p:txBody>
      </p:sp>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1025" name="Picture 1" descr="C:\Users\Gricar\AppData\Local\Temp\notes8CEEDA\~b692254.TMP"/>
          <p:cNvPicPr>
            <a:picLocks noChangeAspect="1" noChangeArrowheads="1"/>
          </p:cNvPicPr>
          <p:nvPr/>
        </p:nvPicPr>
        <p:blipFill>
          <a:blip r:embed="rId20" r:link="rId21">
            <a:extLst>
              <a:ext uri="{28A0092B-C50C-407E-A947-70E740481C1C}">
                <a14:useLocalDpi xmlns:a14="http://schemas.microsoft.com/office/drawing/2010/main" val="0"/>
              </a:ext>
            </a:extLst>
          </a:blip>
          <a:srcRect/>
          <a:stretch>
            <a:fillRect/>
          </a:stretch>
        </p:blipFill>
        <p:spPr bwMode="auto">
          <a:xfrm>
            <a:off x="0" y="0"/>
            <a:ext cx="9144000" cy="1117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7451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707904" y="332656"/>
            <a:ext cx="5112568" cy="1224136"/>
          </a:xfrm>
        </p:spPr>
        <p:txBody>
          <a:bodyPr>
            <a:noAutofit/>
          </a:bodyPr>
          <a:lstStyle/>
          <a:p>
            <a:r>
              <a:rPr lang="sl-SI" sz="2800" b="1" dirty="0" smtClean="0">
                <a:solidFill>
                  <a:schemeClr val="accent1">
                    <a:lumMod val="75000"/>
                  </a:schemeClr>
                </a:solidFill>
                <a:latin typeface="Arial" panose="020B0604020202020204" pitchFamily="34" charset="0"/>
                <a:cs typeface="Arial" panose="020B0604020202020204" pitchFamily="34" charset="0"/>
              </a:rPr>
              <a:t>Nekaj vprašanj</a:t>
            </a:r>
            <a:br>
              <a:rPr lang="sl-SI" sz="2800" b="1" dirty="0" smtClean="0">
                <a:solidFill>
                  <a:schemeClr val="accent1">
                    <a:lumMod val="75000"/>
                  </a:schemeClr>
                </a:solidFill>
                <a:latin typeface="Arial" panose="020B0604020202020204" pitchFamily="34" charset="0"/>
                <a:cs typeface="Arial" panose="020B0604020202020204" pitchFamily="34" charset="0"/>
              </a:rPr>
            </a:br>
            <a:r>
              <a:rPr lang="sl-SI" sz="2800" b="1" dirty="0" smtClean="0">
                <a:solidFill>
                  <a:schemeClr val="accent1">
                    <a:lumMod val="75000"/>
                  </a:schemeClr>
                </a:solidFill>
                <a:latin typeface="Arial" panose="020B0604020202020204" pitchFamily="34" charset="0"/>
                <a:cs typeface="Arial" panose="020B0604020202020204" pitchFamily="34" charset="0"/>
              </a:rPr>
              <a:t>o razpoložljivosti e-storitev </a:t>
            </a:r>
            <a:br>
              <a:rPr lang="sl-SI" sz="2800" b="1" dirty="0" smtClean="0">
                <a:solidFill>
                  <a:schemeClr val="accent1">
                    <a:lumMod val="75000"/>
                  </a:schemeClr>
                </a:solidFill>
                <a:latin typeface="Arial" panose="020B0604020202020204" pitchFamily="34" charset="0"/>
                <a:cs typeface="Arial" panose="020B0604020202020204" pitchFamily="34" charset="0"/>
              </a:rPr>
            </a:br>
            <a:r>
              <a:rPr lang="sl-SI" sz="2800" b="1" dirty="0" smtClean="0">
                <a:solidFill>
                  <a:schemeClr val="accent1">
                    <a:lumMod val="75000"/>
                  </a:schemeClr>
                </a:solidFill>
                <a:latin typeface="Arial" panose="020B0604020202020204" pitchFamily="34" charset="0"/>
                <a:cs typeface="Arial" panose="020B0604020202020204" pitchFamily="34" charset="0"/>
              </a:rPr>
              <a:t>za osebe 55+</a:t>
            </a:r>
            <a:endParaRPr lang="en-US" sz="2800" b="1" dirty="0">
              <a:solidFill>
                <a:schemeClr val="accent1">
                  <a:lumMod val="75000"/>
                </a:schemeClr>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55576" y="1844824"/>
            <a:ext cx="7776864" cy="4464496"/>
          </a:xfrm>
        </p:spPr>
        <p:txBody>
          <a:bodyPr>
            <a:normAutofit fontScale="25000" lnSpcReduction="20000"/>
          </a:bodyPr>
          <a:lstStyle/>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Kdo smo </a:t>
            </a:r>
            <a:r>
              <a:rPr lang="sl-SI" sz="7600" b="1" dirty="0">
                <a:solidFill>
                  <a:schemeClr val="accent1">
                    <a:lumMod val="75000"/>
                  </a:schemeClr>
                </a:solidFill>
                <a:latin typeface="Arial" panose="020B0604020202020204" pitchFamily="34" charset="0"/>
                <a:cs typeface="Arial" panose="020B0604020202020204" pitchFamily="34" charset="0"/>
              </a:rPr>
              <a:t>prejemniki</a:t>
            </a:r>
            <a:r>
              <a:rPr lang="sl-SI" sz="7600" dirty="0">
                <a:solidFill>
                  <a:schemeClr val="accent1">
                    <a:lumMod val="75000"/>
                  </a:schemeClr>
                </a:solidFill>
                <a:latin typeface="Arial" panose="020B0604020202020204" pitchFamily="34" charset="0"/>
                <a:cs typeface="Arial" panose="020B0604020202020204" pitchFamily="34" charset="0"/>
              </a:rPr>
              <a:t> e-storitev? V čem so posebnosti starejših kot njihovih prejemnikov?</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Katere </a:t>
            </a:r>
            <a:r>
              <a:rPr lang="sl-SI" sz="7600" b="1" dirty="0">
                <a:solidFill>
                  <a:schemeClr val="accent1">
                    <a:lumMod val="75000"/>
                  </a:schemeClr>
                </a:solidFill>
                <a:latin typeface="Arial" panose="020B0604020202020204" pitchFamily="34" charset="0"/>
                <a:cs typeface="Arial" panose="020B0604020202020204" pitchFamily="34" charset="0"/>
              </a:rPr>
              <a:t>vrste e-storitev </a:t>
            </a:r>
            <a:r>
              <a:rPr lang="sl-SI" sz="7600" dirty="0">
                <a:solidFill>
                  <a:schemeClr val="accent1">
                    <a:lumMod val="75000"/>
                  </a:schemeClr>
                </a:solidFill>
                <a:latin typeface="Arial" panose="020B0604020202020204" pitchFamily="34" charset="0"/>
                <a:cs typeface="Arial" panose="020B0604020202020204" pitchFamily="34" charset="0"/>
              </a:rPr>
              <a:t>rabimo? Kako pogosto jih rabimo? Ali so nam na voljo take, </a:t>
            </a:r>
            <a:r>
              <a:rPr lang="sl-SI" sz="7600" b="1" dirty="0">
                <a:solidFill>
                  <a:schemeClr val="accent1">
                    <a:lumMod val="75000"/>
                  </a:schemeClr>
                </a:solidFill>
                <a:latin typeface="Arial" panose="020B0604020202020204" pitchFamily="34" charset="0"/>
                <a:cs typeface="Arial" panose="020B0604020202020204" pitchFamily="34" charset="0"/>
              </a:rPr>
              <a:t>kot jih rabimo</a:t>
            </a:r>
            <a:r>
              <a:rPr lang="sl-SI" sz="7600" dirty="0">
                <a:solidFill>
                  <a:schemeClr val="accent1">
                    <a:lumMod val="75000"/>
                  </a:schemeClr>
                </a:solidFill>
                <a:latin typeface="Arial" panose="020B0604020202020204" pitchFamily="34" charset="0"/>
                <a:cs typeface="Arial" panose="020B0604020202020204" pitchFamily="34" charset="0"/>
              </a:rPr>
              <a:t>?</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Kaj nam pri opravljanju e-storitev povzroča </a:t>
            </a:r>
            <a:r>
              <a:rPr lang="sl-SI" sz="7600" b="1" dirty="0">
                <a:solidFill>
                  <a:schemeClr val="accent1">
                    <a:lumMod val="75000"/>
                  </a:schemeClr>
                </a:solidFill>
                <a:latin typeface="Arial" panose="020B0604020202020204" pitchFamily="34" charset="0"/>
                <a:cs typeface="Arial" panose="020B0604020202020204" pitchFamily="34" charset="0"/>
              </a:rPr>
              <a:t>največ težav</a:t>
            </a:r>
            <a:r>
              <a:rPr lang="sl-SI" sz="7600" dirty="0">
                <a:solidFill>
                  <a:schemeClr val="accent1">
                    <a:lumMod val="75000"/>
                  </a:schemeClr>
                </a:solidFill>
                <a:latin typeface="Arial" panose="020B0604020202020204" pitchFamily="34" charset="0"/>
                <a:cs typeface="Arial" panose="020B0604020202020204" pitchFamily="34" charset="0"/>
              </a:rPr>
              <a:t>? Kako bi jih lahko zmanjšali?</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Kdo so glavni </a:t>
            </a:r>
            <a:r>
              <a:rPr lang="sl-SI" sz="7600" b="1" dirty="0">
                <a:solidFill>
                  <a:schemeClr val="accent1">
                    <a:lumMod val="75000"/>
                  </a:schemeClr>
                </a:solidFill>
                <a:latin typeface="Arial" panose="020B0604020202020204" pitchFamily="34" charset="0"/>
                <a:cs typeface="Arial" panose="020B0604020202020204" pitchFamily="34" charset="0"/>
              </a:rPr>
              <a:t>ponudniki/posredovalci e-storitev</a:t>
            </a:r>
            <a:r>
              <a:rPr lang="sl-SI" sz="7600" dirty="0">
                <a:solidFill>
                  <a:schemeClr val="accent1">
                    <a:lumMod val="75000"/>
                  </a:schemeClr>
                </a:solidFill>
                <a:latin typeface="Arial" panose="020B0604020202020204" pitchFamily="34" charset="0"/>
                <a:cs typeface="Arial" panose="020B0604020202020204" pitchFamily="34" charset="0"/>
              </a:rPr>
              <a:t>? Ali jih poznamo? </a:t>
            </a:r>
            <a:r>
              <a:rPr lang="sl-SI" sz="7600" b="1" dirty="0">
                <a:solidFill>
                  <a:schemeClr val="accent1">
                    <a:lumMod val="75000"/>
                  </a:schemeClr>
                </a:solidFill>
                <a:latin typeface="Arial" panose="020B0604020202020204" pitchFamily="34" charset="0"/>
                <a:cs typeface="Arial" panose="020B0604020202020204" pitchFamily="34" charset="0"/>
              </a:rPr>
              <a:t>Ali poznajo naše potrebe? </a:t>
            </a:r>
            <a:r>
              <a:rPr lang="sl-SI" sz="7600" dirty="0">
                <a:solidFill>
                  <a:schemeClr val="accent1">
                    <a:lumMod val="75000"/>
                  </a:schemeClr>
                </a:solidFill>
                <a:latin typeface="Arial" panose="020B0604020202020204" pitchFamily="34" charset="0"/>
                <a:cs typeface="Arial" panose="020B0604020202020204" pitchFamily="34" charset="0"/>
              </a:rPr>
              <a:t>V čem imajo težave z nami?</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Na kakšen način bi jaz, </a:t>
            </a:r>
            <a:r>
              <a:rPr lang="sl-SI" sz="7600" b="1" dirty="0">
                <a:solidFill>
                  <a:schemeClr val="accent1">
                    <a:lumMod val="75000"/>
                  </a:schemeClr>
                </a:solidFill>
                <a:latin typeface="Arial" panose="020B0604020202020204" pitchFamily="34" charset="0"/>
                <a:cs typeface="Arial" panose="020B0604020202020204" pitchFamily="34" charset="0"/>
              </a:rPr>
              <a:t>jaz osebno, rad imel e-storitve </a:t>
            </a:r>
            <a:r>
              <a:rPr lang="sl-SI" sz="7600" dirty="0">
                <a:solidFill>
                  <a:schemeClr val="accent1">
                    <a:lumMod val="75000"/>
                  </a:schemeClr>
                </a:solidFill>
                <a:latin typeface="Arial" panose="020B0604020202020204" pitchFamily="34" charset="0"/>
                <a:cs typeface="Arial" panose="020B0604020202020204" pitchFamily="34" charset="0"/>
              </a:rPr>
              <a:t>na voljo?</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Na kakšen način so e-storitve na voljo starejšim </a:t>
            </a:r>
            <a:r>
              <a:rPr lang="sl-SI" sz="7600" b="1" dirty="0">
                <a:solidFill>
                  <a:schemeClr val="accent1">
                    <a:lumMod val="75000"/>
                  </a:schemeClr>
                </a:solidFill>
                <a:latin typeface="Arial" panose="020B0604020202020204" pitchFamily="34" charset="0"/>
                <a:cs typeface="Arial" panose="020B0604020202020204" pitchFamily="34" charset="0"/>
              </a:rPr>
              <a:t>v bližnjih državah</a:t>
            </a:r>
            <a:r>
              <a:rPr lang="sl-SI" sz="7600" dirty="0">
                <a:solidFill>
                  <a:schemeClr val="accent1">
                    <a:lumMod val="75000"/>
                  </a:schemeClr>
                </a:solidFill>
                <a:latin typeface="Arial" panose="020B0604020202020204" pitchFamily="34" charset="0"/>
                <a:cs typeface="Arial" panose="020B0604020202020204" pitchFamily="34" charset="0"/>
              </a:rPr>
              <a:t>? Ali to vemo? Ali želimo vedeti?</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dirty="0">
                <a:solidFill>
                  <a:schemeClr val="accent1">
                    <a:lumMod val="75000"/>
                  </a:schemeClr>
                </a:solidFill>
                <a:latin typeface="Arial" panose="020B0604020202020204" pitchFamily="34" charset="0"/>
                <a:cs typeface="Arial" panose="020B0604020202020204" pitchFamily="34" charset="0"/>
              </a:rPr>
              <a:t>Na kakšen način </a:t>
            </a:r>
            <a:r>
              <a:rPr lang="sl-SI" sz="7600" b="1" dirty="0">
                <a:solidFill>
                  <a:schemeClr val="accent1">
                    <a:lumMod val="75000"/>
                  </a:schemeClr>
                </a:solidFill>
                <a:latin typeface="Arial" panose="020B0604020202020204" pitchFamily="34" charset="0"/>
                <a:cs typeface="Arial" panose="020B0604020202020204" pitchFamily="34" charset="0"/>
              </a:rPr>
              <a:t>se bom vključil </a:t>
            </a:r>
            <a:r>
              <a:rPr lang="sl-SI" sz="7600" dirty="0">
                <a:solidFill>
                  <a:schemeClr val="accent1">
                    <a:lumMod val="75000"/>
                  </a:schemeClr>
                </a:solidFill>
                <a:latin typeface="Arial" panose="020B0604020202020204" pitchFamily="34" charset="0"/>
                <a:cs typeface="Arial" panose="020B0604020202020204" pitchFamily="34" charset="0"/>
              </a:rPr>
              <a:t>v organiziranje zagotavljanja e-storitev? S kom se bom povezal?</a:t>
            </a:r>
            <a:endParaRPr lang="en-US" sz="7600" dirty="0">
              <a:solidFill>
                <a:schemeClr val="accent1">
                  <a:lumMod val="75000"/>
                </a:schemeClr>
              </a:solidFill>
              <a:latin typeface="Arial" panose="020B0604020202020204" pitchFamily="34" charset="0"/>
              <a:cs typeface="Arial" panose="020B0604020202020204" pitchFamily="34" charset="0"/>
            </a:endParaRPr>
          </a:p>
          <a:p>
            <a:pPr marL="685800" indent="-685800" algn="l">
              <a:buFont typeface="Courier New" panose="02070309020205020404" pitchFamily="49" charset="0"/>
              <a:buChar char="o"/>
            </a:pPr>
            <a:r>
              <a:rPr lang="sl-SI" sz="7600" b="1" dirty="0">
                <a:solidFill>
                  <a:schemeClr val="accent1">
                    <a:lumMod val="75000"/>
                  </a:schemeClr>
                </a:solidFill>
                <a:latin typeface="Arial" panose="020B0604020202020204" pitchFamily="34" charset="0"/>
                <a:cs typeface="Arial" panose="020B0604020202020204" pitchFamily="34" charset="0"/>
              </a:rPr>
              <a:t>Koliko pa nas je tistih, ki iščemo odgovore na ta vprašanja? Ali se poznamo?</a:t>
            </a:r>
            <a:endParaRPr lang="en-US" sz="7600" b="1" dirty="0">
              <a:solidFill>
                <a:schemeClr val="accent1">
                  <a:lumMod val="75000"/>
                </a:schemeClr>
              </a:solidFill>
              <a:latin typeface="Arial" panose="020B0604020202020204" pitchFamily="34" charset="0"/>
              <a:cs typeface="Arial" panose="020B0604020202020204" pitchFamily="34" charset="0"/>
            </a:endParaRPr>
          </a:p>
          <a:p>
            <a:endParaRPr lang="en-US" dirty="0"/>
          </a:p>
        </p:txBody>
      </p:sp>
      <p:pic>
        <p:nvPicPr>
          <p:cNvPr id="1026" name="Picture 2" descr="Image result for e-servic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188640"/>
            <a:ext cx="3456384" cy="1512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16205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1741</TotalTime>
  <Words>261</Words>
  <Application>Microsoft Office PowerPoint</Application>
  <PresentationFormat>On-screen Show (4:3)</PresentationFormat>
  <Paragraphs>30</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E-vključevanje v aktivno staranje  &amp; Srebrna e-ekonomija</vt:lpstr>
      <vt:lpstr> </vt:lpstr>
      <vt:lpstr>Nekaj vprašanj o razpoložljivosti e-storitev  za osebe 55+</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Principles for an Age Friendly University https://www.dcu.ie/agefriendly/principles.shtml</dc:title>
  <dc:creator>Joze Gricar</dc:creator>
  <cp:lastModifiedBy>Joze Gricar</cp:lastModifiedBy>
  <cp:revision>45</cp:revision>
  <dcterms:created xsi:type="dcterms:W3CDTF">2018-03-15T09:48:21Z</dcterms:created>
  <dcterms:modified xsi:type="dcterms:W3CDTF">2018-04-06T12:40:12Z</dcterms:modified>
</cp:coreProperties>
</file>