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BF6DB7-6516-4230-A989-8C5293EB66EB}" type="datetimeFigureOut">
              <a:rPr lang="sl-SI" smtClean="0"/>
              <a:t>17.9.2017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F531DD-B0F0-48B1-AA6E-FFD0A48B36E0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DOLENJSKI NARAVOSLOVCI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200800" cy="2664296"/>
          </a:xfrm>
        </p:spPr>
        <p:txBody>
          <a:bodyPr>
            <a:normAutofit/>
          </a:bodyPr>
          <a:lstStyle/>
          <a:p>
            <a:r>
              <a:rPr lang="sl-SI" sz="1800" dirty="0" smtClean="0">
                <a:solidFill>
                  <a:srgbClr val="002060"/>
                </a:solidFill>
              </a:rPr>
              <a:t>Povzetki iz raziskovalne naloge, ki so jo izvedli dijaki  in njihovi  ustvarjalni mentorji v Šolskem centru Novo mesto</a:t>
            </a:r>
          </a:p>
          <a:p>
            <a:endParaRPr lang="sl-SI" sz="1600" dirty="0">
              <a:solidFill>
                <a:srgbClr val="002060"/>
              </a:solidFill>
            </a:endParaRPr>
          </a:p>
          <a:p>
            <a:r>
              <a:rPr lang="sl-SI" sz="1800" dirty="0" smtClean="0">
                <a:solidFill>
                  <a:srgbClr val="002060"/>
                </a:solidFill>
              </a:rPr>
              <a:t>Knjigo sta zbrala in uredila:  </a:t>
            </a:r>
          </a:p>
          <a:p>
            <a:r>
              <a:rPr lang="sl-SI" sz="1800" dirty="0" smtClean="0">
                <a:solidFill>
                  <a:srgbClr val="002060"/>
                </a:solidFill>
              </a:rPr>
              <a:t>Ivica Tomić, profesor in dr. Matej Forjan</a:t>
            </a:r>
          </a:p>
          <a:p>
            <a:r>
              <a:rPr lang="sl-SI" sz="1800" dirty="0" smtClean="0">
                <a:solidFill>
                  <a:srgbClr val="002060"/>
                </a:solidFill>
              </a:rPr>
              <a:t>Novo mesto, junij, 2017</a:t>
            </a:r>
          </a:p>
          <a:p>
            <a:endParaRPr lang="sl-SI" sz="1800" dirty="0" smtClean="0">
              <a:solidFill>
                <a:srgbClr val="002060"/>
              </a:solidFill>
            </a:endParaRPr>
          </a:p>
          <a:p>
            <a:r>
              <a:rPr lang="sl-SI" sz="1800" dirty="0" err="1" smtClean="0">
                <a:solidFill>
                  <a:srgbClr val="7030A0"/>
                </a:solidFill>
              </a:rPr>
              <a:t>ppt</a:t>
            </a:r>
            <a:r>
              <a:rPr lang="sl-SI" sz="1800" dirty="0" smtClean="0">
                <a:solidFill>
                  <a:srgbClr val="7030A0"/>
                </a:solidFill>
              </a:rPr>
              <a:t>: dr. Miha Japelj, 8. september, 2017</a:t>
            </a:r>
          </a:p>
          <a:p>
            <a:endParaRPr lang="sl-SI" sz="1800" dirty="0" smtClean="0">
              <a:solidFill>
                <a:srgbClr val="002060"/>
              </a:solidFill>
            </a:endParaRP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7042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DOLENJSKI NARAVOSLOVCI</a:t>
            </a:r>
            <a:endParaRPr lang="sl-SI" sz="1600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820472" cy="5229200"/>
          </a:xfrm>
        </p:spPr>
        <p:txBody>
          <a:bodyPr>
            <a:noAutofit/>
          </a:bodyPr>
          <a:lstStyle/>
          <a:p>
            <a:r>
              <a:rPr lang="sl-SI" sz="1800" b="1" dirty="0" smtClean="0">
                <a:solidFill>
                  <a:srgbClr val="FF0000"/>
                </a:solidFill>
              </a:rPr>
              <a:t>Janez </a:t>
            </a:r>
            <a:r>
              <a:rPr lang="sl-SI" sz="1800" b="1" dirty="0" err="1" smtClean="0">
                <a:solidFill>
                  <a:srgbClr val="FF0000"/>
                </a:solidFill>
              </a:rPr>
              <a:t>Vajkard</a:t>
            </a:r>
            <a:r>
              <a:rPr lang="sl-SI" sz="1800" b="1" dirty="0" smtClean="0">
                <a:solidFill>
                  <a:srgbClr val="FF0000"/>
                </a:solidFill>
              </a:rPr>
              <a:t> Valvasor (1641-1693); </a:t>
            </a:r>
            <a:r>
              <a:rPr lang="sl-SI" sz="1800" dirty="0" smtClean="0">
                <a:solidFill>
                  <a:srgbClr val="7030A0"/>
                </a:solidFill>
              </a:rPr>
              <a:t>polihistor, kartograf, topograf, Slava Vojvodine Kranjske, 1689, 15 knjig, 3532 strani 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Karel Toš (1687-1737; </a:t>
            </a:r>
            <a:r>
              <a:rPr lang="sl-SI" sz="1800" dirty="0" smtClean="0">
                <a:solidFill>
                  <a:srgbClr val="7030A0"/>
                </a:solidFill>
              </a:rPr>
              <a:t>rojen v Novem mestu,  jezuit, matematik, geograf.</a:t>
            </a:r>
          </a:p>
          <a:p>
            <a:r>
              <a:rPr lang="sl-SI" sz="1800" b="1" dirty="0" err="1" smtClean="0">
                <a:solidFill>
                  <a:srgbClr val="FF0000"/>
                </a:solidFill>
              </a:rPr>
              <a:t>Gottfrid</a:t>
            </a:r>
            <a:r>
              <a:rPr lang="sl-SI" sz="1800" b="1" dirty="0" smtClean="0">
                <a:solidFill>
                  <a:srgbClr val="FF0000"/>
                </a:solidFill>
              </a:rPr>
              <a:t> </a:t>
            </a:r>
            <a:r>
              <a:rPr lang="sl-SI" sz="1800" b="1" dirty="0" err="1" smtClean="0">
                <a:solidFill>
                  <a:srgbClr val="FF0000"/>
                </a:solidFill>
              </a:rPr>
              <a:t>Pfeiffer</a:t>
            </a:r>
            <a:r>
              <a:rPr lang="sl-SI" sz="1800" b="1" dirty="0" smtClean="0">
                <a:solidFill>
                  <a:srgbClr val="FF0000"/>
                </a:solidFill>
              </a:rPr>
              <a:t> (1707-1775); </a:t>
            </a:r>
            <a:r>
              <a:rPr lang="sl-SI" sz="1800" dirty="0" smtClean="0">
                <a:solidFill>
                  <a:srgbClr val="7030A0"/>
                </a:solidFill>
              </a:rPr>
              <a:t>prvi dolenjski </a:t>
            </a:r>
            <a:r>
              <a:rPr lang="sl-SI" sz="1800" dirty="0" err="1" smtClean="0">
                <a:solidFill>
                  <a:srgbClr val="7030A0"/>
                </a:solidFill>
              </a:rPr>
              <a:t>perfekt</a:t>
            </a:r>
            <a:r>
              <a:rPr lang="sl-SI" sz="1800" dirty="0">
                <a:solidFill>
                  <a:srgbClr val="7030A0"/>
                </a:solidFill>
              </a:rPr>
              <a:t>,</a:t>
            </a:r>
            <a:r>
              <a:rPr lang="sl-SI" sz="1800" dirty="0" smtClean="0">
                <a:solidFill>
                  <a:srgbClr val="7030A0"/>
                </a:solidFill>
              </a:rPr>
              <a:t> gvardijan, </a:t>
            </a:r>
            <a:r>
              <a:rPr lang="sl-SI" sz="1800" b="1" dirty="0" smtClean="0">
                <a:solidFill>
                  <a:srgbClr val="7030A0"/>
                </a:solidFill>
              </a:rPr>
              <a:t>prvi ravnatelj novomeške gimnazije</a:t>
            </a:r>
            <a:r>
              <a:rPr lang="sl-SI" sz="1800" dirty="0" smtClean="0">
                <a:solidFill>
                  <a:srgbClr val="7030A0"/>
                </a:solidFill>
              </a:rPr>
              <a:t>, sholastični filozof, „</a:t>
            </a:r>
            <a:r>
              <a:rPr lang="sl-SI" sz="1800" dirty="0" err="1" smtClean="0">
                <a:solidFill>
                  <a:srgbClr val="7030A0"/>
                </a:solidFill>
              </a:rPr>
              <a:t>skotist</a:t>
            </a:r>
            <a:r>
              <a:rPr lang="sl-SI" sz="1800" dirty="0" smtClean="0">
                <a:solidFill>
                  <a:srgbClr val="7030A0"/>
                </a:solidFill>
              </a:rPr>
              <a:t>“.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Peter Pavel Glavar (1721-1784); </a:t>
            </a:r>
            <a:r>
              <a:rPr lang="sl-SI" sz="1800" dirty="0" smtClean="0">
                <a:solidFill>
                  <a:srgbClr val="7030A0"/>
                </a:solidFill>
              </a:rPr>
              <a:t>teolog, gospodarstvenik, čebelar, lanšprežki gospod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Janez Mihael Žagar (1732-1813); </a:t>
            </a:r>
            <a:r>
              <a:rPr lang="sl-SI" sz="1800" dirty="0" smtClean="0">
                <a:solidFill>
                  <a:srgbClr val="7030A0"/>
                </a:solidFill>
              </a:rPr>
              <a:t>fizik, botanik, zdravnik, avtor </a:t>
            </a:r>
            <a:r>
              <a:rPr lang="sl-SI" sz="1800" dirty="0" err="1" smtClean="0">
                <a:solidFill>
                  <a:srgbClr val="7030A0"/>
                </a:solidFill>
              </a:rPr>
              <a:t>nozološke</a:t>
            </a:r>
            <a:r>
              <a:rPr lang="sl-SI" sz="1800" dirty="0" smtClean="0">
                <a:solidFill>
                  <a:srgbClr val="7030A0"/>
                </a:solidFill>
              </a:rPr>
              <a:t> </a:t>
            </a:r>
            <a:r>
              <a:rPr lang="sl-SI" sz="1800" dirty="0" err="1" smtClean="0">
                <a:solidFill>
                  <a:srgbClr val="7030A0"/>
                </a:solidFill>
              </a:rPr>
              <a:t>sitematike</a:t>
            </a:r>
            <a:r>
              <a:rPr lang="sl-SI" sz="1800" dirty="0" smtClean="0">
                <a:solidFill>
                  <a:srgbClr val="7030A0"/>
                </a:solidFill>
              </a:rPr>
              <a:t> v medicini  (iz Damlja!).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Josip Ressel (1793-1857); </a:t>
            </a:r>
            <a:r>
              <a:rPr lang="sl-SI" sz="1800" dirty="0" smtClean="0">
                <a:solidFill>
                  <a:srgbClr val="7030A0"/>
                </a:solidFill>
              </a:rPr>
              <a:t>pomemben izumitelj na področjih tehnike, nad 30 patentov, izumitelj ladijskega vijaka, območni gozdar v Pleterjah. 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Bernard Vovk (1824-1911); </a:t>
            </a:r>
            <a:r>
              <a:rPr lang="sl-SI" sz="1400" dirty="0" smtClean="0">
                <a:solidFill>
                  <a:srgbClr val="7030A0"/>
                </a:solidFill>
              </a:rPr>
              <a:t>teolog</a:t>
            </a:r>
            <a:r>
              <a:rPr lang="sl-SI" sz="1800" dirty="0" smtClean="0">
                <a:solidFill>
                  <a:srgbClr val="7030A0"/>
                </a:solidFill>
              </a:rPr>
              <a:t>, matematik, fizik, </a:t>
            </a:r>
            <a:r>
              <a:rPr lang="sl-SI" sz="1800" b="1" dirty="0" smtClean="0">
                <a:solidFill>
                  <a:srgbClr val="7030A0"/>
                </a:solidFill>
              </a:rPr>
              <a:t>ravnatelj novomeške gimnazije</a:t>
            </a:r>
            <a:r>
              <a:rPr lang="sl-SI" sz="1800" dirty="0" smtClean="0">
                <a:solidFill>
                  <a:srgbClr val="7030A0"/>
                </a:solidFill>
              </a:rPr>
              <a:t>, zagovornik za pravice žensk.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Johann Mach ((1805-1879); </a:t>
            </a:r>
            <a:r>
              <a:rPr lang="sl-SI" sz="1800" dirty="0" smtClean="0">
                <a:solidFill>
                  <a:srgbClr val="7030A0"/>
                </a:solidFill>
              </a:rPr>
              <a:t>agronom, sadjar, vrtnar, prvi rejec sviloprejk jamamajev v Sloveniji, lastnik graščine Slatnik.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Ernst Mach (1838-1916); </a:t>
            </a:r>
            <a:r>
              <a:rPr lang="sl-SI" sz="1800" dirty="0">
                <a:solidFill>
                  <a:srgbClr val="7030A0"/>
                </a:solidFill>
              </a:rPr>
              <a:t>ž</a:t>
            </a:r>
            <a:r>
              <a:rPr lang="sl-SI" sz="1800" dirty="0" smtClean="0">
                <a:solidFill>
                  <a:srgbClr val="7030A0"/>
                </a:solidFill>
              </a:rPr>
              <a:t>ivel je tudi v Malem Slatniku, eden najpomembnejših znanstvenikov svoje dobe, matematik, fizik, profesor na Dunaju, MACHOVO ŠTEVILO, Dopplerjev efekt.</a:t>
            </a:r>
          </a:p>
          <a:p>
            <a:pPr marL="457200" indent="-457200">
              <a:buFont typeface="+mj-lt"/>
              <a:buAutoNum type="arabicPeriod"/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480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8107" y="1700808"/>
            <a:ext cx="9144000" cy="5688632"/>
          </a:xfrm>
        </p:spPr>
        <p:txBody>
          <a:bodyPr>
            <a:noAutofit/>
          </a:bodyPr>
          <a:lstStyle/>
          <a:p>
            <a:pPr lvl="0"/>
            <a:r>
              <a:rPr lang="sl-SI" sz="1600" b="1" dirty="0">
                <a:solidFill>
                  <a:srgbClr val="FF0000"/>
                </a:solidFill>
              </a:rPr>
              <a:t>Andrej Senekovič (1846-1926</a:t>
            </a:r>
            <a:r>
              <a:rPr lang="sl-SI" sz="1600" b="1" dirty="0">
                <a:solidFill>
                  <a:srgbClr val="7030A0"/>
                </a:solidFill>
              </a:rPr>
              <a:t>); </a:t>
            </a:r>
            <a:r>
              <a:rPr lang="sl-SI" sz="1600" dirty="0">
                <a:solidFill>
                  <a:srgbClr val="7030A0"/>
                </a:solidFill>
              </a:rPr>
              <a:t>matematik, fizik, tudi </a:t>
            </a:r>
            <a:r>
              <a:rPr lang="sl-SI" sz="1600" b="1" dirty="0">
                <a:solidFill>
                  <a:srgbClr val="7030A0"/>
                </a:solidFill>
              </a:rPr>
              <a:t>ravnatelj novomeške gimnazije</a:t>
            </a:r>
            <a:r>
              <a:rPr lang="sl-SI" sz="1600" dirty="0">
                <a:solidFill>
                  <a:srgbClr val="7030A0"/>
                </a:solidFill>
              </a:rPr>
              <a:t>, priznan, šolnik, zaljubljen v Dolenjsko.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Franc Hočevar (1853-1919); </a:t>
            </a:r>
            <a:r>
              <a:rPr lang="sl-SI" sz="1600" dirty="0">
                <a:solidFill>
                  <a:srgbClr val="7030A0"/>
                </a:solidFill>
              </a:rPr>
              <a:t>Belokranjec, matematik, fizik, univerzitetni profesor na Dunaju, Gradcu in Brnu, avtor odličnih učbenikov.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Ignac Klemenčič (1853-1901</a:t>
            </a:r>
            <a:r>
              <a:rPr lang="sl-SI" sz="1600" b="1" dirty="0">
                <a:solidFill>
                  <a:srgbClr val="7030A0"/>
                </a:solidFill>
              </a:rPr>
              <a:t>);</a:t>
            </a:r>
            <a:r>
              <a:rPr lang="sl-SI" sz="1600" dirty="0">
                <a:solidFill>
                  <a:srgbClr val="7030A0"/>
                </a:solidFill>
              </a:rPr>
              <a:t> rojen v Kamnem Potoku, </a:t>
            </a:r>
            <a:r>
              <a:rPr lang="sl-SI" sz="1600" b="1" dirty="0">
                <a:solidFill>
                  <a:srgbClr val="7030A0"/>
                </a:solidFill>
              </a:rPr>
              <a:t>novomeški gimnazijec, </a:t>
            </a:r>
            <a:r>
              <a:rPr lang="sl-SI" sz="1600" dirty="0">
                <a:solidFill>
                  <a:srgbClr val="7030A0"/>
                </a:solidFill>
              </a:rPr>
              <a:t>fizik, fizikalni kemik, vrhunske raziskave v elektrotehniki in magnetizmu, Klemenčičev termoresonator, učenec Stefana, sodelavec Boltzmanna, Nernsta, </a:t>
            </a:r>
            <a:r>
              <a:rPr lang="sl-SI" sz="1600" dirty="0" err="1">
                <a:solidFill>
                  <a:srgbClr val="7030A0"/>
                </a:solidFill>
              </a:rPr>
              <a:t>Arrheniusa</a:t>
            </a:r>
            <a:r>
              <a:rPr lang="sl-SI" sz="1600" dirty="0">
                <a:solidFill>
                  <a:srgbClr val="7030A0"/>
                </a:solidFill>
              </a:rPr>
              <a:t>, uveljavljeni profesor v Gradcu.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Ferdinand Seidl (1856-1942</a:t>
            </a:r>
            <a:r>
              <a:rPr lang="sl-SI" sz="1600" b="1" dirty="0">
                <a:solidFill>
                  <a:srgbClr val="7030A0"/>
                </a:solidFill>
              </a:rPr>
              <a:t>); </a:t>
            </a:r>
            <a:r>
              <a:rPr lang="sl-SI" sz="1600" dirty="0">
                <a:solidFill>
                  <a:srgbClr val="7030A0"/>
                </a:solidFill>
              </a:rPr>
              <a:t>rojen v Novem mestu</a:t>
            </a:r>
            <a:r>
              <a:rPr lang="sl-SI" sz="1600" b="1" dirty="0">
                <a:solidFill>
                  <a:srgbClr val="7030A0"/>
                </a:solidFill>
              </a:rPr>
              <a:t>, novomeški gimnazijec, </a:t>
            </a:r>
            <a:r>
              <a:rPr lang="sl-SI" sz="1600" dirty="0">
                <a:solidFill>
                  <a:srgbClr val="7030A0"/>
                </a:solidFill>
              </a:rPr>
              <a:t>biolog, fizik, matematik, profesor v Gorici, </a:t>
            </a:r>
            <a:r>
              <a:rPr lang="sl-SI" sz="1600" b="1" dirty="0">
                <a:solidFill>
                  <a:srgbClr val="7030A0"/>
                </a:solidFill>
              </a:rPr>
              <a:t>na novomeški gimnaziji, </a:t>
            </a:r>
            <a:r>
              <a:rPr lang="sl-SI" sz="1600" dirty="0">
                <a:solidFill>
                  <a:srgbClr val="7030A0"/>
                </a:solidFill>
              </a:rPr>
              <a:t>meteorolog,</a:t>
            </a:r>
            <a:r>
              <a:rPr lang="sl-SI" sz="1600" b="1" dirty="0">
                <a:solidFill>
                  <a:srgbClr val="7030A0"/>
                </a:solidFill>
              </a:rPr>
              <a:t> </a:t>
            </a:r>
            <a:r>
              <a:rPr lang="sl-SI" sz="1600" dirty="0">
                <a:solidFill>
                  <a:srgbClr val="7030A0"/>
                </a:solidFill>
              </a:rPr>
              <a:t>seizmolog, geograf, pisec številnih člankov, domoljub, </a:t>
            </a:r>
            <a:r>
              <a:rPr lang="sl-SI" sz="1600" u="sng" dirty="0">
                <a:solidFill>
                  <a:srgbClr val="7030A0"/>
                </a:solidFill>
              </a:rPr>
              <a:t>eden najvidnejših </a:t>
            </a:r>
            <a:r>
              <a:rPr lang="sl-SI" sz="1600" u="sng" dirty="0" smtClean="0">
                <a:solidFill>
                  <a:srgbClr val="7030A0"/>
                </a:solidFill>
              </a:rPr>
              <a:t> Dolenjcev vseh </a:t>
            </a:r>
            <a:r>
              <a:rPr lang="sl-SI" sz="1600" u="sng" dirty="0">
                <a:solidFill>
                  <a:srgbClr val="7030A0"/>
                </a:solidFill>
              </a:rPr>
              <a:t>časov</a:t>
            </a:r>
            <a:r>
              <a:rPr lang="sl-SI" sz="1600" dirty="0">
                <a:solidFill>
                  <a:srgbClr val="7030A0"/>
                </a:solidFill>
              </a:rPr>
              <a:t>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Davorin Judnič (1860-1922); </a:t>
            </a:r>
            <a:r>
              <a:rPr lang="sl-SI" sz="1600" dirty="0">
                <a:solidFill>
                  <a:srgbClr val="7030A0"/>
                </a:solidFill>
              </a:rPr>
              <a:t>rojen v Semiču, </a:t>
            </a:r>
            <a:r>
              <a:rPr lang="sl-SI" sz="1600" b="1" dirty="0">
                <a:solidFill>
                  <a:srgbClr val="7030A0"/>
                </a:solidFill>
              </a:rPr>
              <a:t>novomeški gimnazijec, </a:t>
            </a:r>
            <a:r>
              <a:rPr lang="sl-SI" sz="1600" dirty="0">
                <a:solidFill>
                  <a:srgbClr val="7030A0"/>
                </a:solidFill>
              </a:rPr>
              <a:t>matematik, fizik,</a:t>
            </a:r>
            <a:r>
              <a:rPr lang="sl-SI" sz="1600" b="1" dirty="0">
                <a:solidFill>
                  <a:srgbClr val="7030A0"/>
                </a:solidFill>
              </a:rPr>
              <a:t> </a:t>
            </a:r>
            <a:r>
              <a:rPr lang="sl-SI" sz="1600" dirty="0">
                <a:solidFill>
                  <a:srgbClr val="7030A0"/>
                </a:solidFill>
              </a:rPr>
              <a:t>profesor v Radovici, Vavti vasi, na Štajerskem, urednik pedagoški glasil.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Abin Belar (1864-1939); </a:t>
            </a:r>
            <a:r>
              <a:rPr lang="sl-SI" sz="1600" dirty="0">
                <a:solidFill>
                  <a:srgbClr val="7030A0"/>
                </a:solidFill>
              </a:rPr>
              <a:t>kemik, mineralog, geomorfolog, seizmolog, ustanovil je seizmološki postaji v Vegovi ulici v Ljubljani in  v Beogradu, konstruktor seizmografov »</a:t>
            </a:r>
            <a:r>
              <a:rPr lang="sl-SI" sz="1600" dirty="0" err="1">
                <a:solidFill>
                  <a:srgbClr val="7030A0"/>
                </a:solidFill>
              </a:rPr>
              <a:t>belar</a:t>
            </a:r>
            <a:r>
              <a:rPr lang="sl-SI" sz="1600" dirty="0">
                <a:solidFill>
                  <a:srgbClr val="7030A0"/>
                </a:solidFill>
              </a:rPr>
              <a:t>«, izdelal aparat za brezžično telegrafijo.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Vinko Strgar (1870-1934); </a:t>
            </a:r>
            <a:r>
              <a:rPr lang="sl-SI" sz="1600" dirty="0">
                <a:solidFill>
                  <a:srgbClr val="7030A0"/>
                </a:solidFill>
              </a:rPr>
              <a:t>rojen v Leskovcu pri Krškem, </a:t>
            </a:r>
            <a:r>
              <a:rPr lang="sl-SI" sz="1600" b="1" dirty="0">
                <a:solidFill>
                  <a:srgbClr val="7030A0"/>
                </a:solidFill>
              </a:rPr>
              <a:t>novomeški gimnazijec, prvi rudarski inženir, </a:t>
            </a:r>
            <a:r>
              <a:rPr lang="sl-SI" sz="1600" dirty="0">
                <a:solidFill>
                  <a:srgbClr val="7030A0"/>
                </a:solidFill>
              </a:rPr>
              <a:t>organizator rudarske uprave v Sloveniji.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Jakob Turk (1872-1935); </a:t>
            </a:r>
            <a:r>
              <a:rPr lang="sl-SI" sz="1600" dirty="0">
                <a:solidFill>
                  <a:srgbClr val="7030A0"/>
                </a:solidFill>
              </a:rPr>
              <a:t>rojen v Novem Kotu ob Kolpi, prvi slovenski inženir tehnične kemije je postal v Gradcu, razvijal je pridobivanje fosfatov, gnojil, izvajal kemijsko analizo živil, drugo.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DOLENJSKI NARAVOSLOVCI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50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539552" y="1700808"/>
            <a:ext cx="8424937" cy="4896544"/>
          </a:xfrm>
        </p:spPr>
        <p:txBody>
          <a:bodyPr>
            <a:noAutofit/>
          </a:bodyPr>
          <a:lstStyle/>
          <a:p>
            <a:pPr lvl="0"/>
            <a:r>
              <a:rPr lang="sl-SI" sz="1400" b="1" dirty="0">
                <a:solidFill>
                  <a:srgbClr val="FF0000"/>
                </a:solidFill>
              </a:rPr>
              <a:t>Karel Kunc (1879-</a:t>
            </a:r>
            <a:r>
              <a:rPr lang="sl-SI" sz="1400" dirty="0">
                <a:solidFill>
                  <a:srgbClr val="FF0000"/>
                </a:solidFill>
              </a:rPr>
              <a:t>1950);  </a:t>
            </a:r>
            <a:r>
              <a:rPr lang="sl-SI" sz="1400" dirty="0">
                <a:solidFill>
                  <a:srgbClr val="7030A0"/>
                </a:solidFill>
              </a:rPr>
              <a:t>rojen v Novem mestu,</a:t>
            </a:r>
            <a:r>
              <a:rPr lang="sl-SI" sz="1400" b="1" dirty="0">
                <a:solidFill>
                  <a:srgbClr val="7030A0"/>
                </a:solidFill>
              </a:rPr>
              <a:t> novomeški gimnazijec, </a:t>
            </a:r>
            <a:r>
              <a:rPr lang="sl-SI" sz="1400" dirty="0">
                <a:solidFill>
                  <a:srgbClr val="7030A0"/>
                </a:solidFill>
              </a:rPr>
              <a:t>matematik, fizik, profesor na Klasični gimnaziji v Ljubljani, njegovi učbeniki iz matematike in fizike so postale »pojem« za vse dijake in študente.</a:t>
            </a:r>
          </a:p>
          <a:p>
            <a:pPr lvl="0"/>
            <a:r>
              <a:rPr lang="sl-SI" sz="1400" b="1" dirty="0"/>
              <a:t> </a:t>
            </a:r>
            <a:r>
              <a:rPr lang="sl-SI" sz="1400" b="1" dirty="0">
                <a:solidFill>
                  <a:srgbClr val="FF0000"/>
                </a:solidFill>
              </a:rPr>
              <a:t>Leopold Andree (1979-1852);</a:t>
            </a:r>
            <a:r>
              <a:rPr lang="sl-SI" sz="1400" dirty="0">
                <a:solidFill>
                  <a:srgbClr val="FF0000"/>
                </a:solidFill>
              </a:rPr>
              <a:t> </a:t>
            </a:r>
            <a:r>
              <a:rPr lang="sl-SI" sz="1400" dirty="0">
                <a:solidFill>
                  <a:srgbClr val="7030A0"/>
                </a:solidFill>
              </a:rPr>
              <a:t>rojen v Novem mestu,</a:t>
            </a:r>
            <a:r>
              <a:rPr lang="sl-SI" sz="1400" b="1" dirty="0">
                <a:solidFill>
                  <a:srgbClr val="7030A0"/>
                </a:solidFill>
              </a:rPr>
              <a:t> novomeški gimnazijec, </a:t>
            </a:r>
            <a:r>
              <a:rPr lang="sl-SI" sz="1400" dirty="0">
                <a:solidFill>
                  <a:srgbClr val="7030A0"/>
                </a:solidFill>
              </a:rPr>
              <a:t>fizik, matematik, profesor v Idriji in Ljubljani, pisec knjig o radiu, radiotehniki, drugo.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Vladimir Lapajne (1894-1941); </a:t>
            </a:r>
            <a:r>
              <a:rPr lang="sl-SI" sz="1400" dirty="0">
                <a:solidFill>
                  <a:srgbClr val="7030A0"/>
                </a:solidFill>
              </a:rPr>
              <a:t>rojen v Črnomlju,</a:t>
            </a:r>
            <a:r>
              <a:rPr lang="sl-SI" sz="1400" b="1" dirty="0">
                <a:solidFill>
                  <a:srgbClr val="7030A0"/>
                </a:solidFill>
              </a:rPr>
              <a:t> </a:t>
            </a:r>
            <a:r>
              <a:rPr lang="sl-SI" sz="1400" dirty="0">
                <a:solidFill>
                  <a:srgbClr val="7030A0"/>
                </a:solidFill>
              </a:rPr>
              <a:t>matematik, profesor na »Realki« v Ljubljani, pisec učbenikov iz geometrije.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Albin Žabkar(1901-1962); </a:t>
            </a:r>
            <a:r>
              <a:rPr lang="sl-SI" sz="1400" i="1" dirty="0">
                <a:solidFill>
                  <a:srgbClr val="7030A0"/>
                </a:solidFill>
              </a:rPr>
              <a:t>rojen</a:t>
            </a:r>
            <a:r>
              <a:rPr lang="sl-SI" sz="1400" dirty="0">
                <a:solidFill>
                  <a:srgbClr val="7030A0"/>
                </a:solidFill>
              </a:rPr>
              <a:t> v Krškem, matematik in fizik, profesor v na raznih ljubljanskih gimnazijah, profesor na Univerzi. Pozna ga številna generacija kemikov, ki jih je dobro naučil matematike</a:t>
            </a:r>
            <a:r>
              <a:rPr lang="sl-SI" sz="1400" dirty="0"/>
              <a:t>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Franc Kvaternik (1919-</a:t>
            </a:r>
            <a:r>
              <a:rPr lang="sl-SI" sz="1400" dirty="0">
                <a:solidFill>
                  <a:srgbClr val="FF0000"/>
                </a:solidFill>
              </a:rPr>
              <a:t> 1981</a:t>
            </a:r>
            <a:r>
              <a:rPr lang="sl-SI" sz="1400" dirty="0">
                <a:solidFill>
                  <a:srgbClr val="7030A0"/>
                </a:solidFill>
              </a:rPr>
              <a:t>); rojen v Osilnici pri Kolpi, na ljubljanski </a:t>
            </a:r>
            <a:r>
              <a:rPr lang="sl-SI" sz="1400" dirty="0" smtClean="0">
                <a:solidFill>
                  <a:srgbClr val="7030A0"/>
                </a:solidFill>
              </a:rPr>
              <a:t>filozofski fakulteti </a:t>
            </a:r>
            <a:r>
              <a:rPr lang="sl-SI" sz="1400" dirty="0">
                <a:solidFill>
                  <a:srgbClr val="7030A0"/>
                </a:solidFill>
              </a:rPr>
              <a:t> je poučeval fiziko in </a:t>
            </a:r>
            <a:r>
              <a:rPr lang="sl-SI" sz="1400" dirty="0" smtClean="0">
                <a:solidFill>
                  <a:srgbClr val="7030A0"/>
                </a:solidFill>
              </a:rPr>
              <a:t>matematiko</a:t>
            </a:r>
            <a:r>
              <a:rPr lang="sl-SI" sz="1400" dirty="0">
                <a:solidFill>
                  <a:srgbClr val="7030A0"/>
                </a:solidFill>
              </a:rPr>
              <a:t> na več </a:t>
            </a:r>
            <a:r>
              <a:rPr lang="sl-SI" sz="1400" dirty="0" smtClean="0">
                <a:solidFill>
                  <a:srgbClr val="7030A0"/>
                </a:solidFill>
              </a:rPr>
              <a:t>srednjih šolah</a:t>
            </a:r>
            <a:r>
              <a:rPr lang="sl-SI" sz="1400" dirty="0">
                <a:solidFill>
                  <a:srgbClr val="7030A0"/>
                </a:solidFill>
              </a:rPr>
              <a:t> v Sloveniji in se poglabljal v metodično-pedagoško problematiko. Sam ali v soavtorstvu je napisal več učbenikov za fiziko.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Jože Povšič (1907-1985); </a:t>
            </a:r>
            <a:r>
              <a:rPr lang="sl-SI" sz="1400" dirty="0">
                <a:solidFill>
                  <a:srgbClr val="7030A0"/>
                </a:solidFill>
              </a:rPr>
              <a:t>rojen v Dobrovi pri Novem mestu, novomeški gimnazijec, slovenski matematik in fizik, profesor na Tehnični šoli v Ljubljani, pisec bibliografij in biografij o Vegi, Močniku in Hočevarju.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Savo Lapanje (1925-1997); </a:t>
            </a:r>
            <a:r>
              <a:rPr lang="sl-SI" sz="1400" dirty="0">
                <a:solidFill>
                  <a:srgbClr val="7030A0"/>
                </a:solidFill>
              </a:rPr>
              <a:t>rojen v Novem mestu, ugledni univerzitetni profesor za fizikalno kemijo, kemik, biofizik, raziskovalec kemije proteinov, strukturne biofizike, drugo.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Franc Galič (1929-1982); </a:t>
            </a:r>
            <a:r>
              <a:rPr lang="sl-SI" sz="1400" dirty="0">
                <a:solidFill>
                  <a:srgbClr val="7030A0"/>
                </a:solidFill>
              </a:rPr>
              <a:t>rojen v Cirniku pri Brežicah,</a:t>
            </a:r>
            <a:r>
              <a:rPr lang="sl-SI" sz="1400" b="1" dirty="0">
                <a:solidFill>
                  <a:srgbClr val="7030A0"/>
                </a:solidFill>
              </a:rPr>
              <a:t> </a:t>
            </a:r>
            <a:r>
              <a:rPr lang="sl-SI" sz="1400" dirty="0">
                <a:solidFill>
                  <a:srgbClr val="7030A0"/>
                </a:solidFill>
              </a:rPr>
              <a:t>diplomiral  iz matematike, gimnazijski profesor v Stični in Kočevju, profesor na Višji šoli za algebro, pisec matematičnih učbenikov.</a:t>
            </a:r>
          </a:p>
          <a:p>
            <a:pPr lvl="0"/>
            <a:r>
              <a:rPr lang="sl-SI" sz="1400" b="1" dirty="0">
                <a:solidFill>
                  <a:srgbClr val="FF0000"/>
                </a:solidFill>
              </a:rPr>
              <a:t>Franc Cvelbar (1932);</a:t>
            </a:r>
            <a:r>
              <a:rPr lang="sl-SI" sz="1400" dirty="0">
                <a:solidFill>
                  <a:srgbClr val="FF0000"/>
                </a:solidFill>
              </a:rPr>
              <a:t> </a:t>
            </a:r>
            <a:r>
              <a:rPr lang="sl-SI" sz="1400" dirty="0">
                <a:solidFill>
                  <a:srgbClr val="7030A0"/>
                </a:solidFill>
              </a:rPr>
              <a:t>rojen v Gorenji vasi pri Šmarjeti, </a:t>
            </a:r>
            <a:r>
              <a:rPr lang="sl-SI" sz="1400" b="1" dirty="0">
                <a:solidFill>
                  <a:srgbClr val="7030A0"/>
                </a:solidFill>
              </a:rPr>
              <a:t>novomeški gimnazijec, </a:t>
            </a:r>
            <a:r>
              <a:rPr lang="sl-SI" sz="1400" dirty="0">
                <a:solidFill>
                  <a:srgbClr val="7030A0"/>
                </a:solidFill>
              </a:rPr>
              <a:t>dipl. inženir in doktor fizike, univerzitetni profesor, jedrski fizik, konstruktor elektronskega </a:t>
            </a:r>
            <a:r>
              <a:rPr lang="sl-SI" sz="1400" dirty="0"/>
              <a:t>in nevtronskega generatorja.</a:t>
            </a:r>
          </a:p>
          <a:p>
            <a:endParaRPr lang="sl-SI" sz="1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DOLENJSKI NARAVOSLOVCI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9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1700808"/>
            <a:ext cx="8640959" cy="4713387"/>
          </a:xfrm>
        </p:spPr>
        <p:txBody>
          <a:bodyPr>
            <a:noAutofit/>
          </a:bodyPr>
          <a:lstStyle/>
          <a:p>
            <a:pPr lvl="0"/>
            <a:r>
              <a:rPr lang="sl-SI" sz="1600" b="1" dirty="0" smtClean="0">
                <a:solidFill>
                  <a:srgbClr val="FF0000"/>
                </a:solidFill>
              </a:rPr>
              <a:t>Mihael </a:t>
            </a:r>
            <a:r>
              <a:rPr lang="sl-SI" sz="1600" b="1" dirty="0">
                <a:solidFill>
                  <a:srgbClr val="FF0000"/>
                </a:solidFill>
              </a:rPr>
              <a:t>Japelj (1935);</a:t>
            </a:r>
            <a:r>
              <a:rPr lang="sl-SI" sz="1600" dirty="0">
                <a:solidFill>
                  <a:srgbClr val="FF0000"/>
                </a:solidFill>
              </a:rPr>
              <a:t> </a:t>
            </a:r>
            <a:r>
              <a:rPr lang="sl-SI" sz="1600" b="1" dirty="0">
                <a:solidFill>
                  <a:srgbClr val="7030A0"/>
                </a:solidFill>
              </a:rPr>
              <a:t>novomeški gimnazijec, </a:t>
            </a:r>
            <a:r>
              <a:rPr lang="sl-SI" sz="1600" dirty="0">
                <a:solidFill>
                  <a:srgbClr val="7030A0"/>
                </a:solidFill>
              </a:rPr>
              <a:t>dipl. inženir kemije, mag. kemijske tehnologije, doktor kemijskih znanosti, univerzitetni profesor,  </a:t>
            </a:r>
            <a:r>
              <a:rPr lang="sl-SI" sz="1600" dirty="0" smtClean="0">
                <a:solidFill>
                  <a:srgbClr val="7030A0"/>
                </a:solidFill>
              </a:rPr>
              <a:t>direktor R/R v Krki, avtor </a:t>
            </a:r>
            <a:r>
              <a:rPr lang="sl-SI" sz="1600" dirty="0">
                <a:solidFill>
                  <a:srgbClr val="7030A0"/>
                </a:solidFill>
              </a:rPr>
              <a:t>ali soavtor pri 86 Krkinih patentih, kemijska sinteza zdravilnih učinkovin, fitokemija, drugo.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Milan Čopič (1925-1898);</a:t>
            </a:r>
            <a:r>
              <a:rPr lang="sl-SI" sz="1600" dirty="0">
                <a:solidFill>
                  <a:srgbClr val="FF0000"/>
                </a:solidFill>
              </a:rPr>
              <a:t> </a:t>
            </a:r>
            <a:r>
              <a:rPr lang="sl-SI" sz="1600" dirty="0">
                <a:solidFill>
                  <a:srgbClr val="7030A0"/>
                </a:solidFill>
              </a:rPr>
              <a:t>rojen v Pišecah, dipl. inženir in doktor fizike, univerzitetni profesor, jedrski fizik, vodja reaktorskega oddelka v Institutu Jožef Stefan, aktivni sodelavec pri gradnji Jedrske elektrarne Krško.</a:t>
            </a:r>
          </a:p>
          <a:p>
            <a:pPr lvl="0"/>
            <a:r>
              <a:rPr lang="sl-SI" sz="1600" b="1" dirty="0"/>
              <a:t> </a:t>
            </a:r>
            <a:r>
              <a:rPr lang="sl-SI" sz="1600" b="1" dirty="0">
                <a:solidFill>
                  <a:srgbClr val="FF0000"/>
                </a:solidFill>
              </a:rPr>
              <a:t>Janez Ferbar (1939-2000</a:t>
            </a:r>
            <a:r>
              <a:rPr lang="sl-SI" sz="1600" b="1" dirty="0">
                <a:solidFill>
                  <a:srgbClr val="7030A0"/>
                </a:solidFill>
              </a:rPr>
              <a:t>); </a:t>
            </a:r>
            <a:r>
              <a:rPr lang="sl-SI" sz="1600" dirty="0">
                <a:solidFill>
                  <a:srgbClr val="7030A0"/>
                </a:solidFill>
              </a:rPr>
              <a:t>dipl. ing. in dr. fizike, dipl. pedagog, </a:t>
            </a:r>
            <a:r>
              <a:rPr lang="sl-SI" sz="1600" b="1" dirty="0">
                <a:solidFill>
                  <a:srgbClr val="7030A0"/>
                </a:solidFill>
              </a:rPr>
              <a:t>mednarodno uveljavljen profesor na novomeški gimnaziji</a:t>
            </a:r>
            <a:r>
              <a:rPr lang="sl-SI" sz="1600" dirty="0">
                <a:solidFill>
                  <a:srgbClr val="7030A0"/>
                </a:solidFill>
              </a:rPr>
              <a:t>, pozornost je usmerjal didaktiki fizike in naravoslovja, je avtor številnih učbenikov.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Matija Burgar-</a:t>
            </a:r>
            <a:r>
              <a:rPr lang="sl-SI" sz="1600" b="1" dirty="0" err="1">
                <a:solidFill>
                  <a:srgbClr val="FF0000"/>
                </a:solidFill>
              </a:rPr>
              <a:t>Iko</a:t>
            </a:r>
            <a:r>
              <a:rPr lang="sl-SI" sz="1600" b="1" dirty="0">
                <a:solidFill>
                  <a:srgbClr val="FF0000"/>
                </a:solidFill>
              </a:rPr>
              <a:t>-(1945), </a:t>
            </a:r>
            <a:r>
              <a:rPr lang="sl-SI" sz="1600" dirty="0">
                <a:solidFill>
                  <a:srgbClr val="7030A0"/>
                </a:solidFill>
              </a:rPr>
              <a:t>rojen v Novem mestu, </a:t>
            </a:r>
            <a:r>
              <a:rPr lang="sl-SI" sz="1600" b="1" dirty="0">
                <a:solidFill>
                  <a:srgbClr val="7030A0"/>
                </a:solidFill>
              </a:rPr>
              <a:t>novomeški gimnazijec, </a:t>
            </a:r>
            <a:r>
              <a:rPr lang="sl-SI" sz="1600" dirty="0">
                <a:solidFill>
                  <a:srgbClr val="7030A0"/>
                </a:solidFill>
              </a:rPr>
              <a:t>dipl. ing. in dr. fizike, univerzitetni profesor v Melbournu in Tasmaniji, mednarodno priznan strokovnjak za jedrsko magnetno resonanco (NMR).</a:t>
            </a:r>
          </a:p>
          <a:p>
            <a:pPr lvl="0"/>
            <a:r>
              <a:rPr lang="sl-SI" sz="1600" b="1" dirty="0">
                <a:solidFill>
                  <a:srgbClr val="FF0000"/>
                </a:solidFill>
              </a:rPr>
              <a:t>Anton Mavretič (1934), </a:t>
            </a:r>
            <a:r>
              <a:rPr lang="sl-SI" sz="1600" dirty="0">
                <a:solidFill>
                  <a:srgbClr val="7030A0"/>
                </a:solidFill>
              </a:rPr>
              <a:t>rojen v Boldražu pri Metliki, vse univerzitetne stopnje izobrazbe  B. Sc. In M.Sc. in </a:t>
            </a:r>
            <a:r>
              <a:rPr lang="sl-SI" sz="1600" dirty="0" err="1">
                <a:solidFill>
                  <a:srgbClr val="7030A0"/>
                </a:solidFill>
              </a:rPr>
              <a:t>Ph</a:t>
            </a:r>
            <a:r>
              <a:rPr lang="sl-SI" sz="1600" dirty="0">
                <a:solidFill>
                  <a:srgbClr val="7030A0"/>
                </a:solidFill>
              </a:rPr>
              <a:t>. D. je dosegel v ZDA. Je član SAZU. Raziskoval  je merjenje elektronov v ionosferi, sodelavec v MIT v Centru za raziskave vesolja,. Svetovno afirmacijo je dosegel s svojo »Mavretičevo napravo«  Plasma </a:t>
            </a:r>
            <a:r>
              <a:rPr lang="sl-SI" sz="1600" dirty="0" err="1">
                <a:solidFill>
                  <a:srgbClr val="7030A0"/>
                </a:solidFill>
              </a:rPr>
              <a:t>System</a:t>
            </a:r>
            <a:r>
              <a:rPr lang="sl-SI" sz="1600" dirty="0">
                <a:solidFill>
                  <a:srgbClr val="7030A0"/>
                </a:solidFill>
              </a:rPr>
              <a:t> (PLS), ki je vgrajena v obeh </a:t>
            </a:r>
            <a:r>
              <a:rPr lang="sl-SI" sz="1600" dirty="0" err="1">
                <a:solidFill>
                  <a:srgbClr val="7030A0"/>
                </a:solidFill>
              </a:rPr>
              <a:t>Voyagerjih</a:t>
            </a:r>
            <a:r>
              <a:rPr lang="sl-SI" sz="1600" dirty="0">
                <a:solidFill>
                  <a:srgbClr val="7030A0"/>
                </a:solidFill>
              </a:rPr>
              <a:t>. Svetovno pomemben raziskovalec vesoljskih </a:t>
            </a:r>
            <a:r>
              <a:rPr lang="sl-SI" sz="1600" dirty="0" smtClean="0">
                <a:solidFill>
                  <a:srgbClr val="7030A0"/>
                </a:solidFill>
              </a:rPr>
              <a:t>tehnologij. </a:t>
            </a:r>
            <a:endParaRPr lang="sl-SI" sz="1600" dirty="0">
              <a:solidFill>
                <a:srgbClr val="7030A0"/>
              </a:solidFill>
            </a:endParaRPr>
          </a:p>
          <a:p>
            <a:endParaRPr lang="sl-SI" sz="1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solidFill>
                  <a:srgbClr val="C00000"/>
                </a:solidFill>
              </a:rPr>
              <a:t>DOLENJSKI NARAVOSLOVCI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04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OTVORITEV RAZSTAVE V ŠC NOVO MESTO</a:t>
            </a:r>
            <a:br>
              <a:rPr lang="sl-SI" sz="3200" dirty="0" smtClean="0"/>
            </a:br>
            <a:r>
              <a:rPr lang="sl-SI" sz="3200" dirty="0" smtClean="0"/>
              <a:t> 18. </a:t>
            </a:r>
            <a:r>
              <a:rPr lang="sl-SI" sz="2800" dirty="0" smtClean="0"/>
              <a:t>JANUARJA, 2016</a:t>
            </a:r>
            <a:endParaRPr lang="sl-SI" sz="3200" dirty="0"/>
          </a:p>
        </p:txBody>
      </p:sp>
      <p:pic>
        <p:nvPicPr>
          <p:cNvPr id="1026" name="Picture 2" descr="E:\moji dokumenti\MARIJA TEREZIJA\NARAVOSLOVCI\FOTO-DOL.NARAVOSLOVCI\STARI ČASI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FRANC</a:t>
            </a:r>
            <a:r>
              <a:rPr lang="sl-SI" dirty="0" smtClean="0"/>
              <a:t> </a:t>
            </a:r>
            <a:r>
              <a:rPr lang="sl-SI" sz="3600" dirty="0" smtClean="0"/>
              <a:t>CVELBAR IN MIHA JAPELJ</a:t>
            </a:r>
            <a:endParaRPr lang="sl-SI" sz="3600" dirty="0"/>
          </a:p>
        </p:txBody>
      </p:sp>
      <p:pic>
        <p:nvPicPr>
          <p:cNvPr id="1026" name="Picture 2" descr="E:\moji dokumenti\MARIJA TEREZIJA\NARAVOSLOVCI\FOTO-DOL.NARAVOSLOVCI\STARI ČASI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3245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</TotalTime>
  <Words>919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Valovita</vt:lpstr>
      <vt:lpstr>DOLENJSKI NARAVOSLOVCI</vt:lpstr>
      <vt:lpstr>DOLENJSKI NARAVOSLOVCI</vt:lpstr>
      <vt:lpstr>DOLENJSKI NARAVOSLOVCI</vt:lpstr>
      <vt:lpstr>DOLENJSKI NARAVOSLOVCI</vt:lpstr>
      <vt:lpstr>DOLENJSKI NARAVOSLOVCI</vt:lpstr>
      <vt:lpstr>OTVORITEV RAZSTAVE V ŠC NOVO MESTO  18. JANUARJA, 2016</vt:lpstr>
      <vt:lpstr>FRANC CVELBAR IN MIHA JAPELJ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DOLENJSKI NARAVOSLOVCI</dc:title>
  <dc:creator>Japelj</dc:creator>
  <cp:lastModifiedBy>Joze Gricar</cp:lastModifiedBy>
  <cp:revision>38</cp:revision>
  <dcterms:created xsi:type="dcterms:W3CDTF">2017-08-16T09:41:59Z</dcterms:created>
  <dcterms:modified xsi:type="dcterms:W3CDTF">2017-09-17T10:51:21Z</dcterms:modified>
</cp:coreProperties>
</file>