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6" r:id="rId3"/>
    <p:sldId id="329" r:id="rId4"/>
    <p:sldId id="330" r:id="rId5"/>
    <p:sldId id="331" r:id="rId6"/>
    <p:sldId id="332" r:id="rId7"/>
    <p:sldId id="333" r:id="rId8"/>
    <p:sldId id="274" r:id="rId9"/>
    <p:sldId id="286" r:id="rId10"/>
    <p:sldId id="288" r:id="rId11"/>
    <p:sldId id="293" r:id="rId12"/>
    <p:sldId id="298" r:id="rId13"/>
    <p:sldId id="334" r:id="rId14"/>
    <p:sldId id="33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ela Pribylova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791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08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11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50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58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82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263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9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45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95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B26C-71FD-4E43-9229-33B234100CCD}" type="datetimeFigureOut">
              <a:rPr lang="pl-PL" smtClean="0"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1483-F069-46EC-8EBD-593F285305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17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3352924"/>
            <a:ext cx="208823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dirty="0" smtClean="0"/>
              <a:t>Jable, 20 SEP 2016</a:t>
            </a:r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1475656" y="767026"/>
            <a:ext cx="73448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algn="just"/>
            <a:r>
              <a:rPr lang="pl-PL" sz="3200" dirty="0"/>
              <a:t> </a:t>
            </a:r>
            <a:r>
              <a:rPr lang="pl-PL" dirty="0"/>
              <a:t>	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15616" y="35689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	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10034"/>
            <a:ext cx="612068" cy="405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02" y="2485946"/>
            <a:ext cx="610553" cy="410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65" y="2494902"/>
            <a:ext cx="672281" cy="430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485176" y="1536374"/>
            <a:ext cx="63664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dirty="0" smtClean="0"/>
              <a:t>CBC of civic society actors – practical </a:t>
            </a:r>
          </a:p>
          <a:p>
            <a:pPr algn="ctr"/>
            <a:r>
              <a:rPr lang="pl-PL" sz="3200" dirty="0" smtClean="0"/>
              <a:t>examples from PL-SK-CZ borders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740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Cross-border Youth Parliament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 descr="http://www.cieszyn.pl/files/TCW_ALE_FOTA_JELEN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4" y="1584366"/>
            <a:ext cx="7631832" cy="42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Cross </a:t>
            </a:r>
            <a:r>
              <a:rPr lang="pl-PL" dirty="0" err="1" smtClean="0"/>
              <a:t>Border</a:t>
            </a:r>
            <a:r>
              <a:rPr lang="pl-PL" dirty="0" smtClean="0"/>
              <a:t> </a:t>
            </a:r>
            <a:r>
              <a:rPr lang="pl-PL" dirty="0" err="1" smtClean="0"/>
              <a:t>Academy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http://www.transgraniczni.eu/wp-content/uploads/2013/08/tcw_spotk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85198" cy="4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Round cultural table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22" name="Picture 2" descr="http://gazeta.us.edu.pl/sites/gazeta.us.edu.pl/files/imagecache/900x670_full_screen/ilustracje/kon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1766"/>
            <a:ext cx="7142295" cy="47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err="1" smtClean="0"/>
              <a:t>All</a:t>
            </a:r>
            <a:r>
              <a:rPr lang="cs-CZ" dirty="0" smtClean="0"/>
              <a:t> CBC </a:t>
            </a:r>
            <a:r>
              <a:rPr lang="cs-CZ" dirty="0" err="1" smtClean="0"/>
              <a:t>activities</a:t>
            </a:r>
            <a:r>
              <a:rPr lang="cs-CZ" dirty="0" smtClean="0"/>
              <a:t> are by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and are </a:t>
            </a:r>
            <a:r>
              <a:rPr lang="cs-CZ" dirty="0" err="1" smtClean="0"/>
              <a:t>harder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implemented</a:t>
            </a:r>
            <a:r>
              <a:rPr lang="cs-CZ" dirty="0" smtClean="0"/>
              <a:t>, </a:t>
            </a:r>
            <a:r>
              <a:rPr lang="cs-CZ" dirty="0" err="1" smtClean="0"/>
              <a:t>compared</a:t>
            </a:r>
            <a:r>
              <a:rPr lang="cs-CZ" dirty="0" smtClean="0"/>
              <a:t> </a:t>
            </a:r>
            <a:r>
              <a:rPr lang="cs-CZ" smtClean="0"/>
              <a:t>to </a:t>
            </a:r>
            <a:r>
              <a:rPr lang="cs-CZ" smtClean="0"/>
              <a:t>nationally-driven </a:t>
            </a:r>
            <a:r>
              <a:rPr lang="cs-CZ" dirty="0" err="1" smtClean="0"/>
              <a:t>initiatives</a:t>
            </a:r>
            <a:endParaRPr lang="cs-CZ" dirty="0" smtClean="0"/>
          </a:p>
          <a:p>
            <a:pPr algn="just"/>
            <a:r>
              <a:rPr lang="cs-CZ" dirty="0" err="1" smtClean="0"/>
              <a:t>We</a:t>
            </a:r>
            <a:r>
              <a:rPr lang="cs-CZ" dirty="0" smtClean="0"/>
              <a:t> x </a:t>
            </a:r>
            <a:r>
              <a:rPr lang="cs-CZ" dirty="0" err="1" smtClean="0"/>
              <a:t>them</a:t>
            </a:r>
            <a:endParaRPr lang="cs-CZ" dirty="0" smtClean="0"/>
          </a:p>
          <a:p>
            <a:pPr algn="just"/>
            <a:r>
              <a:rPr lang="cs-CZ" dirty="0" smtClean="0"/>
              <a:t>Establishment </a:t>
            </a:r>
            <a:r>
              <a:rPr lang="cs-CZ" dirty="0" err="1" smtClean="0"/>
              <a:t>of</a:t>
            </a:r>
            <a:r>
              <a:rPr lang="cs-CZ" dirty="0" smtClean="0"/>
              <a:t> support </a:t>
            </a:r>
            <a:r>
              <a:rPr lang="cs-CZ" dirty="0" err="1" smtClean="0"/>
              <a:t>mechanisms</a:t>
            </a:r>
            <a:r>
              <a:rPr lang="cs-CZ" dirty="0" smtClean="0"/>
              <a:t>/expert </a:t>
            </a:r>
            <a:r>
              <a:rPr lang="cs-CZ" dirty="0" err="1" smtClean="0"/>
              <a:t>bodies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inevitable</a:t>
            </a:r>
            <a:r>
              <a:rPr lang="cs-CZ" dirty="0" smtClean="0"/>
              <a:t> (</a:t>
            </a:r>
            <a:r>
              <a:rPr lang="cs-CZ" dirty="0" err="1" smtClean="0"/>
              <a:t>therefore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establishing</a:t>
            </a:r>
            <a:r>
              <a:rPr lang="cs-CZ" dirty="0" smtClean="0"/>
              <a:t> </a:t>
            </a:r>
            <a:r>
              <a:rPr lang="cs-CZ" dirty="0" err="1" smtClean="0"/>
              <a:t>EuroInstitut</a:t>
            </a:r>
            <a:r>
              <a:rPr lang="cs-CZ" dirty="0" smtClean="0"/>
              <a:t> PL-CZ-SK)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856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dirty="0" err="1"/>
              <a:t>Thanks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attention</a:t>
            </a:r>
            <a:r>
              <a:rPr lang="cs-CZ" dirty="0" smtClean="0"/>
              <a:t>!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Hynek Böhm, Ph.D.</a:t>
            </a:r>
          </a:p>
          <a:p>
            <a:pPr marL="0" indent="0" algn="ctr">
              <a:buNone/>
            </a:pPr>
            <a:r>
              <a:rPr lang="cs-CZ" dirty="0" smtClean="0"/>
              <a:t>hynek.bohm@tul.cz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19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1026" name="Picture 2" descr="Výsledek obrázku pro fanoušci baníku na trávník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4503"/>
            <a:ext cx="8229600" cy="3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1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 last </a:t>
            </a:r>
            <a:r>
              <a:rPr lang="cs-CZ" dirty="0" err="1" smtClean="0"/>
              <a:t>time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Why</a:t>
            </a:r>
            <a:r>
              <a:rPr lang="cs-CZ" dirty="0" smtClean="0"/>
              <a:t> 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When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to do so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and </a:t>
            </a:r>
            <a:r>
              <a:rPr lang="cs-CZ" dirty="0" err="1" smtClean="0"/>
              <a:t>why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14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region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23" y="1600200"/>
            <a:ext cx="40643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6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Examples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CBC by </a:t>
            </a:r>
            <a:r>
              <a:rPr lang="cs-CZ" sz="2800" dirty="0" err="1" smtClean="0"/>
              <a:t>civic</a:t>
            </a:r>
            <a:r>
              <a:rPr lang="cs-CZ" sz="2800" dirty="0" smtClean="0"/>
              <a:t> society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Loooong</a:t>
            </a:r>
            <a:r>
              <a:rPr lang="cs-CZ" dirty="0" smtClean="0"/>
              <a:t> co-</a:t>
            </a:r>
            <a:r>
              <a:rPr lang="cs-CZ" dirty="0" err="1" smtClean="0"/>
              <a:t>operation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on CZ-SK</a:t>
            </a:r>
          </a:p>
          <a:p>
            <a:r>
              <a:rPr lang="cs-CZ" dirty="0" err="1" smtClean="0"/>
              <a:t>Somewhat</a:t>
            </a:r>
            <a:r>
              <a:rPr lang="cs-CZ" dirty="0" smtClean="0"/>
              <a:t> </a:t>
            </a:r>
            <a:r>
              <a:rPr lang="cs-CZ" dirty="0" err="1" smtClean="0"/>
              <a:t>complicated</a:t>
            </a:r>
            <a:r>
              <a:rPr lang="cs-CZ" dirty="0" smtClean="0"/>
              <a:t> CZ-PL relations</a:t>
            </a:r>
          </a:p>
          <a:p>
            <a:r>
              <a:rPr lang="cs-CZ" dirty="0" smtClean="0"/>
              <a:t>BUT </a:t>
            </a:r>
          </a:p>
          <a:p>
            <a:r>
              <a:rPr lang="cs-CZ" dirty="0" smtClean="0"/>
              <a:t>NGO CBC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formalised</a:t>
            </a:r>
            <a:r>
              <a:rPr lang="cs-CZ" dirty="0" smtClean="0"/>
              <a:t> CBC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actors</a:t>
            </a:r>
            <a:endParaRPr lang="cs-CZ" dirty="0" smtClean="0"/>
          </a:p>
          <a:p>
            <a:r>
              <a:rPr lang="cs-CZ" dirty="0" smtClean="0"/>
              <a:t>Role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nationalities</a:t>
            </a:r>
            <a:r>
              <a:rPr lang="cs-CZ" dirty="0" smtClean="0"/>
              <a:t>,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identities</a:t>
            </a:r>
            <a:r>
              <a:rPr lang="cs-CZ" dirty="0" smtClean="0"/>
              <a:t> and EU </a:t>
            </a:r>
            <a:r>
              <a:rPr lang="cs-CZ" dirty="0" err="1" smtClean="0"/>
              <a:t>funds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62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Inspiring</a:t>
            </a:r>
            <a:r>
              <a:rPr lang="cs-CZ" dirty="0" smtClean="0"/>
              <a:t> </a:t>
            </a:r>
            <a:r>
              <a:rPr lang="cs-CZ" dirty="0" err="1" smtClean="0"/>
              <a:t>projects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dirty="0" smtClean="0"/>
              <a:t>CBC </a:t>
            </a:r>
            <a:r>
              <a:rPr lang="cs-CZ" sz="3400" b="1" dirty="0" err="1" smtClean="0"/>
              <a:t>Strategy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of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NGOs</a:t>
            </a:r>
            <a:r>
              <a:rPr lang="cs-CZ" sz="3400" b="1" dirty="0" smtClean="0"/>
              <a:t> in </a:t>
            </a:r>
            <a:r>
              <a:rPr lang="cs-CZ" sz="3400" b="1" dirty="0" err="1" smtClean="0"/>
              <a:t>Tesin</a:t>
            </a:r>
            <a:r>
              <a:rPr lang="cs-CZ" sz="3400" b="1" dirty="0" smtClean="0"/>
              <a:t>/Cieszyn </a:t>
            </a:r>
            <a:r>
              <a:rPr lang="cs-CZ" sz="3400" b="1" dirty="0" err="1" smtClean="0"/>
              <a:t>Silesia</a:t>
            </a:r>
            <a:endParaRPr lang="cs-CZ" sz="3400" b="1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en-US" dirty="0" smtClean="0"/>
              <a:t>2</a:t>
            </a:r>
            <a:r>
              <a:rPr lang="cs-CZ" dirty="0" smtClean="0"/>
              <a:t>6</a:t>
            </a:r>
            <a:r>
              <a:rPr lang="en-US" dirty="0" smtClean="0"/>
              <a:t> </a:t>
            </a:r>
            <a:r>
              <a:rPr lang="en-US" dirty="0"/>
              <a:t>NGOs from both parts of the </a:t>
            </a:r>
            <a:r>
              <a:rPr lang="en-US" dirty="0" smtClean="0"/>
              <a:t>Euroregion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aim of the Strategy was to agree upon the basic principles and guidelines of the NGOs co-operation in </a:t>
            </a:r>
            <a:r>
              <a:rPr lang="en-US" dirty="0" err="1"/>
              <a:t>Tesin</a:t>
            </a:r>
            <a:r>
              <a:rPr lang="en-US" dirty="0"/>
              <a:t> Silesia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 smtClean="0"/>
              <a:t>Except </a:t>
            </a:r>
            <a:r>
              <a:rPr lang="en-US" dirty="0"/>
              <a:t>for these general guidelines the more concrete project proposals have been identified.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work was organized according to the following structure: all 26 participating NGOs created 3 working groups, aimed at: education/culture, leisure-time/culture and social services. </a:t>
            </a:r>
            <a:endParaRPr lang="cs-CZ" dirty="0" smtClean="0"/>
          </a:p>
          <a:p>
            <a:r>
              <a:rPr lang="en-US" dirty="0" smtClean="0"/>
              <a:t>Each </a:t>
            </a:r>
            <a:r>
              <a:rPr lang="en-US" dirty="0"/>
              <a:t>of the group held 5 meetings during spring 2009, which worked  on the project core out, Strategy itself.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75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/>
              <a:t>CBC </a:t>
            </a:r>
            <a:r>
              <a:rPr lang="cs-CZ" sz="3200" b="1" dirty="0" err="1"/>
              <a:t>Strategy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NGOs</a:t>
            </a:r>
            <a:r>
              <a:rPr lang="cs-CZ" sz="3200" b="1" dirty="0"/>
              <a:t> 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in </a:t>
            </a:r>
            <a:r>
              <a:rPr lang="cs-CZ" sz="3200" b="1" dirty="0" err="1"/>
              <a:t>Tesin</a:t>
            </a:r>
            <a:r>
              <a:rPr lang="cs-CZ" sz="3200" b="1" dirty="0"/>
              <a:t>/Cieszyn </a:t>
            </a:r>
            <a:r>
              <a:rPr lang="cs-CZ" sz="3200" b="1" dirty="0" err="1" smtClean="0"/>
              <a:t>Silesia</a:t>
            </a:r>
            <a:r>
              <a:rPr lang="cs-CZ" sz="3200" b="1" dirty="0" smtClean="0"/>
              <a:t> II (</a:t>
            </a:r>
            <a:r>
              <a:rPr lang="cs-CZ" sz="3200" b="1" dirty="0" err="1" smtClean="0"/>
              <a:t>results</a:t>
            </a:r>
            <a:r>
              <a:rPr lang="cs-CZ" sz="3200" b="1" dirty="0" smtClean="0"/>
              <a:t>)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for the first time since 1989 the cross-border co-operation of NGOs  has been brought under one </a:t>
            </a:r>
            <a:r>
              <a:rPr lang="cs-CZ" dirty="0" smtClean="0"/>
              <a:t>s</a:t>
            </a:r>
            <a:r>
              <a:rPr lang="en-US" dirty="0" err="1" smtClean="0"/>
              <a:t>trategic</a:t>
            </a:r>
            <a:r>
              <a:rPr lang="en-US" dirty="0" smtClean="0"/>
              <a:t> </a:t>
            </a:r>
            <a:r>
              <a:rPr lang="en-US" dirty="0"/>
              <a:t>umbrella in </a:t>
            </a:r>
            <a:r>
              <a:rPr lang="en-US" dirty="0" err="1"/>
              <a:t>Tesin</a:t>
            </a:r>
            <a:r>
              <a:rPr lang="en-US" dirty="0"/>
              <a:t> Silesia </a:t>
            </a:r>
            <a:r>
              <a:rPr lang="en-US" dirty="0" smtClean="0"/>
              <a:t>region</a:t>
            </a:r>
            <a:endParaRPr lang="cs-CZ" dirty="0" smtClean="0"/>
          </a:p>
          <a:p>
            <a:pPr algn="just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en-US" dirty="0" smtClean="0"/>
              <a:t>resulted </a:t>
            </a:r>
            <a:r>
              <a:rPr lang="en-US" dirty="0"/>
              <a:t>into significantly more cross-border co-operation projects prepared by the NGOs and also initiated new partnerships, hardly to appear without the project. </a:t>
            </a:r>
            <a:endParaRPr lang="cs-CZ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project also helped to add the civic-society co-operation dimension into the CBC co-operation of the Euroregion itself.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31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99592" y="83671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Cross-border Centre of Voluntary Activities</a:t>
            </a:r>
            <a:br>
              <a:rPr lang="pl-PL" sz="2800" b="1" dirty="0" smtClean="0"/>
            </a:br>
            <a:r>
              <a:rPr lang="pl-PL" sz="2800" b="1" dirty="0" smtClean="0"/>
              <a:t>– </a:t>
            </a:r>
            <a:r>
              <a:rPr lang="pl-PL" sz="2800" dirty="0" smtClean="0"/>
              <a:t>epicentre of activities crossing the border</a:t>
            </a:r>
            <a:r>
              <a:rPr lang="pl-PL" dirty="0"/>
              <a:t>	</a:t>
            </a:r>
          </a:p>
        </p:txBody>
      </p:sp>
      <p:pic>
        <p:nvPicPr>
          <p:cNvPr id="17410" name="Picture 2" descr="Ekipa promocyjna TCW w trakcie festiwalów FRIK i Święto Herb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420888"/>
            <a:ext cx="5592861" cy="37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Freestyle City </a:t>
            </a:r>
            <a:r>
              <a:rPr lang="pl-PL" sz="3200" dirty="0" err="1" smtClean="0"/>
              <a:t>Festival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25602" name="Picture 2" descr="http://ocdn.eu/images/pulscms/MWM7MDMsMmU0LDAsMSwx/6f27a74922905952bb4c7a6ed7a2fd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96" y="1700808"/>
            <a:ext cx="67755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321</Words>
  <Application>Microsoft Office PowerPoint</Application>
  <PresentationFormat>Diavetítés a képernyőre (4:3 oldalarány)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Motyw pakietu Office</vt:lpstr>
      <vt:lpstr>PowerPoint bemutató</vt:lpstr>
      <vt:lpstr>What is this?</vt:lpstr>
      <vt:lpstr>PowerPoint bemutató</vt:lpstr>
      <vt:lpstr>My region</vt:lpstr>
      <vt:lpstr>Examples of CBC by civic society</vt:lpstr>
      <vt:lpstr>Inspiring projects </vt:lpstr>
      <vt:lpstr>CBC Strategy of NGOs  in Tesin/Cieszyn Silesia II (results) </vt:lpstr>
      <vt:lpstr>PowerPoint bemutató</vt:lpstr>
      <vt:lpstr>Freestyle City Festival</vt:lpstr>
      <vt:lpstr>Cross-border Youth Parliament</vt:lpstr>
      <vt:lpstr>Cross Border Academy</vt:lpstr>
      <vt:lpstr>Round cultural table</vt:lpstr>
      <vt:lpstr>Important!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Paluch</dc:creator>
  <cp:lastModifiedBy>GYULA</cp:lastModifiedBy>
  <cp:revision>48</cp:revision>
  <dcterms:created xsi:type="dcterms:W3CDTF">2015-04-27T06:30:35Z</dcterms:created>
  <dcterms:modified xsi:type="dcterms:W3CDTF">2016-09-20T07:08:38Z</dcterms:modified>
</cp:coreProperties>
</file>