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handoutMasterIdLst>
    <p:handoutMasterId r:id="rId12"/>
  </p:handoutMasterIdLst>
  <p:sldIdLst>
    <p:sldId id="256" r:id="rId2"/>
    <p:sldId id="315" r:id="rId3"/>
    <p:sldId id="322" r:id="rId4"/>
    <p:sldId id="321" r:id="rId5"/>
    <p:sldId id="296" r:id="rId6"/>
    <p:sldId id="324" r:id="rId7"/>
    <p:sldId id="325" r:id="rId8"/>
    <p:sldId id="326" r:id="rId9"/>
    <p:sldId id="28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65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40AC0-36B0-4B0B-90FE-67307B1C94C0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74739-A2E9-4CB8-B647-BAB7E046D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61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53ECB-B542-4852-8871-C423D65B5ACB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48AB6-4709-4CD5-AB3D-DD57CA452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486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C5461CA-AA57-4433-96DC-6BAD7088463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C1FFC12-00B5-451F-903A-F943E85DB8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19200"/>
            <a:ext cx="8458200" cy="2057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ASSOCIATIONS FOR THE </a:t>
            </a:r>
            <a:br>
              <a:rPr lang="en-US" dirty="0" smtClean="0"/>
            </a:br>
            <a:r>
              <a:rPr lang="en-US" dirty="0" smtClean="0"/>
              <a:t>CROSS-BORDER COLLABORATION SUPPORTING </a:t>
            </a:r>
            <a:r>
              <a:rPr lang="en-US" dirty="0" err="1" smtClean="0"/>
              <a:t>eREGIONS</a:t>
            </a:r>
            <a:r>
              <a:rPr lang="en-US" dirty="0" smtClean="0"/>
              <a:t> DEVELOPMENT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sz="3000" dirty="0" smtClean="0"/>
              <a:t>Ana </a:t>
            </a:r>
            <a:r>
              <a:rPr lang="en-US" sz="3000" dirty="0" err="1" smtClean="0"/>
              <a:t>Nikolov</a:t>
            </a:r>
            <a:r>
              <a:rPr lang="en-US" sz="3000" dirty="0" smtClean="0"/>
              <a:t>, M.Sc.</a:t>
            </a:r>
          </a:p>
          <a:p>
            <a:r>
              <a:rPr lang="en-US" dirty="0" smtClean="0"/>
              <a:t>AEBR coordinator for Balkans</a:t>
            </a:r>
            <a:br>
              <a:rPr lang="en-US" dirty="0" smtClean="0"/>
            </a:br>
            <a:r>
              <a:rPr lang="en-US" dirty="0" smtClean="0"/>
              <a:t>CESCI Balkans director of planning </a:t>
            </a:r>
            <a:endParaRPr lang="en-US" dirty="0"/>
          </a:p>
          <a:p>
            <a:r>
              <a:rPr lang="en-US" sz="2000" dirty="0" smtClean="0"/>
              <a:t>20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 September 2016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891212" y="5562600"/>
            <a:ext cx="3199607" cy="1295400"/>
            <a:chOff x="5891212" y="5562600"/>
            <a:chExt cx="3199607" cy="12954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" t="21559" b="18939"/>
            <a:stretch/>
          </p:blipFill>
          <p:spPr bwMode="auto">
            <a:xfrm>
              <a:off x="7074628" y="5562600"/>
              <a:ext cx="2016191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1212" y="5679744"/>
              <a:ext cx="1125130" cy="1043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53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772400" cy="1066800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CESCI </a:t>
            </a:r>
            <a:r>
              <a:rPr lang="en-US" sz="4400" b="1" dirty="0"/>
              <a:t>B</a:t>
            </a:r>
            <a:r>
              <a:rPr lang="en-US" sz="4400" b="1" dirty="0" smtClean="0"/>
              <a:t>alkans</a:t>
            </a:r>
            <a:endParaRPr lang="en-US" sz="4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687" y="1219200"/>
            <a:ext cx="8757313" cy="5034652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200" dirty="0" smtClean="0"/>
              <a:t>Established by CESCI (2019) in </a:t>
            </a:r>
            <a:r>
              <a:rPr lang="en-US" sz="2200" b="1" dirty="0"/>
              <a:t>F</a:t>
            </a:r>
            <a:r>
              <a:rPr lang="en-US" sz="2200" b="1" dirty="0" smtClean="0"/>
              <a:t>ebruary 2015 </a:t>
            </a:r>
            <a:r>
              <a:rPr lang="en-US" sz="2200" dirty="0" smtClean="0"/>
              <a:t> </a:t>
            </a:r>
          </a:p>
          <a:p>
            <a:pPr>
              <a:spcAft>
                <a:spcPts val="1200"/>
              </a:spcAft>
            </a:pPr>
            <a:r>
              <a:rPr lang="en-US" sz="2200" dirty="0" smtClean="0"/>
              <a:t>To support CBC in </a:t>
            </a:r>
            <a:r>
              <a:rPr lang="en-US" sz="2200" dirty="0"/>
              <a:t>the Balkans and to facilitate Serbia's EU accession process and integration.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CESCI Balkans provides expertise in:</a:t>
            </a:r>
          </a:p>
          <a:p>
            <a:pPr lvl="1">
              <a:spcAft>
                <a:spcPts val="600"/>
              </a:spcAft>
            </a:pPr>
            <a:r>
              <a:rPr lang="en-US" sz="2100" b="1" dirty="0">
                <a:solidFill>
                  <a:srgbClr val="0070C0"/>
                </a:solidFill>
              </a:rPr>
              <a:t>applied research </a:t>
            </a:r>
            <a:r>
              <a:rPr lang="en-US" sz="2100" dirty="0">
                <a:solidFill>
                  <a:srgbClr val="0070C0"/>
                </a:solidFill>
              </a:rPr>
              <a:t>on </a:t>
            </a:r>
            <a:r>
              <a:rPr lang="en-US" sz="2100" dirty="0" smtClean="0">
                <a:solidFill>
                  <a:srgbClr val="0070C0"/>
                </a:solidFill>
              </a:rPr>
              <a:t>CB </a:t>
            </a:r>
            <a:r>
              <a:rPr lang="en-US" sz="2100" dirty="0">
                <a:solidFill>
                  <a:srgbClr val="0070C0"/>
                </a:solidFill>
              </a:rPr>
              <a:t>issues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0070C0"/>
                </a:solidFill>
              </a:rPr>
              <a:t>CB </a:t>
            </a:r>
            <a:r>
              <a:rPr lang="en-US" sz="2100" b="1" dirty="0">
                <a:solidFill>
                  <a:srgbClr val="0070C0"/>
                </a:solidFill>
              </a:rPr>
              <a:t>strategic planning </a:t>
            </a:r>
            <a:r>
              <a:rPr lang="en-US" sz="2100" dirty="0">
                <a:solidFill>
                  <a:srgbClr val="0070C0"/>
                </a:solidFill>
              </a:rPr>
              <a:t>and development </a:t>
            </a:r>
            <a:r>
              <a:rPr lang="en-US" sz="2100" dirty="0" smtClean="0">
                <a:solidFill>
                  <a:srgbClr val="0070C0"/>
                </a:solidFill>
              </a:rPr>
              <a:t/>
            </a:r>
            <a:br>
              <a:rPr lang="en-US" sz="2100" dirty="0" smtClean="0">
                <a:solidFill>
                  <a:srgbClr val="0070C0"/>
                </a:solidFill>
              </a:rPr>
            </a:br>
            <a:r>
              <a:rPr lang="en-US" sz="2100" dirty="0" smtClean="0">
                <a:solidFill>
                  <a:srgbClr val="0070C0"/>
                </a:solidFill>
              </a:rPr>
              <a:t>of </a:t>
            </a:r>
            <a:r>
              <a:rPr lang="en-US" sz="2100" dirty="0">
                <a:solidFill>
                  <a:srgbClr val="0070C0"/>
                </a:solidFill>
              </a:rPr>
              <a:t>methodologies related to planning</a:t>
            </a:r>
          </a:p>
          <a:p>
            <a:pPr lvl="1">
              <a:spcAft>
                <a:spcPts val="600"/>
              </a:spcAft>
            </a:pPr>
            <a:r>
              <a:rPr lang="en-US" sz="2100" b="1" dirty="0">
                <a:solidFill>
                  <a:srgbClr val="0070C0"/>
                </a:solidFill>
              </a:rPr>
              <a:t>institution and project </a:t>
            </a:r>
            <a:r>
              <a:rPr lang="en-US" sz="2100" dirty="0">
                <a:solidFill>
                  <a:srgbClr val="0070C0"/>
                </a:solidFill>
              </a:rPr>
              <a:t>development</a:t>
            </a:r>
          </a:p>
          <a:p>
            <a:pPr lvl="1">
              <a:spcAft>
                <a:spcPts val="600"/>
              </a:spcAft>
            </a:pPr>
            <a:r>
              <a:rPr lang="en-US" sz="2100" b="1" dirty="0">
                <a:solidFill>
                  <a:srgbClr val="0070C0"/>
                </a:solidFill>
              </a:rPr>
              <a:t>mediation</a:t>
            </a:r>
            <a:r>
              <a:rPr lang="en-US" sz="2100" dirty="0">
                <a:solidFill>
                  <a:srgbClr val="0070C0"/>
                </a:solidFill>
              </a:rPr>
              <a:t> between the different levels of governance on CB issues,</a:t>
            </a:r>
          </a:p>
          <a:p>
            <a:pPr lvl="1">
              <a:spcAft>
                <a:spcPts val="600"/>
              </a:spcAft>
            </a:pPr>
            <a:r>
              <a:rPr lang="en-US" sz="2100" dirty="0">
                <a:solidFill>
                  <a:srgbClr val="0070C0"/>
                </a:solidFill>
              </a:rPr>
              <a:t>development of </a:t>
            </a:r>
            <a:r>
              <a:rPr lang="en-US" sz="2100" b="1" dirty="0">
                <a:solidFill>
                  <a:srgbClr val="0070C0"/>
                </a:solidFill>
              </a:rPr>
              <a:t>knowledge sharing tools</a:t>
            </a:r>
            <a:r>
              <a:rPr lang="en-US" sz="2100" dirty="0">
                <a:solidFill>
                  <a:srgbClr val="0070C0"/>
                </a:solidFill>
              </a:rPr>
              <a:t>, publication of brochures and methodologies,</a:t>
            </a:r>
          </a:p>
          <a:p>
            <a:pPr lvl="1">
              <a:spcAft>
                <a:spcPts val="600"/>
              </a:spcAft>
            </a:pPr>
            <a:r>
              <a:rPr lang="en-US" sz="2100" dirty="0" smtClean="0">
                <a:solidFill>
                  <a:srgbClr val="0070C0"/>
                </a:solidFill>
              </a:rPr>
              <a:t>organization </a:t>
            </a:r>
            <a:r>
              <a:rPr lang="en-US" sz="2100" dirty="0">
                <a:solidFill>
                  <a:srgbClr val="0070C0"/>
                </a:solidFill>
              </a:rPr>
              <a:t>of professional </a:t>
            </a:r>
            <a:r>
              <a:rPr lang="en-US" sz="2100" b="1" dirty="0">
                <a:solidFill>
                  <a:srgbClr val="0070C0"/>
                </a:solidFill>
              </a:rPr>
              <a:t>events</a:t>
            </a:r>
            <a:r>
              <a:rPr lang="en-US" sz="2100" dirty="0">
                <a:solidFill>
                  <a:srgbClr val="0070C0"/>
                </a:solidFill>
              </a:rPr>
              <a:t>, </a:t>
            </a:r>
            <a:r>
              <a:rPr lang="en-US" sz="2100" b="1" dirty="0">
                <a:solidFill>
                  <a:srgbClr val="0070C0"/>
                </a:solidFill>
              </a:rPr>
              <a:t>trainings</a:t>
            </a:r>
            <a:r>
              <a:rPr lang="en-US" sz="2100" dirty="0">
                <a:solidFill>
                  <a:srgbClr val="0070C0"/>
                </a:solidFill>
              </a:rPr>
              <a:t> and </a:t>
            </a:r>
            <a:r>
              <a:rPr lang="en-US" sz="2100" b="1" dirty="0" smtClean="0">
                <a:solidFill>
                  <a:srgbClr val="0070C0"/>
                </a:solidFill>
              </a:rPr>
              <a:t>conferences</a:t>
            </a:r>
            <a:endParaRPr lang="en-US" sz="2100" b="1" dirty="0">
              <a:solidFill>
                <a:srgbClr val="0070C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752600"/>
            <a:ext cx="2743200" cy="2544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393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229600" cy="1066800"/>
          </a:xfrm>
        </p:spPr>
        <p:txBody>
          <a:bodyPr anchor="t"/>
          <a:lstStyle/>
          <a:p>
            <a:r>
              <a:rPr lang="sr-Latn-CS" b="1" dirty="0" smtClean="0"/>
              <a:t>AEBR Balkans</a:t>
            </a:r>
            <a:endParaRPr lang="en-GB" b="1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-76200" y="1219200"/>
            <a:ext cx="6324600" cy="51816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en-US" sz="2200" dirty="0" smtClean="0"/>
              <a:t>Established by Association of European Border Regions (1971) in </a:t>
            </a:r>
            <a:r>
              <a:rPr lang="en-US" sz="2200" b="1" dirty="0" smtClean="0"/>
              <a:t>May 2014</a:t>
            </a:r>
          </a:p>
          <a:p>
            <a:pPr lvl="0">
              <a:spcAft>
                <a:spcPts val="600"/>
              </a:spcAft>
            </a:pPr>
            <a:r>
              <a:rPr lang="en-US" sz="2200" dirty="0" smtClean="0"/>
              <a:t>Joined forces with CESCI Balkans 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in </a:t>
            </a:r>
            <a:r>
              <a:rPr lang="en-US" sz="2200" b="1" dirty="0" smtClean="0"/>
              <a:t>April </a:t>
            </a:r>
            <a:r>
              <a:rPr lang="en-US" sz="2200" b="1" dirty="0" smtClean="0"/>
              <a:t>2015</a:t>
            </a:r>
          </a:p>
          <a:p>
            <a:pPr marL="109728" lvl="0" indent="0">
              <a:spcAft>
                <a:spcPts val="600"/>
              </a:spcAft>
              <a:buNone/>
            </a:pPr>
            <a:endParaRPr lang="en-US" sz="2200" b="1" dirty="0" smtClean="0"/>
          </a:p>
          <a:p>
            <a:pPr lvl="0">
              <a:spcAft>
                <a:spcPts val="600"/>
              </a:spcAft>
            </a:pPr>
            <a:r>
              <a:rPr lang="en-US" sz="2200" dirty="0" smtClean="0"/>
              <a:t>AEBR role in the Balkans:</a:t>
            </a:r>
          </a:p>
          <a:p>
            <a:pPr lvl="1">
              <a:spcAft>
                <a:spcPts val="600"/>
              </a:spcAft>
            </a:pPr>
            <a:r>
              <a:rPr lang="en-US" sz="2200" b="1" dirty="0" smtClean="0">
                <a:solidFill>
                  <a:srgbClr val="0070C0"/>
                </a:solidFill>
              </a:rPr>
              <a:t>Strengthen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</a:rPr>
              <a:t>Euroregions</a:t>
            </a:r>
            <a:r>
              <a:rPr lang="en-US" sz="2200" dirty="0" smtClean="0">
                <a:solidFill>
                  <a:srgbClr val="0070C0"/>
                </a:solidFill>
              </a:rPr>
              <a:t> in the Balkans;</a:t>
            </a:r>
          </a:p>
          <a:p>
            <a:pPr lvl="1">
              <a:spcAft>
                <a:spcPts val="600"/>
              </a:spcAft>
            </a:pPr>
            <a:r>
              <a:rPr lang="en-US" sz="2200" b="1" dirty="0" smtClean="0">
                <a:solidFill>
                  <a:srgbClr val="0070C0"/>
                </a:solidFill>
              </a:rPr>
              <a:t>Initiation </a:t>
            </a:r>
            <a:r>
              <a:rPr lang="en-US" sz="2200" dirty="0" smtClean="0">
                <a:solidFill>
                  <a:srgbClr val="0070C0"/>
                </a:solidFill>
              </a:rPr>
              <a:t>and </a:t>
            </a:r>
            <a:r>
              <a:rPr lang="en-US" sz="2200" b="1" dirty="0" smtClean="0">
                <a:solidFill>
                  <a:srgbClr val="0070C0"/>
                </a:solidFill>
              </a:rPr>
              <a:t>Support</a:t>
            </a:r>
            <a:r>
              <a:rPr lang="en-US" sz="2200" dirty="0" smtClean="0">
                <a:solidFill>
                  <a:srgbClr val="0070C0"/>
                </a:solidFill>
              </a:rPr>
              <a:t> of the new </a:t>
            </a:r>
            <a:r>
              <a:rPr lang="en-US" sz="2200" dirty="0" err="1" smtClean="0">
                <a:solidFill>
                  <a:srgbClr val="0070C0"/>
                </a:solidFill>
              </a:rPr>
              <a:t>Euroregions</a:t>
            </a:r>
            <a:r>
              <a:rPr lang="sr-Latn-RS" sz="2200" dirty="0" smtClean="0">
                <a:solidFill>
                  <a:srgbClr val="0070C0"/>
                </a:solidFill>
              </a:rPr>
              <a:t>;</a:t>
            </a:r>
            <a:endParaRPr lang="en-US" sz="800" dirty="0">
              <a:solidFill>
                <a:srgbClr val="0070C0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200" b="1" dirty="0" smtClean="0">
                <a:solidFill>
                  <a:srgbClr val="0070C0"/>
                </a:solidFill>
              </a:rPr>
              <a:t>Capacity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b="1" dirty="0" smtClean="0">
                <a:solidFill>
                  <a:srgbClr val="0070C0"/>
                </a:solidFill>
              </a:rPr>
              <a:t>building</a:t>
            </a:r>
            <a:r>
              <a:rPr lang="en-US" sz="2200" dirty="0" smtClean="0">
                <a:solidFill>
                  <a:srgbClr val="0070C0"/>
                </a:solidFill>
              </a:rPr>
              <a:t> of </a:t>
            </a:r>
            <a:r>
              <a:rPr lang="en-US" sz="2200" dirty="0">
                <a:solidFill>
                  <a:srgbClr val="0070C0"/>
                </a:solidFill>
              </a:rPr>
              <a:t>Balkan’s Euroregions</a:t>
            </a:r>
            <a:r>
              <a:rPr lang="en-US" sz="2200" i="1" dirty="0">
                <a:solidFill>
                  <a:srgbClr val="0070C0"/>
                </a:solidFill>
              </a:rPr>
              <a:t> </a:t>
            </a:r>
            <a:r>
              <a:rPr lang="en-US" sz="2200" dirty="0">
                <a:solidFill>
                  <a:srgbClr val="0070C0"/>
                </a:solidFill>
              </a:rPr>
              <a:t>to </a:t>
            </a:r>
            <a:r>
              <a:rPr lang="en-US" sz="2200" dirty="0" smtClean="0">
                <a:solidFill>
                  <a:srgbClr val="0070C0"/>
                </a:solidFill>
              </a:rPr>
              <a:t>deal </a:t>
            </a:r>
            <a:r>
              <a:rPr lang="en-US" sz="2200" dirty="0">
                <a:solidFill>
                  <a:srgbClr val="0070C0"/>
                </a:solidFill>
              </a:rPr>
              <a:t>with </a:t>
            </a:r>
            <a:r>
              <a:rPr lang="sr-Latn-RS" sz="2200" dirty="0" smtClean="0">
                <a:solidFill>
                  <a:srgbClr val="0070C0"/>
                </a:solidFill>
              </a:rPr>
              <a:t>CBC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>
                <a:solidFill>
                  <a:srgbClr val="0070C0"/>
                </a:solidFill>
              </a:rPr>
              <a:t>problems; </a:t>
            </a:r>
            <a:endParaRPr lang="en-US" sz="2200" dirty="0" smtClean="0">
              <a:solidFill>
                <a:srgbClr val="0070C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US" sz="2200" dirty="0" smtClean="0">
                <a:solidFill>
                  <a:srgbClr val="0070C0"/>
                </a:solidFill>
              </a:rPr>
              <a:t>Act </a:t>
            </a:r>
            <a:r>
              <a:rPr lang="en-US" sz="2200" dirty="0">
                <a:solidFill>
                  <a:srgbClr val="0070C0"/>
                </a:solidFill>
              </a:rPr>
              <a:t>as </a:t>
            </a:r>
            <a:r>
              <a:rPr lang="en-US" sz="2200" b="1" dirty="0">
                <a:solidFill>
                  <a:srgbClr val="0070C0"/>
                </a:solidFill>
              </a:rPr>
              <a:t>platform</a:t>
            </a:r>
            <a:r>
              <a:rPr lang="en-US" sz="2200" dirty="0">
                <a:solidFill>
                  <a:srgbClr val="0070C0"/>
                </a:solidFill>
              </a:rPr>
              <a:t> for exchanges of experience and information </a:t>
            </a:r>
          </a:p>
          <a:p>
            <a:pPr lvl="1"/>
            <a:endParaRPr lang="en-US" sz="22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0" t="21559" b="18939"/>
          <a:stretch/>
        </p:blipFill>
        <p:spPr bwMode="auto">
          <a:xfrm>
            <a:off x="5679414" y="1066800"/>
            <a:ext cx="3083586" cy="1981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7" descr="p2p-cooperation-id5561121_size4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368404"/>
            <a:ext cx="3076162" cy="299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54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8229600" cy="1066800"/>
          </a:xfrm>
        </p:spPr>
        <p:txBody>
          <a:bodyPr anchor="t"/>
          <a:lstStyle/>
          <a:p>
            <a:r>
              <a:rPr lang="sr-Latn-CS" b="1" dirty="0" smtClean="0"/>
              <a:t>AEBR Balkans</a:t>
            </a:r>
            <a:endParaRPr lang="en-GB" b="1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-457200" y="1524000"/>
            <a:ext cx="6324600" cy="5105400"/>
          </a:xfrm>
        </p:spPr>
        <p:txBody>
          <a:bodyPr>
            <a:no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solidFill>
                  <a:srgbClr val="0070C0"/>
                </a:solidFill>
              </a:rPr>
              <a:t>Improve</a:t>
            </a:r>
            <a:r>
              <a:rPr lang="en-US" sz="2200" b="1" dirty="0">
                <a:solidFill>
                  <a:srgbClr val="0070C0"/>
                </a:solidFill>
              </a:rPr>
              <a:t> public awareness </a:t>
            </a:r>
            <a:r>
              <a:rPr lang="en-US" sz="2200" b="1" dirty="0" smtClean="0">
                <a:solidFill>
                  <a:srgbClr val="0070C0"/>
                </a:solidFill>
              </a:rPr>
              <a:t/>
            </a:r>
            <a:br>
              <a:rPr lang="en-US" sz="2200" b="1" dirty="0" smtClean="0">
                <a:solidFill>
                  <a:srgbClr val="0070C0"/>
                </a:solidFill>
              </a:rPr>
            </a:br>
            <a:r>
              <a:rPr lang="en-US" sz="2200" dirty="0" smtClean="0">
                <a:solidFill>
                  <a:srgbClr val="0070C0"/>
                </a:solidFill>
              </a:rPr>
              <a:t>of </a:t>
            </a:r>
            <a:r>
              <a:rPr lang="en-US" sz="2200" dirty="0">
                <a:solidFill>
                  <a:srgbClr val="0070C0"/>
                </a:solidFill>
              </a:rPr>
              <a:t>importance and value of CBC;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b="1" dirty="0" smtClean="0">
                <a:solidFill>
                  <a:srgbClr val="0070C0"/>
                </a:solidFill>
              </a:rPr>
              <a:t>Detect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smtClean="0">
                <a:solidFill>
                  <a:srgbClr val="0070C0"/>
                </a:solidFill>
              </a:rPr>
              <a:t>special problems, opportunities, responsibilities and activities of </a:t>
            </a:r>
            <a:r>
              <a:rPr lang="en-US" sz="2200" dirty="0" smtClean="0">
                <a:solidFill>
                  <a:srgbClr val="0070C0"/>
                </a:solidFill>
              </a:rPr>
              <a:t/>
            </a:r>
            <a:br>
              <a:rPr lang="en-US" sz="2200" dirty="0" smtClean="0">
                <a:solidFill>
                  <a:srgbClr val="0070C0"/>
                </a:solidFill>
              </a:rPr>
            </a:br>
            <a:r>
              <a:rPr lang="en-US" sz="2200" dirty="0" smtClean="0">
                <a:solidFill>
                  <a:srgbClr val="0070C0"/>
                </a:solidFill>
              </a:rPr>
              <a:t>Balkan’s </a:t>
            </a:r>
            <a:r>
              <a:rPr lang="en-US" sz="2200" dirty="0" err="1" smtClean="0">
                <a:solidFill>
                  <a:srgbClr val="0070C0"/>
                </a:solidFill>
              </a:rPr>
              <a:t>Euroregions</a:t>
            </a:r>
            <a:r>
              <a:rPr lang="en-US" sz="2200" dirty="0" smtClean="0">
                <a:solidFill>
                  <a:srgbClr val="0070C0"/>
                </a:solidFill>
              </a:rPr>
              <a:t>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b="1" dirty="0" smtClean="0">
                <a:solidFill>
                  <a:srgbClr val="0070C0"/>
                </a:solidFill>
              </a:rPr>
              <a:t>Initiate, support and coordinate cooperation </a:t>
            </a:r>
            <a:r>
              <a:rPr lang="en-US" sz="2200" dirty="0" smtClean="0">
                <a:solidFill>
                  <a:srgbClr val="0070C0"/>
                </a:solidFill>
              </a:rPr>
              <a:t>between the </a:t>
            </a:r>
            <a:br>
              <a:rPr lang="en-US" sz="2200" dirty="0" smtClean="0">
                <a:solidFill>
                  <a:srgbClr val="0070C0"/>
                </a:solidFill>
              </a:rPr>
            </a:br>
            <a:r>
              <a:rPr lang="en-US" sz="2200" dirty="0" err="1" smtClean="0">
                <a:solidFill>
                  <a:srgbClr val="0070C0"/>
                </a:solidFill>
              </a:rPr>
              <a:t>Euroregions</a:t>
            </a:r>
            <a:r>
              <a:rPr lang="en-US" sz="2200" dirty="0" smtClean="0">
                <a:solidFill>
                  <a:srgbClr val="0070C0"/>
                </a:solidFill>
              </a:rPr>
              <a:t> throughout Balkans;</a:t>
            </a:r>
            <a:r>
              <a:rPr lang="sr-Latn-CS" sz="2200" dirty="0" smtClean="0">
                <a:solidFill>
                  <a:srgbClr val="0070C0"/>
                </a:solidFill>
              </a:rPr>
              <a:t>.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solidFill>
                  <a:srgbClr val="0070C0"/>
                </a:solidFill>
              </a:rPr>
              <a:t>Carry out the </a:t>
            </a:r>
            <a:r>
              <a:rPr lang="en-US" sz="2200" b="1" dirty="0" smtClean="0">
                <a:solidFill>
                  <a:srgbClr val="0070C0"/>
                </a:solidFill>
              </a:rPr>
              <a:t>strategic plans</a:t>
            </a:r>
            <a:r>
              <a:rPr lang="en-US" sz="2200" dirty="0" smtClean="0">
                <a:solidFill>
                  <a:srgbClr val="0070C0"/>
                </a:solidFill>
              </a:rPr>
              <a:t> and </a:t>
            </a:r>
            <a:br>
              <a:rPr lang="en-US" sz="2200" dirty="0" smtClean="0">
                <a:solidFill>
                  <a:srgbClr val="0070C0"/>
                </a:solidFill>
              </a:rPr>
            </a:br>
            <a:r>
              <a:rPr lang="en-US" sz="2200" dirty="0" smtClean="0">
                <a:solidFill>
                  <a:srgbClr val="0070C0"/>
                </a:solidFill>
              </a:rPr>
              <a:t>applied </a:t>
            </a:r>
            <a:r>
              <a:rPr lang="en-US" sz="2200" b="1" dirty="0" smtClean="0">
                <a:solidFill>
                  <a:srgbClr val="0070C0"/>
                </a:solidFill>
              </a:rPr>
              <a:t>research</a:t>
            </a:r>
            <a:r>
              <a:rPr lang="en-US" sz="2200" dirty="0" smtClean="0">
                <a:solidFill>
                  <a:srgbClr val="0070C0"/>
                </a:solidFill>
              </a:rPr>
              <a:t> on CB issues;  </a:t>
            </a:r>
            <a:r>
              <a:rPr lang="en-US" sz="2200" dirty="0" smtClean="0">
                <a:solidFill>
                  <a:srgbClr val="0070C0"/>
                </a:solidFill>
              </a:rPr>
              <a:t>and to</a:t>
            </a:r>
            <a:endParaRPr lang="en-US" sz="2200" dirty="0" smtClean="0">
              <a:solidFill>
                <a:srgbClr val="0070C0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solidFill>
                  <a:srgbClr val="0070C0"/>
                </a:solidFill>
              </a:rPr>
              <a:t>Establish and coordinate the AEBR </a:t>
            </a:r>
            <a:r>
              <a:rPr lang="en-US" sz="2200" b="1" dirty="0" smtClean="0">
                <a:solidFill>
                  <a:srgbClr val="0070C0"/>
                </a:solidFill>
              </a:rPr>
              <a:t>Network of Young Leaders for </a:t>
            </a:r>
            <a:br>
              <a:rPr lang="en-US" sz="2200" b="1" dirty="0" smtClean="0">
                <a:solidFill>
                  <a:srgbClr val="0070C0"/>
                </a:solidFill>
              </a:rPr>
            </a:br>
            <a:r>
              <a:rPr lang="en-US" sz="2200" b="1" dirty="0" smtClean="0">
                <a:solidFill>
                  <a:srgbClr val="0070C0"/>
                </a:solidFill>
              </a:rPr>
              <a:t>Cross-border Cooperation</a:t>
            </a:r>
            <a:r>
              <a:rPr lang="en-US" sz="2200" dirty="0" smtClean="0">
                <a:solidFill>
                  <a:srgbClr val="0070C0"/>
                </a:solidFill>
              </a:rPr>
              <a:t>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GB" sz="2200" dirty="0"/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" t="6248" r="38598"/>
          <a:stretch/>
        </p:blipFill>
        <p:spPr>
          <a:xfrm>
            <a:off x="5029200" y="990600"/>
            <a:ext cx="3854407" cy="4343400"/>
          </a:xfrm>
          <a:prstGeom prst="roundRect">
            <a:avLst>
              <a:gd name="adj" fmla="val 1962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12" name="Group 11"/>
          <p:cNvGrpSpPr/>
          <p:nvPr/>
        </p:nvGrpSpPr>
        <p:grpSpPr>
          <a:xfrm>
            <a:off x="5891212" y="5562600"/>
            <a:ext cx="3199607" cy="1295400"/>
            <a:chOff x="5891212" y="5562600"/>
            <a:chExt cx="3199607" cy="129540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" t="21559" b="18939"/>
            <a:stretch/>
          </p:blipFill>
          <p:spPr bwMode="auto">
            <a:xfrm>
              <a:off x="7074628" y="5562600"/>
              <a:ext cx="2016191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1212" y="5679744"/>
              <a:ext cx="1125130" cy="1043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198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066800"/>
          </a:xfrm>
        </p:spPr>
        <p:txBody>
          <a:bodyPr/>
          <a:lstStyle/>
          <a:p>
            <a:r>
              <a:rPr lang="en-US" dirty="0" smtClean="0"/>
              <a:t>PROJECTS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667000" y="3048000"/>
            <a:ext cx="6324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Role of CBC Experts of Ukraine, Russia and European Union in Peace Building </a:t>
            </a:r>
          </a:p>
        </p:txBody>
      </p:sp>
      <p:pic>
        <p:nvPicPr>
          <p:cNvPr id="2052" name="Picture 4" descr="http://www.cesci-balkans.eu/contentfiles/imgs/00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2209800" cy="1444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Rectangle 8"/>
          <p:cNvSpPr/>
          <p:nvPr/>
        </p:nvSpPr>
        <p:spPr>
          <a:xfrm>
            <a:off x="2590800" y="1447800"/>
            <a:ext cx="6553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VI, VII </a:t>
            </a:r>
            <a:r>
              <a:rPr lang="sr-Latn-RS" sz="2800" dirty="0" smtClean="0"/>
              <a:t>and VIII </a:t>
            </a:r>
            <a:r>
              <a:rPr lang="en-US" sz="2800" dirty="0" smtClean="0"/>
              <a:t>Youth Forum</a:t>
            </a:r>
          </a:p>
          <a:p>
            <a:r>
              <a:rPr lang="en-US" sz="2400" dirty="0" smtClean="0"/>
              <a:t>(+videoconferences with Ukraine and Russia)</a:t>
            </a:r>
            <a:r>
              <a:rPr lang="en-US" sz="3200" dirty="0"/>
              <a:t> 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891212" y="5562600"/>
            <a:ext cx="3199607" cy="1295400"/>
            <a:chOff x="5891212" y="5562600"/>
            <a:chExt cx="3199607" cy="12954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" t="21559" b="18939"/>
            <a:stretch/>
          </p:blipFill>
          <p:spPr bwMode="auto">
            <a:xfrm>
              <a:off x="7074628" y="5562600"/>
              <a:ext cx="2016191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1212" y="5679744"/>
              <a:ext cx="1125130" cy="1043738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95600"/>
            <a:ext cx="2209800" cy="1657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541896" y="4800600"/>
            <a:ext cx="66021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School of international integration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and </a:t>
            </a:r>
            <a:r>
              <a:rPr lang="en-US" sz="2800" dirty="0"/>
              <a:t>cross-border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cooperation 2015</a:t>
            </a:r>
            <a:endParaRPr lang="en-US" sz="280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827587"/>
            <a:ext cx="2203405" cy="1344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7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066800"/>
          </a:xfrm>
        </p:spPr>
        <p:txBody>
          <a:bodyPr/>
          <a:lstStyle/>
          <a:p>
            <a:r>
              <a:rPr lang="en-US" dirty="0" smtClean="0"/>
              <a:t>PROJECTS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5891212" y="5562600"/>
            <a:ext cx="3199607" cy="1295400"/>
            <a:chOff x="5891212" y="5562600"/>
            <a:chExt cx="3199607" cy="12954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" t="21559" b="18939"/>
            <a:stretch/>
          </p:blipFill>
          <p:spPr bwMode="auto">
            <a:xfrm>
              <a:off x="7074628" y="5562600"/>
              <a:ext cx="2016191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1212" y="5679744"/>
              <a:ext cx="1125130" cy="1043738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2590800" y="1295400"/>
            <a:ext cx="622478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Youth Video-Internet-Bridge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«</a:t>
            </a:r>
            <a:r>
              <a:rPr lang="en-US" sz="2800" dirty="0"/>
              <a:t>Development of </a:t>
            </a:r>
            <a:r>
              <a:rPr lang="en-US" sz="2800" dirty="0" smtClean="0"/>
              <a:t>CBC between </a:t>
            </a:r>
            <a:r>
              <a:rPr lang="en-US" sz="2800" dirty="0"/>
              <a:t>Youth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of </a:t>
            </a:r>
            <a:r>
              <a:rPr lang="en-US" sz="2800" dirty="0"/>
              <a:t>European Border Regions»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67000" y="3276600"/>
            <a:ext cx="5562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Video conference </a:t>
            </a:r>
            <a:r>
              <a:rPr lang="en-US" sz="2800" dirty="0" smtClean="0"/>
              <a:t> “</a:t>
            </a:r>
            <a:r>
              <a:rPr lang="en-US" sz="2800" dirty="0"/>
              <a:t>Urban Development </a:t>
            </a:r>
            <a:r>
              <a:rPr lang="en-US" sz="2800" dirty="0" smtClean="0"/>
              <a:t>in </a:t>
            </a:r>
            <a:r>
              <a:rPr lang="en-US" sz="2800" dirty="0"/>
              <a:t>Border Areas” </a:t>
            </a:r>
          </a:p>
        </p:txBody>
      </p:sp>
      <p:pic>
        <p:nvPicPr>
          <p:cNvPr id="22" name="Picture 21" descr="D:\Downloads\logo-infocentre2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1524000" cy="1528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 descr="https://scontent.fbeg1-1.fna.fbcdn.net/v/t1.0-9/12743558_1687045354885392_6307603523833123105_n.jpg?oh=adb696b4227493fadc5918659061aeb6&amp;oe=58837E8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04" y="2971800"/>
            <a:ext cx="22098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23" descr="D:\Dropbox\AEBR\AEBR center for Balkans\Ana Participation\2016-02-Belgorod - 17 FRB\Screenshot 2016-09-04 16.33.31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7" r="33926" b="19063"/>
          <a:stretch/>
        </p:blipFill>
        <p:spPr bwMode="auto">
          <a:xfrm>
            <a:off x="152400" y="4800600"/>
            <a:ext cx="2438400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2667000" y="4724400"/>
            <a:ext cx="5562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Video conference “International experience of public diplomacy in integration projects” </a:t>
            </a:r>
          </a:p>
        </p:txBody>
      </p:sp>
    </p:spTree>
    <p:extLst>
      <p:ext uri="{BB962C8B-B14F-4D97-AF65-F5344CB8AC3E}">
        <p14:creationId xmlns:p14="http://schemas.microsoft.com/office/powerpoint/2010/main" val="104643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066800"/>
          </a:xfrm>
        </p:spPr>
        <p:txBody>
          <a:bodyPr/>
          <a:lstStyle/>
          <a:p>
            <a:r>
              <a:rPr lang="en-US" dirty="0" smtClean="0"/>
              <a:t>PROJECTS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5891212" y="5562600"/>
            <a:ext cx="3199607" cy="1295400"/>
            <a:chOff x="5891212" y="5562600"/>
            <a:chExt cx="3199607" cy="12954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" t="21559" b="18939"/>
            <a:stretch/>
          </p:blipFill>
          <p:spPr bwMode="auto">
            <a:xfrm>
              <a:off x="7074628" y="5562600"/>
              <a:ext cx="2016191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1212" y="5679744"/>
              <a:ext cx="1125130" cy="1043738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2590800" y="3124200"/>
            <a:ext cx="621195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Video conference "Implementation of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public </a:t>
            </a:r>
            <a:r>
              <a:rPr lang="en-US" sz="2800" dirty="0"/>
              <a:t>diplomacy projects and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CBC at </a:t>
            </a:r>
            <a:r>
              <a:rPr lang="en-US" sz="2800" dirty="0"/>
              <a:t>the regional level"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67000" y="4800600"/>
            <a:ext cx="5562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Video Conference "Universities in the border areas, as actors of public diplomacy"</a:t>
            </a:r>
          </a:p>
        </p:txBody>
      </p:sp>
      <p:pic>
        <p:nvPicPr>
          <p:cNvPr id="20" name="Picture 2" descr="http://www.cesci-balkans.eu/contentfiles/imgs/collage-2016-03-08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96" y="1303645"/>
            <a:ext cx="2159000" cy="1619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1" name="Rectangle 20"/>
          <p:cNvSpPr/>
          <p:nvPr/>
        </p:nvSpPr>
        <p:spPr>
          <a:xfrm>
            <a:off x="2541896" y="1456045"/>
            <a:ext cx="533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Global Online Dialog 2016 - Youth Power for Positive Transformation</a:t>
            </a:r>
          </a:p>
        </p:txBody>
      </p:sp>
      <p:pic>
        <p:nvPicPr>
          <p:cNvPr id="16" name="Picture 15" descr="D:\Dropbox\AEBR\AEBR center for Balkans\Ana Participation\2016-03-Belgorod - 24 MAR\Screenshot 2016-09-04 15.36.40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" t="13793" r="33209" b="11207"/>
          <a:stretch/>
        </p:blipFill>
        <p:spPr bwMode="auto">
          <a:xfrm>
            <a:off x="304800" y="3124200"/>
            <a:ext cx="2133600" cy="1415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 descr="https://scontent.fbeg1-1.fna.fbcdn.net/v/t1.0-1/c0.0.160.160/p160x160/10369185_1440971096159487_6091927020081978987_n.jpg?oh=7952ccfc71861afe52a43b989ef51837&amp;oe=587B87AA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9"/>
          <a:stretch/>
        </p:blipFill>
        <p:spPr bwMode="auto">
          <a:xfrm>
            <a:off x="469900" y="4800600"/>
            <a:ext cx="1816100" cy="16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Above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658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066800"/>
          </a:xfrm>
        </p:spPr>
        <p:txBody>
          <a:bodyPr/>
          <a:lstStyle/>
          <a:p>
            <a:r>
              <a:rPr lang="en-US" dirty="0" smtClean="0"/>
              <a:t>PROJECTS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5891212" y="5562600"/>
            <a:ext cx="3199607" cy="1295400"/>
            <a:chOff x="5891212" y="5562600"/>
            <a:chExt cx="3199607" cy="12954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" t="21559" b="18939"/>
            <a:stretch/>
          </p:blipFill>
          <p:spPr bwMode="auto">
            <a:xfrm>
              <a:off x="7074628" y="5562600"/>
              <a:ext cx="2016191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1212" y="5679744"/>
              <a:ext cx="1125130" cy="1043738"/>
            </a:xfrm>
            <a:prstGeom prst="rect">
              <a:avLst/>
            </a:prstGeom>
          </p:spPr>
        </p:pic>
      </p:grpSp>
      <p:pic>
        <p:nvPicPr>
          <p:cNvPr id="18" name="Picture 3" descr="C:\Users\ana\Desktop\istock_000019537569_networ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2344058" cy="1697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HeroicExtremeRigh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19" name="Rectangle 18"/>
          <p:cNvSpPr/>
          <p:nvPr/>
        </p:nvSpPr>
        <p:spPr>
          <a:xfrm>
            <a:off x="2420258" y="1219200"/>
            <a:ext cx="62665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Network of Young Leaders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for </a:t>
            </a:r>
            <a:r>
              <a:rPr lang="en-US" sz="2800" b="1" dirty="0"/>
              <a:t>Cross-border </a:t>
            </a:r>
            <a:r>
              <a:rPr lang="en-US" sz="2800" b="1" dirty="0" smtClean="0"/>
              <a:t> Cooperation</a:t>
            </a:r>
            <a:endParaRPr lang="en-US" sz="2800" b="1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438400" y="20574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it works?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76200" y="2971800"/>
            <a:ext cx="9220200" cy="329793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Youth Forum – seminars, workshops, discussion platforms, round tables</a:t>
            </a:r>
          </a:p>
          <a:p>
            <a:pPr>
              <a:spcAft>
                <a:spcPts val="1200"/>
              </a:spcAft>
            </a:pPr>
            <a:r>
              <a:rPr lang="en-US" b="1" dirty="0" smtClean="0"/>
              <a:t>Online</a:t>
            </a:r>
            <a:r>
              <a:rPr lang="en-US" dirty="0" smtClean="0"/>
              <a:t> – meetings, seminars, workshops</a:t>
            </a:r>
          </a:p>
          <a:p>
            <a:pPr>
              <a:spcAft>
                <a:spcPts val="1200"/>
              </a:spcAft>
            </a:pPr>
            <a:r>
              <a:rPr lang="en-US" dirty="0"/>
              <a:t>Youth </a:t>
            </a:r>
            <a:r>
              <a:rPr lang="en-US" b="1" dirty="0"/>
              <a:t>Charter</a:t>
            </a:r>
            <a:r>
              <a:rPr lang="en-US" dirty="0"/>
              <a:t> for the Cross-border </a:t>
            </a:r>
            <a:r>
              <a:rPr lang="en-US" dirty="0" smtClean="0"/>
              <a:t>Cooperation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Supporting youngsters ideas and projects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Internship </a:t>
            </a:r>
            <a:r>
              <a:rPr lang="en-US" dirty="0" err="1" smtClean="0"/>
              <a:t>Programme</a:t>
            </a:r>
            <a:r>
              <a:rPr lang="en-US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9855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 for your attention!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C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Ana Nikolov</a:t>
            </a:r>
          </a:p>
          <a:p>
            <a:pPr>
              <a:buNone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sr-Latn-C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na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sr-Latn-C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nikolov@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cesci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-net</a:t>
            </a:r>
            <a:r>
              <a:rPr lang="sr-Latn-C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eu</a:t>
            </a:r>
            <a:endParaRPr lang="sr-Latn-C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r>
              <a:rPr lang="sr-Latn-C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www.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cesci-balkans.eu</a:t>
            </a:r>
            <a:r>
              <a:rPr lang="sr-Latn-C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sr-Latn-C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None/>
            </a:pPr>
            <a:endParaRPr lang="sr-Latn-C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None/>
            </a:pPr>
            <a:r>
              <a:rPr lang="sr-Latn-C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sr-Latn-CS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sr-Latn-C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None/>
            </a:pPr>
            <a:endParaRPr lang="en-GB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981200" y="4572000"/>
            <a:ext cx="5181600" cy="2262116"/>
            <a:chOff x="5891212" y="5562600"/>
            <a:chExt cx="3199607" cy="129540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" t="21559" b="18939"/>
            <a:stretch/>
          </p:blipFill>
          <p:spPr bwMode="auto">
            <a:xfrm>
              <a:off x="7074628" y="5562600"/>
              <a:ext cx="2016191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1212" y="5679744"/>
              <a:ext cx="1125130" cy="1043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588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864</TotalTime>
  <Words>227</Words>
  <Application>Microsoft Office PowerPoint</Application>
  <PresentationFormat>On-screen Show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ASSOCIATIONS FOR THE  CROSS-BORDER COLLABORATION SUPPORTING eREGIONS DEVELOPMENT</vt:lpstr>
      <vt:lpstr>CESCI Balkans</vt:lpstr>
      <vt:lpstr>AEBR Balkans</vt:lpstr>
      <vt:lpstr>AEBR Balkans</vt:lpstr>
      <vt:lpstr>PROJECTS</vt:lpstr>
      <vt:lpstr>PROJECTS</vt:lpstr>
      <vt:lpstr>PROJECTS</vt:lpstr>
      <vt:lpstr>PROJECTS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MODELS OF CROSS-BORDER COOPERATION</dc:title>
  <dc:creator>ana</dc:creator>
  <cp:lastModifiedBy>ana</cp:lastModifiedBy>
  <cp:revision>86</cp:revision>
  <dcterms:created xsi:type="dcterms:W3CDTF">2015-09-09T21:48:26Z</dcterms:created>
  <dcterms:modified xsi:type="dcterms:W3CDTF">2016-09-19T07:12:59Z</dcterms:modified>
</cp:coreProperties>
</file>