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74" r:id="rId3"/>
    <p:sldId id="258" r:id="rId4"/>
    <p:sldId id="262" r:id="rId5"/>
    <p:sldId id="273" r:id="rId6"/>
    <p:sldId id="267" r:id="rId7"/>
    <p:sldId id="270" r:id="rId8"/>
    <p:sldId id="271" r:id="rId9"/>
    <p:sldId id="269" r:id="rId10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6600"/>
    <a:srgbClr val="FF00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51" autoAdjust="0"/>
    <p:restoredTop sz="94840" autoAdjust="0"/>
  </p:normalViewPr>
  <p:slideViewPr>
    <p:cSldViewPr>
      <p:cViewPr>
        <p:scale>
          <a:sx n="80" d="100"/>
          <a:sy n="80" d="100"/>
        </p:scale>
        <p:origin x="-996" y="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800" b="1" u="none" noProof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lang="en-GB" sz="1800" b="1" u="none" baseline="0" noProof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violence – elderly people</a:t>
            </a:r>
            <a:endParaRPr lang="en-GB" sz="1800" b="1" u="none" noProof="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Jokes about yourself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Bad words, mocking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pyramid"/>
        <c:axId val="116683904"/>
        <c:axId val="116685440"/>
        <c:axId val="0"/>
      </c:bar3DChart>
      <c:catAx>
        <c:axId val="11668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16685440"/>
        <c:crosses val="autoZero"/>
        <c:auto val="1"/>
        <c:lblAlgn val="ctr"/>
        <c:lblOffset val="100"/>
        <c:noMultiLvlLbl val="0"/>
      </c:catAx>
      <c:valAx>
        <c:axId val="116685440"/>
        <c:scaling>
          <c:orientation val="minMax"/>
        </c:scaling>
        <c:delete val="0"/>
        <c:axPos val="l"/>
        <c:majorGridlines/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l-SI"/>
          </a:p>
        </c:txPr>
        <c:crossAx val="116683904"/>
        <c:crosses val="autoZero"/>
        <c:crossBetween val="between"/>
      </c:valAx>
      <c:spPr>
        <a:noFill/>
        <a:ln w="25401">
          <a:noFill/>
        </a:ln>
      </c:spPr>
    </c:plotArea>
    <c:legend>
      <c:legendPos val="b"/>
      <c:layout>
        <c:manualLayout>
          <c:xMode val="edge"/>
          <c:yMode val="edge"/>
          <c:x val="5.4245283018867926E-2"/>
          <c:y val="0.93"/>
          <c:w val="0.9"/>
          <c:h val="5.4129036426626587E-2"/>
        </c:manualLayout>
      </c:layout>
      <c:overlay val="0"/>
      <c:txPr>
        <a:bodyPr/>
        <a:lstStyle/>
        <a:p>
          <a:pPr>
            <a:defRPr sz="1300" b="1">
              <a:effectLst/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sl-S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1799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Psychological</a:t>
            </a:r>
            <a:r>
              <a:rPr lang="en-GB" sz="1799" b="1" baseline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violence</a:t>
            </a:r>
            <a:r>
              <a:rPr lang="en-GB" sz="1799" b="1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youth</a:t>
            </a:r>
            <a:endParaRPr lang="en-GB" sz="1800" b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6929603307965777E-2"/>
          <c:y val="0.12239633306736962"/>
          <c:w val="0.51806461608432419"/>
          <c:h val="0.84327414799029066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Jokes about yourself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List1!$B$2</c:f>
              <c:numCache>
                <c:formatCode>General</c:formatCode>
                <c:ptCount val="1"/>
                <c:pt idx="0">
                  <c:v>15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Bad words, mocking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List1!$A$2</c:f>
              <c:numCache>
                <c:formatCode>General</c:formatCode>
                <c:ptCount val="1"/>
              </c:numCache>
            </c:numRef>
          </c:cat>
          <c:val>
            <c:numRef>
              <c:f>List1!$C$2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116711424"/>
        <c:axId val="116712960"/>
        <c:axId val="0"/>
      </c:bar3DChart>
      <c:catAx>
        <c:axId val="116711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712960"/>
        <c:crosses val="autoZero"/>
        <c:auto val="1"/>
        <c:lblAlgn val="ctr"/>
        <c:lblOffset val="100"/>
        <c:noMultiLvlLbl val="0"/>
      </c:catAx>
      <c:valAx>
        <c:axId val="11671296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sl-SI"/>
          </a:p>
        </c:txPr>
        <c:crossAx val="116711424"/>
        <c:crosses val="autoZero"/>
        <c:crossBetween val="between"/>
      </c:valAx>
      <c:spPr>
        <a:noFill/>
        <a:ln w="25387">
          <a:noFill/>
        </a:ln>
      </c:spPr>
    </c:plotArea>
    <c:legend>
      <c:legendPos val="r"/>
      <c:layout>
        <c:manualLayout>
          <c:xMode val="edge"/>
          <c:yMode val="edge"/>
          <c:x val="0.57644628099173556"/>
          <c:y val="0.40200000000000002"/>
          <c:w val="0.39131081978069715"/>
          <c:h val="0.18961850209605563"/>
        </c:manualLayout>
      </c:layout>
      <c:overlay val="0"/>
      <c:txPr>
        <a:bodyPr/>
        <a:lstStyle/>
        <a:p>
          <a:pPr>
            <a:defRPr sz="1299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sl-SI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 sz="280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Experienced</a:t>
            </a:r>
            <a:r>
              <a:rPr lang="en-GB" sz="2800" baseline="0" noProof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violence</a:t>
            </a:r>
            <a:endParaRPr lang="en-GB" sz="28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Doživeto nasilje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rgbClr val="FF0000"/>
              </a:solidFill>
            </c:spPr>
          </c:dPt>
          <c:dPt>
            <c:idx val="2"/>
            <c:bubble3D val="0"/>
            <c:spPr>
              <a:solidFill>
                <a:srgbClr val="0066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sl-SI" smtClean="0"/>
                      <a:t>At</a:t>
                    </a:r>
                    <a:r>
                      <a:rPr lang="sl-SI" baseline="0" smtClean="0"/>
                      <a:t> school</a:t>
                    </a:r>
                    <a:r>
                      <a:rPr lang="en-US" dirty="0"/>
                      <a:t>
52%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l-SI" smtClean="0"/>
                      <a:t>On</a:t>
                    </a:r>
                    <a:r>
                      <a:rPr lang="sl-SI" baseline="0" smtClean="0"/>
                      <a:t> a party</a:t>
                    </a:r>
                    <a:r>
                      <a:rPr lang="en-US"/>
                      <a:t>
38%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sl-SI" smtClean="0"/>
                      <a:t>At</a:t>
                    </a:r>
                    <a:r>
                      <a:rPr lang="sl-SI" baseline="0" smtClean="0"/>
                      <a:t> home</a:t>
                    </a:r>
                    <a:r>
                      <a:rPr lang="en-US" dirty="0"/>
                      <a:t>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sl-S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List1!$A$2:$A$4</c:f>
              <c:strCache>
                <c:ptCount val="3"/>
                <c:pt idx="0">
                  <c:v>V šoli</c:v>
                </c:pt>
                <c:pt idx="1">
                  <c:v>Na zabavi</c:v>
                </c:pt>
                <c:pt idx="2">
                  <c:v>Doma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11</c:v>
                </c:pt>
                <c:pt idx="1">
                  <c:v>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2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sl-SI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title>
      <c:tx>
        <c:rich>
          <a:bodyPr/>
          <a:lstStyle/>
          <a:p>
            <a:pPr>
              <a:defRPr/>
            </a:pPr>
            <a:r>
              <a:rPr lang="sl-SI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sl-SI" u="sng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u="sng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woman</a:t>
            </a:r>
            <a:r>
              <a:rPr lang="sl-SI" u="sng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u="sng" baseline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deserves</a:t>
            </a:r>
            <a:r>
              <a:rPr lang="sl-SI" u="sng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slap</a:t>
            </a:r>
            <a:endParaRPr lang="en-US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Stolpec2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sl-SI" smtClean="0"/>
                      <a:t>Elderly</a:t>
                    </a:r>
                    <a:r>
                      <a:rPr lang="sl-SI" baseline="0" smtClean="0"/>
                      <a:t> men</a:t>
                    </a:r>
                    <a:r>
                      <a:rPr lang="en-US"/>
                      <a:t>
57%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sl-SI" smtClean="0"/>
                      <a:t>Elderly</a:t>
                    </a:r>
                    <a:r>
                      <a:rPr lang="sl-SI" baseline="0" smtClean="0"/>
                      <a:t> women</a:t>
                    </a:r>
                    <a:r>
                      <a:rPr lang="en-US"/>
                      <a:t>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sl-SI" smtClean="0"/>
                      <a:t>Youth</a:t>
                    </a:r>
                    <a:r>
                      <a:rPr lang="en-US" dirty="0"/>
                      <a:t>
29%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sl-S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List1!$A$2:$A$4</c:f>
              <c:strCache>
                <c:ptCount val="3"/>
                <c:pt idx="0">
                  <c:v>Starostniki</c:v>
                </c:pt>
                <c:pt idx="1">
                  <c:v>Starostnice</c:v>
                </c:pt>
                <c:pt idx="2">
                  <c:v>Mladostniki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4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Stolpec1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List1!$A$2:$A$4</c:f>
              <c:strCache>
                <c:ptCount val="3"/>
                <c:pt idx="0">
                  <c:v>Starostniki</c:v>
                </c:pt>
                <c:pt idx="1">
                  <c:v>Starostnice</c:v>
                </c:pt>
                <c:pt idx="2">
                  <c:v>Mladostniki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  <c:spPr>
        <a:noFill/>
        <a:ln w="25400">
          <a:noFill/>
        </a:ln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2C0D40-F1C5-456C-8D11-53C3DDB9D8F2}" type="datetimeFigureOut">
              <a:rPr lang="sl-SI"/>
              <a:pPr>
                <a:defRPr/>
              </a:pPr>
              <a:t>30.9.2016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5EADE17-545E-42FC-BD5B-E20B15204C2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46687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39FC-C760-4812-96E3-7F78A980355D}" type="datetime1">
              <a:rPr lang="sl-SI"/>
              <a:pPr>
                <a:defRPr/>
              </a:pPr>
              <a:t>30.9.2016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6B894-F0C9-46A6-BD8F-1FE3E60D2FE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38F34-19AB-4893-86FF-B59463FA4743}" type="datetime1">
              <a:rPr lang="sl-SI"/>
              <a:pPr>
                <a:defRPr/>
              </a:pPr>
              <a:t>30.9.2016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777FE-7D98-483D-A79C-E0C86082807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5F9A8-3C56-41C0-B76A-28EA05C15E74}" type="datetime1">
              <a:rPr lang="sl-SI"/>
              <a:pPr>
                <a:defRPr/>
              </a:pPr>
              <a:t>30.9.2016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DD846-ECD4-4D01-B9AB-468B41E0B0E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C664-D7E1-4B52-AAC1-238D17350A85}" type="datetime1">
              <a:rPr lang="sl-SI"/>
              <a:pPr>
                <a:defRPr/>
              </a:pPr>
              <a:t>30.9.2016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437DF-5AD4-417B-BD88-5CFB0942B06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A796-69FD-4FC1-89EC-59E2A69BEA46}" type="datetime1">
              <a:rPr lang="sl-SI"/>
              <a:pPr>
                <a:defRPr/>
              </a:pPr>
              <a:t>30.9.2016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26142-9B82-4359-81CB-FDD08CD3924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B7B45-D497-4FCD-9518-B4DA99307287}" type="datetime1">
              <a:rPr lang="sl-SI"/>
              <a:pPr>
                <a:defRPr/>
              </a:pPr>
              <a:t>30.9.2016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8DF855-94FF-46E1-B48E-EBCB55AC34E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0DE0DC-12A4-4B0A-87FF-935B7D93A427}" type="datetime1">
              <a:rPr lang="sl-SI"/>
              <a:pPr>
                <a:defRPr/>
              </a:pPr>
              <a:t>30.9.2016</a:t>
            </a:fld>
            <a:endParaRPr lang="sl-SI"/>
          </a:p>
        </p:txBody>
      </p:sp>
      <p:sp>
        <p:nvSpPr>
          <p:cNvPr id="8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0F029-C0E4-43F0-A303-1FF8FBF1DB2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742451-307C-448E-A191-E1EDA00549B7}" type="datetime1">
              <a:rPr lang="sl-SI"/>
              <a:pPr>
                <a:defRPr/>
              </a:pPr>
              <a:t>30.9.2016</a:t>
            </a:fld>
            <a:endParaRPr lang="sl-SI"/>
          </a:p>
        </p:txBody>
      </p:sp>
      <p:sp>
        <p:nvSpPr>
          <p:cNvPr id="4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3C5F5-C999-49F6-A07F-C562E94D1CD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B14DD-A581-4B6E-A5B8-BA19D5F0A935}" type="datetime1">
              <a:rPr lang="sl-SI"/>
              <a:pPr>
                <a:defRPr/>
              </a:pPr>
              <a:t>30.9.2016</a:t>
            </a:fld>
            <a:endParaRPr lang="sl-SI"/>
          </a:p>
        </p:txBody>
      </p:sp>
      <p:sp>
        <p:nvSpPr>
          <p:cNvPr id="3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33080-38A5-4867-AEF0-42AEF87ED4D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CDC5C-E2E2-4D8E-99F4-20805F0CBB82}" type="datetime1">
              <a:rPr lang="sl-SI"/>
              <a:pPr>
                <a:defRPr/>
              </a:pPr>
              <a:t>30.9.2016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39D6E-234E-4F53-A6A5-57384CEB0816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33BCA-8EE3-48DB-B190-4DD7938DC1B2}" type="datetime1">
              <a:rPr lang="sl-SI"/>
              <a:pPr>
                <a:defRPr/>
              </a:pPr>
              <a:t>30.9.2016</a:t>
            </a:fld>
            <a:endParaRPr lang="sl-SI"/>
          </a:p>
        </p:txBody>
      </p:sp>
      <p:sp>
        <p:nvSpPr>
          <p:cNvPr id="6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D92BC-A05E-47F7-A486-7C46A88DA12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6A87B5-3298-4194-A11C-A8D9D9BEEE3C}" type="datetime1">
              <a:rPr lang="sl-SI"/>
              <a:pPr>
                <a:defRPr/>
              </a:pPr>
              <a:t>30.9.2016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62419F-DCCC-47A2-B577-8FF6DAE6C4F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 spd="slow">
    <p:push dir="u"/>
  </p:transition>
  <p:hf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mtClean="0"/>
              <a:t> 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025650"/>
            <a:ext cx="8893175" cy="4570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jeZBesedilom 3"/>
          <p:cNvSpPr txBox="1"/>
          <p:nvPr/>
        </p:nvSpPr>
        <p:spPr>
          <a:xfrm>
            <a:off x="1089025" y="1228725"/>
            <a:ext cx="7416800" cy="193899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6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Does violence grow </a:t>
            </a:r>
            <a:r>
              <a:rPr lang="sl-SI" sz="60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up?</a:t>
            </a:r>
            <a:endParaRPr lang="sl-SI" sz="6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 bwMode="auto">
          <a:xfrm>
            <a:off x="2699792" y="0"/>
            <a:ext cx="3215319" cy="144163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PoljeZBesedilom 4"/>
          <p:cNvSpPr txBox="1"/>
          <p:nvPr/>
        </p:nvSpPr>
        <p:spPr>
          <a:xfrm>
            <a:off x="1979613" y="4911725"/>
            <a:ext cx="5256212" cy="1920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endParaRPr lang="sl-SI" sz="20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l-SI" sz="2000" dirty="0" err="1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Authors</a:t>
            </a:r>
            <a:r>
              <a:rPr lang="sl-SI" sz="20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:  </a:t>
            </a:r>
            <a:endParaRPr lang="sl-SI" sz="20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l-SI" sz="20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Kiara</a:t>
            </a:r>
            <a:r>
              <a:rPr lang="sl-SI" sz="20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 Ropoša</a:t>
            </a:r>
          </a:p>
          <a:p>
            <a:pPr algn="ctr"/>
            <a:r>
              <a:rPr lang="sl-SI" sz="20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Nina </a:t>
            </a:r>
            <a:r>
              <a:rPr lang="sl-SI" sz="2000" dirty="0" err="1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Čontala</a:t>
            </a:r>
            <a:endParaRPr lang="sl-SI" sz="2000" dirty="0">
              <a:solidFill>
                <a:srgbClr val="0D0D0D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sl-SI" sz="2000" dirty="0" smtClean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Mentor</a:t>
            </a:r>
            <a:r>
              <a:rPr lang="sl-SI" sz="2000" dirty="0">
                <a:solidFill>
                  <a:srgbClr val="0D0D0D"/>
                </a:solidFill>
                <a:latin typeface="Times New Roman" pitchFamily="18" charset="0"/>
                <a:cs typeface="Times New Roman" pitchFamily="18" charset="0"/>
              </a:rPr>
              <a:t>: mag. Jasna Vuradin Popović, prof. psih.</a:t>
            </a:r>
          </a:p>
          <a:p>
            <a:pPr algn="ctr"/>
            <a:r>
              <a:rPr lang="sl-SI" sz="2000" dirty="0">
                <a:solidFill>
                  <a:srgbClr val="0D0D0D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askerville Old Face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sl-SI" sz="32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sl-SI" sz="3200" b="1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en-GB" sz="3200" b="1" u="sng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Agression</a:t>
            </a:r>
            <a:r>
              <a:rPr lang="en-GB" sz="3200" b="1" u="sng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and </a:t>
            </a:r>
            <a:r>
              <a:rPr lang="en-GB" sz="3200" b="1" u="sng" dirty="0" err="1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agressive</a:t>
            </a:r>
            <a:r>
              <a:rPr lang="en-GB" sz="3200" b="1" u="sng" dirty="0" smtClean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behaviour</a:t>
            </a:r>
            <a:r>
              <a:rPr lang="sl-SI" sz="3200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sl-SI" sz="3200" dirty="0">
                <a:solidFill>
                  <a:prstClr val="black"/>
                </a:solidFill>
                <a:ea typeface="+mn-ea"/>
                <a:cs typeface="+mn-cs"/>
              </a:rPr>
            </a:b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sl-SI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hysical</a:t>
            </a:r>
            <a:r>
              <a:rPr lang="en-GB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or verbal behaviour</a:t>
            </a:r>
          </a:p>
          <a:p>
            <a:pPr>
              <a:buFont typeface="Wingdings" pitchFamily="2" charset="2"/>
              <a:buChar char="q"/>
            </a:pPr>
            <a:r>
              <a:rPr lang="en-GB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sl-SI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ach</a:t>
            </a:r>
            <a:r>
              <a:rPr lang="en-GB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active attitude</a:t>
            </a:r>
          </a:p>
          <a:p>
            <a:pPr>
              <a:buFont typeface="Arial" charset="0"/>
              <a:buNone/>
            </a:pPr>
            <a:endParaRPr lang="en-GB" sz="19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Negatively expressed a</a:t>
            </a:r>
            <a:r>
              <a:rPr lang="sl-SI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9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gression</a:t>
            </a:r>
            <a:r>
              <a:rPr lang="en-GB" sz="19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GB" sz="1900" b="1" i="1" u="sng" dirty="0" smtClean="0">
                <a:latin typeface="Times New Roman" pitchFamily="18" charset="0"/>
                <a:cs typeface="Times New Roman" pitchFamily="18" charset="0"/>
              </a:rPr>
              <a:t>mugging, violence.</a:t>
            </a:r>
          </a:p>
          <a:p>
            <a:pPr>
              <a:buFont typeface="Wingdings" pitchFamily="2" charset="2"/>
              <a:buChar char="q"/>
            </a:pPr>
            <a:endParaRPr lang="en-GB" sz="19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sz="1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REASONS for a</a:t>
            </a:r>
            <a:r>
              <a:rPr lang="sl-SI" sz="1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19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gressive</a:t>
            </a:r>
            <a:r>
              <a:rPr lang="en-GB" sz="19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behaviour</a:t>
            </a:r>
          </a:p>
          <a:p>
            <a:pPr>
              <a:buFont typeface="Arial" charset="0"/>
              <a:buNone/>
            </a:pPr>
            <a:endParaRPr lang="sl-SI" sz="20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C38D53-16E1-4A2B-B7A2-B2C2D63B2972}" type="slidenum">
              <a:rPr lang="sl-SI"/>
              <a:pPr>
                <a:defRPr/>
              </a:pPr>
              <a:t>2</a:t>
            </a:fld>
            <a:endParaRPr lang="sl-SI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825" y="3789363"/>
            <a:ext cx="3724275" cy="2128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748713" y="0"/>
            <a:ext cx="384175" cy="4762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>
              <a:latin typeface="Baskerville Old Face" panose="02020602080505020303" pitchFamily="18" charset="0"/>
            </a:endParaRPr>
          </a:p>
        </p:txBody>
      </p:sp>
      <p:sp>
        <p:nvSpPr>
          <p:cNvPr id="4" name="PoljeZBesedilom 3"/>
          <p:cNvSpPr txBox="1"/>
          <p:nvPr/>
        </p:nvSpPr>
        <p:spPr>
          <a:xfrm>
            <a:off x="250825" y="404813"/>
            <a:ext cx="7993063" cy="470898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sl-SI" sz="32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Hypothesis</a:t>
            </a:r>
            <a:r>
              <a:rPr lang="sl-SI" sz="3200" b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sl-SI" sz="32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l-SI" sz="2800" u="sng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sl-SI" sz="2400" u="sng" dirty="0">
              <a:solidFill>
                <a:srgbClr val="953735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Calibri" pitchFamily="34" charset="0"/>
              <a:buAutoNum type="arabicPeriod"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Punishment of elderly people in their youth was beating, nowadays youth‘s punishment is work and conversation.</a:t>
            </a:r>
          </a:p>
          <a:p>
            <a:pPr algn="ctr">
              <a:buFont typeface="Calibri" pitchFamily="34" charset="0"/>
              <a:buAutoNum type="arabicPeriod"/>
            </a:pP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Calibri" pitchFamily="34" charset="0"/>
              <a:buAutoNum type="arabicPeriod"/>
            </a:pP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Calibri" pitchFamily="34" charset="0"/>
              <a:buAutoNum type="arabicPeriod"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Elderly people suffered mostly financial violence, nowadays youth face psychological violence. </a:t>
            </a:r>
          </a:p>
          <a:p>
            <a:pPr algn="ctr">
              <a:buFont typeface="Calibri" pitchFamily="34" charset="0"/>
              <a:buAutoNum type="arabicPeriod"/>
            </a:pP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Calibri" pitchFamily="34" charset="0"/>
              <a:buAutoNum type="arabicPeriod"/>
            </a:pPr>
            <a:endParaRPr lang="en-GB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Calibri" pitchFamily="34" charset="0"/>
              <a:buAutoNum type="arabicPeriod"/>
            </a:pP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 Elder</a:t>
            </a:r>
            <a:r>
              <a:rPr lang="sl-SI" b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GB" b="1" dirty="0" smtClean="0">
                <a:latin typeface="Times New Roman" pitchFamily="18" charset="0"/>
                <a:cs typeface="Times New Roman" pitchFamily="18" charset="0"/>
              </a:rPr>
              <a:t>y people‘s opinion is that occasional  physical violence upon women is normal and cannot be treated as violence.</a:t>
            </a:r>
            <a:endParaRPr lang="en-GB" b="1" dirty="0" smtClean="0">
              <a:latin typeface="Baskerville Old Face"/>
            </a:endParaRPr>
          </a:p>
          <a:p>
            <a:endParaRPr lang="sl-SI" dirty="0">
              <a:latin typeface="Calibri" pitchFamily="34" charset="0"/>
            </a:endParaRPr>
          </a:p>
        </p:txBody>
      </p:sp>
      <p:sp>
        <p:nvSpPr>
          <p:cNvPr id="5" name="Ograda vsebine 4"/>
          <p:cNvSpPr>
            <a:spLocks noGrp="1"/>
          </p:cNvSpPr>
          <p:nvPr>
            <p:ph idx="1"/>
          </p:nvPr>
        </p:nvSpPr>
        <p:spPr>
          <a:xfrm>
            <a:off x="5435600" y="5732463"/>
            <a:ext cx="2665413" cy="393700"/>
          </a:xfrm>
        </p:spPr>
        <p:txBody>
          <a:bodyPr rtlCol="0">
            <a:normAutofit fontScale="70000" lnSpcReduction="20000"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sp>
        <p:nvSpPr>
          <p:cNvPr id="3" name="Ograda številke diapoz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>
              <a:defRPr/>
            </a:pPr>
            <a:fld id="{B3B43219-828A-41D5-8F75-53F3374D8CB3}" type="slidenum">
              <a:rPr lang="sl-SI"/>
              <a:pPr algn="ctr">
                <a:defRPr/>
              </a:pPr>
              <a:t>3</a:t>
            </a:fld>
            <a:endParaRPr lang="sl-SI" dirty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16390" name="PoljeZBesedilom 6"/>
          <p:cNvSpPr txBox="1">
            <a:spLocks noChangeArrowheads="1"/>
          </p:cNvSpPr>
          <p:nvPr/>
        </p:nvSpPr>
        <p:spPr bwMode="auto">
          <a:xfrm>
            <a:off x="539750" y="1196975"/>
            <a:ext cx="13684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l-SI">
              <a:latin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457200" cy="587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6588125" y="6381750"/>
            <a:ext cx="2133600" cy="365125"/>
          </a:xfrm>
        </p:spPr>
        <p:txBody>
          <a:bodyPr/>
          <a:lstStyle/>
          <a:p>
            <a:pPr>
              <a:defRPr/>
            </a:pPr>
            <a:fld id="{4389A516-DD40-43CD-B92A-B3E3DD75E177}" type="slidenum">
              <a:rPr lang="sl-SI"/>
              <a:pPr>
                <a:defRPr/>
              </a:pPr>
              <a:t>4</a:t>
            </a:fld>
            <a:endParaRPr lang="sl-SI"/>
          </a:p>
        </p:txBody>
      </p:sp>
      <p:sp>
        <p:nvSpPr>
          <p:cNvPr id="6" name="Ograda vsebine 5"/>
          <p:cNvSpPr>
            <a:spLocks noGrp="1"/>
          </p:cNvSpPr>
          <p:nvPr>
            <p:ph idx="1"/>
          </p:nvPr>
        </p:nvSpPr>
        <p:spPr>
          <a:xfrm>
            <a:off x="323850" y="476250"/>
            <a:ext cx="8362950" cy="56499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Ø"/>
              <a:defRPr/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kind of violence have you experienced in the last year</a:t>
            </a:r>
            <a:r>
              <a:rPr lang="en-GB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afikon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3786826"/>
              </p:ext>
            </p:extLst>
          </p:nvPr>
        </p:nvGraphicFramePr>
        <p:xfrm>
          <a:off x="107950" y="1341438"/>
          <a:ext cx="4032250" cy="4751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ikon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5033443"/>
              </p:ext>
            </p:extLst>
          </p:nvPr>
        </p:nvGraphicFramePr>
        <p:xfrm>
          <a:off x="4356100" y="1268413"/>
          <a:ext cx="4608513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smtClean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740E16-E589-48EC-9187-CB71F3C78736}" type="slidenum">
              <a:rPr lang="sl-SI"/>
              <a:pPr>
                <a:defRPr/>
              </a:pPr>
              <a:t>5</a:t>
            </a:fld>
            <a:endParaRPr lang="sl-SI"/>
          </a:p>
        </p:txBody>
      </p:sp>
      <p:graphicFrame>
        <p:nvGraphicFramePr>
          <p:cNvPr id="2" name="Ograda vsebine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831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532813" y="274638"/>
            <a:ext cx="153987" cy="7064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288" y="549275"/>
            <a:ext cx="8229600" cy="4967288"/>
          </a:xfrm>
        </p:spPr>
        <p:txBody>
          <a:bodyPr>
            <a:normAutofit/>
          </a:bodyPr>
          <a:lstStyle/>
          <a:p>
            <a:pPr algn="ctr">
              <a:buClr>
                <a:srgbClr val="E46C0A"/>
              </a:buClr>
              <a:buFont typeface="Wingdings" pitchFamily="2" charset="2"/>
              <a:buChar char="Ø"/>
            </a:pPr>
            <a:r>
              <a:rPr lang="sl-SI" sz="2600" b="1" dirty="0" err="1" smtClean="0">
                <a:latin typeface="Times New Roman" pitchFamily="18" charset="0"/>
              </a:rPr>
              <a:t>What</a:t>
            </a:r>
            <a:r>
              <a:rPr lang="sl-SI" sz="2600" b="1" dirty="0" smtClean="0">
                <a:latin typeface="Times New Roman" pitchFamily="18" charset="0"/>
              </a:rPr>
              <a:t> in </a:t>
            </a:r>
            <a:r>
              <a:rPr lang="sl-SI" sz="2600" b="1" dirty="0" err="1" smtClean="0">
                <a:latin typeface="Times New Roman" pitchFamily="18" charset="0"/>
              </a:rPr>
              <a:t>your</a:t>
            </a:r>
            <a:r>
              <a:rPr lang="sl-SI" sz="2600" b="1" dirty="0" smtClean="0">
                <a:latin typeface="Times New Roman" pitchFamily="18" charset="0"/>
              </a:rPr>
              <a:t> </a:t>
            </a:r>
            <a:r>
              <a:rPr lang="sl-SI" sz="2600" b="1" dirty="0" err="1" smtClean="0">
                <a:latin typeface="Times New Roman" pitchFamily="18" charset="0"/>
              </a:rPr>
              <a:t>own</a:t>
            </a:r>
            <a:r>
              <a:rPr lang="sl-SI" sz="2600" b="1" dirty="0" smtClean="0">
                <a:latin typeface="Times New Roman" pitchFamily="18" charset="0"/>
              </a:rPr>
              <a:t> </a:t>
            </a:r>
            <a:r>
              <a:rPr lang="sl-SI" sz="2600" b="1" dirty="0" err="1" smtClean="0">
                <a:latin typeface="Times New Roman" pitchFamily="18" charset="0"/>
              </a:rPr>
              <a:t>opinion</a:t>
            </a:r>
            <a:r>
              <a:rPr lang="sl-SI" sz="2600" b="1" dirty="0" smtClean="0">
                <a:latin typeface="Times New Roman" pitchFamily="18" charset="0"/>
              </a:rPr>
              <a:t> is </a:t>
            </a:r>
            <a:r>
              <a:rPr lang="sl-SI" sz="2600" b="1" dirty="0" err="1" smtClean="0">
                <a:latin typeface="Times New Roman" pitchFamily="18" charset="0"/>
              </a:rPr>
              <a:t>the</a:t>
            </a:r>
            <a:r>
              <a:rPr lang="sl-SI" sz="2600" b="1" dirty="0" smtClean="0">
                <a:latin typeface="Times New Roman" pitchFamily="18" charset="0"/>
              </a:rPr>
              <a:t> </a:t>
            </a:r>
            <a:r>
              <a:rPr lang="sl-SI" sz="2600" b="1" dirty="0" err="1" smtClean="0">
                <a:latin typeface="Times New Roman" pitchFamily="18" charset="0"/>
              </a:rPr>
              <a:t>attitude</a:t>
            </a:r>
            <a:r>
              <a:rPr lang="sl-SI" sz="2600" b="1" dirty="0" smtClean="0">
                <a:latin typeface="Times New Roman" pitchFamily="18" charset="0"/>
              </a:rPr>
              <a:t> </a:t>
            </a:r>
            <a:r>
              <a:rPr lang="sl-SI" sz="2600" b="1" dirty="0" err="1" smtClean="0">
                <a:latin typeface="Times New Roman" pitchFamily="18" charset="0"/>
              </a:rPr>
              <a:t>towards</a:t>
            </a:r>
            <a:r>
              <a:rPr lang="sl-SI" sz="2600" b="1" dirty="0" smtClean="0">
                <a:latin typeface="Times New Roman" pitchFamily="18" charset="0"/>
              </a:rPr>
              <a:t> </a:t>
            </a:r>
            <a:r>
              <a:rPr lang="sl-SI" sz="2600" b="1" dirty="0" err="1" smtClean="0">
                <a:latin typeface="Times New Roman" pitchFamily="18" charset="0"/>
              </a:rPr>
              <a:t>violence</a:t>
            </a:r>
            <a:r>
              <a:rPr lang="sl-SI" sz="2600" b="1" dirty="0" smtClean="0">
                <a:latin typeface="Times New Roman" pitchFamily="18" charset="0"/>
              </a:rPr>
              <a:t> in </a:t>
            </a:r>
            <a:r>
              <a:rPr lang="sl-SI" sz="2600" b="1" dirty="0" err="1" smtClean="0">
                <a:latin typeface="Times New Roman" pitchFamily="18" charset="0"/>
              </a:rPr>
              <a:t>Slovenian</a:t>
            </a:r>
            <a:r>
              <a:rPr lang="sl-SI" sz="2600" b="1" dirty="0" smtClean="0">
                <a:latin typeface="Times New Roman" pitchFamily="18" charset="0"/>
              </a:rPr>
              <a:t> </a:t>
            </a:r>
            <a:r>
              <a:rPr lang="sl-SI" sz="2600" b="1" dirty="0" err="1" smtClean="0">
                <a:latin typeface="Times New Roman" pitchFamily="18" charset="0"/>
              </a:rPr>
              <a:t>society</a:t>
            </a:r>
            <a:r>
              <a:rPr lang="sl-SI" sz="2600" b="1" dirty="0" smtClean="0">
                <a:latin typeface="Times New Roman" pitchFamily="18" charset="0"/>
              </a:rPr>
              <a:t>?</a:t>
            </a:r>
          </a:p>
          <a:p>
            <a:pPr>
              <a:buClr>
                <a:srgbClr val="E46C0A"/>
              </a:buClr>
              <a:buFont typeface="Arial" charset="0"/>
              <a:buNone/>
            </a:pPr>
            <a:endParaRPr lang="sl-SI" dirty="0" smtClean="0">
              <a:latin typeface="Baskerville Old Face"/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EA962D-F23D-4269-A53A-04E8434CA12C}" type="slidenum">
              <a:rPr lang="sl-SI"/>
              <a:pPr>
                <a:defRPr/>
              </a:pPr>
              <a:t>6</a:t>
            </a:fld>
            <a:endParaRPr lang="sl-SI"/>
          </a:p>
        </p:txBody>
      </p:sp>
      <p:graphicFrame>
        <p:nvGraphicFramePr>
          <p:cNvPr id="6" name="Grafikon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2399865"/>
              </p:ext>
            </p:extLst>
          </p:nvPr>
        </p:nvGraphicFramePr>
        <p:xfrm>
          <a:off x="611188" y="1484313"/>
          <a:ext cx="7489825" cy="4824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flipV="1">
            <a:off x="7019925" y="1417638"/>
            <a:ext cx="1666875" cy="355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0825" y="387350"/>
            <a:ext cx="8374063" cy="5245100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3600" b="1" u="sng" dirty="0" err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sl-SI" sz="3600" b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sz="3600" b="1" u="sng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en-GB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Hypotheses: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 smtClean="0">
              <a:solidFill>
                <a:schemeClr val="accent4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GB" b="1" u="sng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1st  hypothesis</a:t>
            </a: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b="1" dirty="0" smtClean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sl-SI" b="1" u="sng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2nd </a:t>
            </a:r>
            <a:r>
              <a:rPr lang="sl-SI" b="1" u="sng" dirty="0" err="1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hypothesis</a:t>
            </a:r>
            <a:endParaRPr lang="sl-SI" b="1" u="sng" dirty="0" smtClean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marL="457200" lvl="1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b="1" dirty="0" smtClean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sl-SI" b="1" u="sng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3rd </a:t>
            </a:r>
            <a:r>
              <a:rPr lang="sl-SI" b="1" u="sng" dirty="0" err="1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hypothesis</a:t>
            </a:r>
            <a:r>
              <a:rPr lang="sl-SI" b="1" u="sng" dirty="0" smtClean="0">
                <a:solidFill>
                  <a:schemeClr val="accent2">
                    <a:lumMod val="50000"/>
                  </a:schemeClr>
                </a:solidFill>
                <a:latin typeface="Baskerville Old Face" panose="02020602080505020303" pitchFamily="18" charset="0"/>
              </a:rPr>
              <a:t> </a:t>
            </a:r>
            <a:endParaRPr lang="sl-SI" b="1" u="sng" dirty="0">
              <a:solidFill>
                <a:schemeClr val="accent2">
                  <a:lumMod val="50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FF9C20-20A0-4427-8873-BDA2854935A5}" type="slidenum">
              <a:rPr lang="sl-SI"/>
              <a:pPr>
                <a:defRPr/>
              </a:pPr>
              <a:t>7</a:t>
            </a:fld>
            <a:endParaRPr lang="sl-SI"/>
          </a:p>
        </p:txBody>
      </p:sp>
      <p:sp>
        <p:nvSpPr>
          <p:cNvPr id="23" name="Pomnoži 22"/>
          <p:cNvSpPr/>
          <p:nvPr/>
        </p:nvSpPr>
        <p:spPr>
          <a:xfrm>
            <a:off x="2993875" y="2634344"/>
            <a:ext cx="595790" cy="613681"/>
          </a:xfrm>
          <a:prstGeom prst="mathMultiply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pic>
        <p:nvPicPr>
          <p:cNvPr id="20488" name="Picture 7" descr="kljuk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2665413"/>
            <a:ext cx="7493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9" name="Picture 7" descr="kljuk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1275" y="3679825"/>
            <a:ext cx="74930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8163" y="3849688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30538" y="4868863"/>
            <a:ext cx="523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4213" y="274638"/>
            <a:ext cx="8002587" cy="3460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288" y="692150"/>
            <a:ext cx="8291512" cy="543401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sz="3600" b="1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Message</a:t>
            </a:r>
            <a:endParaRPr lang="sl-SI" sz="3600" b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u="sng" dirty="0" smtClean="0">
              <a:solidFill>
                <a:schemeClr val="accent2">
                  <a:lumMod val="75000"/>
                </a:schemeClr>
              </a:solidFill>
              <a:latin typeface="Baskerville Old Face" panose="02020602080505020303" pitchFamily="18" charset="0"/>
            </a:endParaRPr>
          </a:p>
          <a:p>
            <a:pPr fontAlgn="auto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defRPr/>
            </a:pPr>
            <a:r>
              <a:rPr lang="sl-SI" sz="2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</a:t>
            </a:r>
            <a:r>
              <a:rPr lang="sl-SI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sz="2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unfortunately</a:t>
            </a:r>
            <a:r>
              <a:rPr lang="sl-SI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l-SI" sz="2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sl-SI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sl-SI" sz="2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</a:t>
            </a:r>
            <a:r>
              <a:rPr lang="sl-SI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up</a:t>
            </a:r>
          </a:p>
          <a:p>
            <a:pPr fontAlgn="auto">
              <a:spcAft>
                <a:spcPts val="0"/>
              </a:spcAft>
              <a:buClr>
                <a:schemeClr val="tx2"/>
              </a:buClr>
              <a:buFont typeface="Wingdings" panose="05000000000000000000" pitchFamily="2" charset="2"/>
              <a:buChar char="q"/>
              <a:defRPr/>
            </a:pPr>
            <a:r>
              <a:rPr lang="sl-SI" sz="2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sl-SI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sl-SI" sz="2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sl-SI" sz="2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2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violence</a:t>
            </a:r>
            <a:endParaRPr lang="sl-SI" sz="2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fontAlgn="auto"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None/>
              <a:defRPr/>
            </a:pPr>
            <a:endParaRPr lang="sl-SI" u="sng" dirty="0">
              <a:solidFill>
                <a:schemeClr val="accent2">
                  <a:lumMod val="7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50" y="3068638"/>
            <a:ext cx="3352800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58B2BF-5F21-460F-9331-525196E0C367}" type="slidenum">
              <a:rPr lang="sl-SI"/>
              <a:pPr>
                <a:defRPr/>
              </a:pPr>
              <a:t>8</a:t>
            </a:fld>
            <a:endParaRPr lang="sl-SI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88125" y="620713"/>
            <a:ext cx="2454275" cy="3313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900" y="3573463"/>
            <a:ext cx="3167063" cy="26717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slov 1"/>
          <p:cNvSpPr>
            <a:spLocks noGrp="1"/>
          </p:cNvSpPr>
          <p:nvPr>
            <p:ph type="title"/>
          </p:nvPr>
        </p:nvSpPr>
        <p:spPr>
          <a:xfrm flipV="1">
            <a:off x="457200" y="1417638"/>
            <a:ext cx="6275388" cy="1651000"/>
          </a:xfrm>
        </p:spPr>
        <p:txBody>
          <a:bodyPr/>
          <a:lstStyle/>
          <a:p>
            <a:endParaRPr lang="sl-SI" smtClean="0"/>
          </a:p>
        </p:txBody>
      </p:sp>
      <p:sp>
        <p:nvSpPr>
          <p:cNvPr id="22530" name="Ograda vsebine 2"/>
          <p:cNvSpPr>
            <a:spLocks noGrp="1"/>
          </p:cNvSpPr>
          <p:nvPr>
            <p:ph idx="1"/>
          </p:nvPr>
        </p:nvSpPr>
        <p:spPr>
          <a:xfrm>
            <a:off x="6443663" y="3429000"/>
            <a:ext cx="2243137" cy="2697163"/>
          </a:xfrm>
        </p:spPr>
        <p:txBody>
          <a:bodyPr/>
          <a:lstStyle/>
          <a:p>
            <a:endParaRPr lang="sl-SI" smtClean="0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FC568F-F96B-4B96-8954-4DC6C9DA8505}" type="slidenum">
              <a:rPr lang="sl-SI"/>
              <a:pPr>
                <a:defRPr/>
              </a:pPr>
              <a:t>9</a:t>
            </a:fld>
            <a:endParaRPr lang="sl-SI"/>
          </a:p>
        </p:txBody>
      </p:sp>
      <p:pic>
        <p:nvPicPr>
          <p:cNvPr id="1026" name="Picture 2" descr="http://www.evangelicalsforsocialaction.org/wp-content/uploads/2015/07/stop-domestic-violence_19069167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5238" y="1484313"/>
            <a:ext cx="4537075" cy="4537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PoljeZBesedilom 6"/>
          <p:cNvSpPr txBox="1"/>
          <p:nvPr/>
        </p:nvSpPr>
        <p:spPr>
          <a:xfrm>
            <a:off x="1476375" y="600075"/>
            <a:ext cx="633571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l-SI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attention</a:t>
            </a:r>
            <a:r>
              <a:rPr lang="sl-SI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sl-SI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</TotalTime>
  <Words>196</Words>
  <Application>Microsoft Office PowerPoint</Application>
  <PresentationFormat>On-screen Show (4:3)</PresentationFormat>
  <Paragraphs>60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Officeova tema</vt:lpstr>
      <vt:lpstr> </vt:lpstr>
      <vt:lpstr> Agression and agressive behaviour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Ninika</dc:creator>
  <cp:lastModifiedBy>Joze Gricar</cp:lastModifiedBy>
  <cp:revision>75</cp:revision>
  <dcterms:created xsi:type="dcterms:W3CDTF">2016-03-23T14:46:33Z</dcterms:created>
  <dcterms:modified xsi:type="dcterms:W3CDTF">2016-09-30T08:56:40Z</dcterms:modified>
</cp:coreProperties>
</file>