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797675" cy="9928225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9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FFEA-81EC-4F38-9344-CB2D4CFC5BCF}" type="datetimeFigureOut">
              <a:rPr lang="sl-SI" smtClean="0"/>
              <a:pPr/>
              <a:t>28.9.2016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48F52-4268-4F44-A296-3E6E01C492C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FFEA-81EC-4F38-9344-CB2D4CFC5BCF}" type="datetimeFigureOut">
              <a:rPr lang="sl-SI" smtClean="0"/>
              <a:pPr/>
              <a:t>28.9.2016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48F52-4268-4F44-A296-3E6E01C492C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FFEA-81EC-4F38-9344-CB2D4CFC5BCF}" type="datetimeFigureOut">
              <a:rPr lang="sl-SI" smtClean="0"/>
              <a:pPr/>
              <a:t>28.9.2016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48F52-4268-4F44-A296-3E6E01C492C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FFEA-81EC-4F38-9344-CB2D4CFC5BCF}" type="datetimeFigureOut">
              <a:rPr lang="sl-SI" smtClean="0"/>
              <a:pPr/>
              <a:t>28.9.2016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48F52-4268-4F44-A296-3E6E01C492C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FFEA-81EC-4F38-9344-CB2D4CFC5BCF}" type="datetimeFigureOut">
              <a:rPr lang="sl-SI" smtClean="0"/>
              <a:pPr/>
              <a:t>28.9.2016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48F52-4268-4F44-A296-3E6E01C492C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FFEA-81EC-4F38-9344-CB2D4CFC5BCF}" type="datetimeFigureOut">
              <a:rPr lang="sl-SI" smtClean="0"/>
              <a:pPr/>
              <a:t>28.9.2016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48F52-4268-4F44-A296-3E6E01C492C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FFEA-81EC-4F38-9344-CB2D4CFC5BCF}" type="datetimeFigureOut">
              <a:rPr lang="sl-SI" smtClean="0"/>
              <a:pPr/>
              <a:t>28.9.2016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48F52-4268-4F44-A296-3E6E01C492C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FFEA-81EC-4F38-9344-CB2D4CFC5BCF}" type="datetimeFigureOut">
              <a:rPr lang="sl-SI" smtClean="0"/>
              <a:pPr/>
              <a:t>28.9.2016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48F52-4268-4F44-A296-3E6E01C492C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FFEA-81EC-4F38-9344-CB2D4CFC5BCF}" type="datetimeFigureOut">
              <a:rPr lang="sl-SI" smtClean="0"/>
              <a:pPr/>
              <a:t>28.9.2016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48F52-4268-4F44-A296-3E6E01C492C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FFEA-81EC-4F38-9344-CB2D4CFC5BCF}" type="datetimeFigureOut">
              <a:rPr lang="sl-SI" smtClean="0"/>
              <a:pPr/>
              <a:t>28.9.2016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48F52-4268-4F44-A296-3E6E01C492C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FFEA-81EC-4F38-9344-CB2D4CFC5BCF}" type="datetimeFigureOut">
              <a:rPr lang="sl-SI" smtClean="0"/>
              <a:pPr/>
              <a:t>28.9.2016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48F52-4268-4F44-A296-3E6E01C492C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6FFEA-81EC-4F38-9344-CB2D4CFC5BCF}" type="datetimeFigureOut">
              <a:rPr lang="sl-SI" smtClean="0"/>
              <a:pPr/>
              <a:t>28.9.2016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48F52-4268-4F44-A296-3E6E01C492C2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ayazvikartgrific@gmail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maja.celan@guest.arnes.si" TargetMode="External"/><Relationship Id="rId5" Type="http://schemas.openxmlformats.org/officeDocument/2006/relationships/hyperlink" Target="mailto:tim.schaubach@gmail.com" TargetMode="External"/><Relationship Id="rId4" Type="http://schemas.openxmlformats.org/officeDocument/2006/relationships/hyperlink" Target="mailto:metkes404@gmail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79512" y="692696"/>
            <a:ext cx="8784976" cy="2088232"/>
          </a:xfrm>
        </p:spPr>
        <p:txBody>
          <a:bodyPr>
            <a:normAutofit fontScale="90000"/>
          </a:bodyPr>
          <a:lstStyle/>
          <a:p>
            <a:r>
              <a:rPr lang="sl-SI" dirty="0"/>
              <a:t/>
            </a:r>
            <a:br>
              <a:rPr lang="sl-SI" dirty="0"/>
            </a:br>
            <a:r>
              <a:rPr lang="en-US" b="1" dirty="0" smtClean="0"/>
              <a:t> Activation of students' collaborative learning through LEGO robots </a:t>
            </a:r>
            <a:r>
              <a:rPr lang="en-US" b="1" dirty="0"/>
              <a:t> </a:t>
            </a:r>
            <a:r>
              <a:rPr lang="sl-SI" dirty="0"/>
              <a:t/>
            </a:r>
            <a:br>
              <a:rPr lang="sl-SI" dirty="0"/>
            </a:b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95536" y="2996952"/>
            <a:ext cx="6400800" cy="2664296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de-DE" sz="2400" dirty="0" err="1" smtClean="0"/>
              <a:t>Students</a:t>
            </a:r>
            <a:r>
              <a:rPr lang="de-DE" sz="2400" dirty="0" smtClean="0"/>
              <a:t>: </a:t>
            </a:r>
            <a:r>
              <a:rPr lang="sl-SI" sz="2400" dirty="0" smtClean="0"/>
              <a:t/>
            </a:r>
            <a:br>
              <a:rPr lang="sl-SI" sz="2400" dirty="0" smtClean="0"/>
            </a:br>
            <a:r>
              <a:rPr lang="sl-SI" sz="2400" dirty="0" smtClean="0"/>
              <a:t>Taja </a:t>
            </a:r>
            <a:r>
              <a:rPr lang="sl-SI" sz="2400" dirty="0" err="1" smtClean="0"/>
              <a:t>Grifič</a:t>
            </a:r>
            <a:r>
              <a:rPr lang="sl-SI" sz="2400" dirty="0" smtClean="0"/>
              <a:t> </a:t>
            </a:r>
            <a:r>
              <a:rPr lang="sl-SI" sz="2400" dirty="0" err="1" smtClean="0"/>
              <a:t>Žvikart</a:t>
            </a:r>
            <a:r>
              <a:rPr lang="sl-SI" sz="2400" dirty="0" smtClean="0"/>
              <a:t>, </a:t>
            </a:r>
            <a:r>
              <a:rPr lang="sl-SI" sz="2400" u="sng" dirty="0" err="1" smtClean="0">
                <a:hlinkClick r:id="rId3"/>
              </a:rPr>
              <a:t>tayazvikartgrific@gmail.com</a:t>
            </a:r>
            <a:endParaRPr lang="sl-SI" sz="2400" dirty="0" smtClean="0"/>
          </a:p>
          <a:p>
            <a:pPr algn="l"/>
            <a:r>
              <a:rPr lang="sl-SI" sz="2400" dirty="0" smtClean="0"/>
              <a:t>Vladimir Obradović, </a:t>
            </a:r>
            <a:r>
              <a:rPr lang="sl-SI" sz="2400" u="sng" dirty="0" err="1" smtClean="0">
                <a:hlinkClick r:id="rId4"/>
              </a:rPr>
              <a:t>metkes404@gmail.com</a:t>
            </a:r>
            <a:endParaRPr lang="sl-SI" sz="2400" dirty="0" smtClean="0"/>
          </a:p>
          <a:p>
            <a:pPr algn="l"/>
            <a:r>
              <a:rPr lang="sl-SI" sz="2400" dirty="0" smtClean="0"/>
              <a:t>Tim </a:t>
            </a:r>
            <a:r>
              <a:rPr lang="sl-SI" sz="2400" dirty="0" err="1" smtClean="0"/>
              <a:t>Schaubach</a:t>
            </a:r>
            <a:r>
              <a:rPr lang="sl-SI" sz="2400" dirty="0" smtClean="0"/>
              <a:t>, </a:t>
            </a:r>
            <a:r>
              <a:rPr lang="sl-SI" sz="2400" u="sng" dirty="0" err="1" smtClean="0">
                <a:hlinkClick r:id="rId5"/>
              </a:rPr>
              <a:t>tim.schaubach@gmail.com</a:t>
            </a:r>
            <a:r>
              <a:rPr lang="sl-SI" sz="2400" dirty="0" smtClean="0"/>
              <a:t/>
            </a:r>
            <a:br>
              <a:rPr lang="sl-SI" sz="2400" dirty="0" smtClean="0"/>
            </a:br>
            <a:r>
              <a:rPr lang="en-US" sz="2400" dirty="0" smtClean="0"/>
              <a:t>Mentor: </a:t>
            </a:r>
            <a:r>
              <a:rPr lang="sl-SI" sz="2400" dirty="0" smtClean="0"/>
              <a:t/>
            </a:r>
            <a:br>
              <a:rPr lang="sl-SI" sz="2400" dirty="0" smtClean="0"/>
            </a:br>
            <a:r>
              <a:rPr lang="en-US" sz="2400" b="1" dirty="0" smtClean="0"/>
              <a:t>Maja </a:t>
            </a:r>
            <a:r>
              <a:rPr lang="en-US" sz="2400" b="1" dirty="0" err="1" smtClean="0"/>
              <a:t>Čelan</a:t>
            </a:r>
            <a:r>
              <a:rPr lang="en-US" sz="2400" dirty="0" smtClean="0"/>
              <a:t>,</a:t>
            </a:r>
            <a:r>
              <a:rPr lang="sl-SI" sz="2400" u="sng" dirty="0"/>
              <a:t> </a:t>
            </a:r>
            <a:r>
              <a:rPr lang="en-GB" sz="2400" dirty="0" smtClean="0"/>
              <a:t>Computer </a:t>
            </a:r>
            <a:r>
              <a:rPr lang="en-GB" sz="2400" dirty="0"/>
              <a:t>Science </a:t>
            </a:r>
            <a:r>
              <a:rPr lang="en-GB" sz="2400" dirty="0" smtClean="0"/>
              <a:t>Teacher</a:t>
            </a:r>
            <a:endParaRPr lang="sl-SI" sz="2400" dirty="0" smtClean="0"/>
          </a:p>
          <a:p>
            <a:pPr algn="l"/>
            <a:r>
              <a:rPr lang="sl-SI" sz="2400" u="sng" dirty="0" err="1">
                <a:hlinkClick r:id="rId6"/>
              </a:rPr>
              <a:t>maja.celan@guest.arnes.si</a:t>
            </a:r>
            <a:r>
              <a:rPr lang="sl-SI" sz="2400" u="sng"/>
              <a:t> </a:t>
            </a:r>
            <a:endParaRPr lang="sl-SI" sz="2400"/>
          </a:p>
          <a:p>
            <a:pPr algn="l"/>
            <a:endParaRPr lang="sl-SI" sz="2400" dirty="0" smtClean="0"/>
          </a:p>
          <a:p>
            <a:pPr algn="l"/>
            <a:r>
              <a:rPr lang="en-US" sz="2400" b="1" dirty="0" smtClean="0">
                <a:solidFill>
                  <a:schemeClr val="tx1">
                    <a:tint val="75000"/>
                  </a:schemeClr>
                </a:solidFill>
              </a:rPr>
              <a:t>III</a:t>
            </a:r>
            <a:r>
              <a:rPr lang="sl-SI" sz="2400" b="1" dirty="0" smtClean="0">
                <a:solidFill>
                  <a:schemeClr val="tx1">
                    <a:tint val="75000"/>
                  </a:schemeClr>
                </a:solidFill>
              </a:rPr>
              <a:t>.</a:t>
            </a:r>
            <a:r>
              <a:rPr lang="en-US" sz="2400" b="1" dirty="0" smtClean="0">
                <a:solidFill>
                  <a:schemeClr val="tx1">
                    <a:tint val="75000"/>
                  </a:schemeClr>
                </a:solidFill>
              </a:rPr>
              <a:t> High School</a:t>
            </a:r>
            <a:r>
              <a:rPr lang="sl-SI" sz="2400" b="1" dirty="0" smtClean="0"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tx1">
                    <a:tint val="75000"/>
                  </a:schemeClr>
                </a:solidFill>
              </a:rPr>
              <a:t>Maribor, Slovenia</a:t>
            </a:r>
            <a:r>
              <a:rPr lang="en-GB" sz="2400" dirty="0" smtClean="0"/>
              <a:t> </a:t>
            </a:r>
            <a:endParaRPr lang="sl-SI" sz="2400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323528" y="5877273"/>
            <a:ext cx="8820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 err="1">
                <a:solidFill>
                  <a:schemeClr val="tx1">
                    <a:tint val="75000"/>
                  </a:schemeClr>
                </a:solidFill>
              </a:rPr>
              <a:t>6th</a:t>
            </a:r>
            <a:r>
              <a:rPr lang="sl-SI" sz="2400" dirty="0"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sl-SI" sz="2400" dirty="0" err="1">
                <a:solidFill>
                  <a:schemeClr val="tx1">
                    <a:tint val="75000"/>
                  </a:schemeClr>
                </a:solidFill>
              </a:rPr>
              <a:t>eRegions</a:t>
            </a:r>
            <a:r>
              <a:rPr lang="sl-SI" sz="2400" dirty="0"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sl-SI" sz="2400" dirty="0" err="1">
                <a:solidFill>
                  <a:schemeClr val="tx1">
                    <a:tint val="75000"/>
                  </a:schemeClr>
                </a:solidFill>
              </a:rPr>
              <a:t>Conference</a:t>
            </a:r>
            <a:r>
              <a:rPr lang="sl-SI" sz="2400" dirty="0">
                <a:solidFill>
                  <a:schemeClr val="tx1">
                    <a:tint val="75000"/>
                  </a:schemeClr>
                </a:solidFill>
              </a:rPr>
              <a:t> 2016:</a:t>
            </a:r>
          </a:p>
          <a:p>
            <a:pPr algn="ctr"/>
            <a:r>
              <a:rPr lang="sl-SI" sz="2400" dirty="0" err="1">
                <a:solidFill>
                  <a:schemeClr val="tx1">
                    <a:tint val="75000"/>
                  </a:schemeClr>
                </a:solidFill>
              </a:rPr>
              <a:t>Cross</a:t>
            </a:r>
            <a:r>
              <a:rPr lang="sl-SI" sz="2400" dirty="0">
                <a:solidFill>
                  <a:schemeClr val="tx1">
                    <a:tint val="75000"/>
                  </a:schemeClr>
                </a:solidFill>
              </a:rPr>
              <a:t>-</a:t>
            </a:r>
            <a:r>
              <a:rPr lang="sl-SI" sz="2400" dirty="0" err="1">
                <a:solidFill>
                  <a:schemeClr val="tx1">
                    <a:tint val="75000"/>
                  </a:schemeClr>
                </a:solidFill>
              </a:rPr>
              <a:t>border</a:t>
            </a:r>
            <a:r>
              <a:rPr lang="sl-SI" sz="2400" dirty="0"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sl-SI" sz="2400" dirty="0" err="1">
                <a:solidFill>
                  <a:schemeClr val="tx1">
                    <a:tint val="75000"/>
                  </a:schemeClr>
                </a:solidFill>
              </a:rPr>
              <a:t>eSolutions</a:t>
            </a:r>
            <a:r>
              <a:rPr lang="sl-SI" sz="2400" dirty="0">
                <a:solidFill>
                  <a:schemeClr val="tx1">
                    <a:tint val="75000"/>
                  </a:schemeClr>
                </a:solidFill>
              </a:rPr>
              <a:t> &amp; </a:t>
            </a:r>
            <a:r>
              <a:rPr lang="sl-SI" sz="2400" dirty="0" err="1">
                <a:solidFill>
                  <a:schemeClr val="tx1">
                    <a:tint val="75000"/>
                  </a:schemeClr>
                </a:solidFill>
              </a:rPr>
              <a:t>eServices</a:t>
            </a:r>
            <a:r>
              <a:rPr lang="sl-SI" sz="2400" dirty="0"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sl-SI" sz="2400" dirty="0" err="1">
                <a:solidFill>
                  <a:schemeClr val="tx1">
                    <a:tint val="75000"/>
                  </a:schemeClr>
                </a:solidFill>
              </a:rPr>
              <a:t>Prototypes</a:t>
            </a:r>
            <a:r>
              <a:rPr lang="sl-SI" sz="2400" dirty="0"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sl-SI" sz="2400" dirty="0" err="1">
                <a:solidFill>
                  <a:schemeClr val="tx1">
                    <a:tint val="75000"/>
                  </a:schemeClr>
                </a:solidFill>
              </a:rPr>
              <a:t>Development</a:t>
            </a:r>
            <a:endParaRPr lang="sl-SI" sz="2400" dirty="0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LEGO </a:t>
            </a:r>
            <a:r>
              <a:rPr lang="sl-SI" dirty="0" err="1"/>
              <a:t>MINDSTORMS</a:t>
            </a:r>
            <a:r>
              <a:rPr lang="sl-SI" dirty="0"/>
              <a:t> </a:t>
            </a:r>
            <a:r>
              <a:rPr lang="sl-SI" dirty="0" err="1"/>
              <a:t>Education</a:t>
            </a:r>
            <a:r>
              <a:rPr lang="sl-SI" dirty="0"/>
              <a:t> </a:t>
            </a:r>
            <a:r>
              <a:rPr lang="sl-SI" dirty="0" err="1"/>
              <a:t>EV3</a:t>
            </a:r>
            <a:r>
              <a:rPr lang="sl-SI" dirty="0"/>
              <a:t> </a:t>
            </a:r>
            <a:r>
              <a:rPr lang="sl-SI" dirty="0" err="1"/>
              <a:t>Core</a:t>
            </a:r>
            <a:r>
              <a:rPr lang="sl-SI" dirty="0"/>
              <a:t> Set</a:t>
            </a:r>
          </a:p>
        </p:txBody>
      </p:sp>
      <p:sp>
        <p:nvSpPr>
          <p:cNvPr id="5" name="PoljeZBesedilom 4"/>
          <p:cNvSpPr txBox="1"/>
          <p:nvPr/>
        </p:nvSpPr>
        <p:spPr>
          <a:xfrm>
            <a:off x="0" y="594928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 smtClean="0"/>
              <a:t>   </a:t>
            </a:r>
            <a:r>
              <a:rPr lang="sl-SI" sz="2800" dirty="0" err="1" smtClean="0"/>
              <a:t>INCREASE</a:t>
            </a:r>
            <a:r>
              <a:rPr lang="sl-SI" sz="2800" dirty="0" smtClean="0"/>
              <a:t> </a:t>
            </a:r>
            <a:r>
              <a:rPr lang="sl-SI" sz="2800" dirty="0" err="1" smtClean="0"/>
              <a:t>STUDENTS</a:t>
            </a:r>
            <a:r>
              <a:rPr lang="sl-SI" sz="2800" dirty="0" smtClean="0"/>
              <a:t>' </a:t>
            </a:r>
            <a:r>
              <a:rPr lang="sl-SI" sz="2800" dirty="0" err="1" smtClean="0"/>
              <a:t>INTEREST</a:t>
            </a:r>
            <a:r>
              <a:rPr lang="sl-SI" sz="2800" dirty="0" smtClean="0"/>
              <a:t> IN </a:t>
            </a:r>
            <a:r>
              <a:rPr lang="sl-SI" sz="2800" dirty="0" err="1" smtClean="0"/>
              <a:t>LEARNING</a:t>
            </a:r>
            <a:r>
              <a:rPr lang="sl-SI" sz="2800" dirty="0" smtClean="0"/>
              <a:t> </a:t>
            </a:r>
            <a:r>
              <a:rPr lang="sl-SI" sz="2800" dirty="0" err="1" smtClean="0"/>
              <a:t>HOW</a:t>
            </a:r>
            <a:r>
              <a:rPr lang="sl-SI" sz="2800" dirty="0" smtClean="0"/>
              <a:t> TO </a:t>
            </a:r>
            <a:r>
              <a:rPr lang="sl-SI" sz="2800" dirty="0" err="1" smtClean="0"/>
              <a:t>PROGRAMME</a:t>
            </a:r>
            <a:endParaRPr lang="sl-SI" sz="2800" dirty="0"/>
          </a:p>
        </p:txBody>
      </p:sp>
      <p:sp>
        <p:nvSpPr>
          <p:cNvPr id="6" name="Puščica dol 5"/>
          <p:cNvSpPr/>
          <p:nvPr/>
        </p:nvSpPr>
        <p:spPr>
          <a:xfrm>
            <a:off x="4499992" y="4653136"/>
            <a:ext cx="648072" cy="1224136"/>
          </a:xfrm>
          <a:prstGeom prst="downArrow">
            <a:avLst/>
          </a:prstGeom>
          <a:solidFill>
            <a:srgbClr val="FF33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8" name="Ograda vsebine 7" descr="EV3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339752" y="1556792"/>
            <a:ext cx="4463362" cy="33409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94122"/>
          </a:xfrm>
        </p:spPr>
        <p:txBody>
          <a:bodyPr/>
          <a:lstStyle/>
          <a:p>
            <a:r>
              <a:rPr lang="sl-SI" dirty="0" err="1" smtClean="0"/>
              <a:t>WAY</a:t>
            </a:r>
            <a:r>
              <a:rPr lang="sl-SI" dirty="0" smtClean="0"/>
              <a:t> </a:t>
            </a:r>
            <a:r>
              <a:rPr lang="sl-SI" dirty="0" err="1" smtClean="0"/>
              <a:t>OF</a:t>
            </a:r>
            <a:r>
              <a:rPr lang="sl-SI" dirty="0" smtClean="0"/>
              <a:t> </a:t>
            </a:r>
            <a:r>
              <a:rPr lang="sl-SI" dirty="0" err="1" smtClean="0"/>
              <a:t>TEACHING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648072"/>
          </a:xfrm>
        </p:spPr>
        <p:txBody>
          <a:bodyPr/>
          <a:lstStyle/>
          <a:p>
            <a:pPr algn="ctr">
              <a:buNone/>
            </a:pPr>
            <a:r>
              <a:rPr lang="en-GB" dirty="0" smtClean="0"/>
              <a:t>INTERNAL DIFFERENTIATION </a:t>
            </a:r>
            <a:r>
              <a:rPr lang="en-GB" dirty="0" err="1" smtClean="0"/>
              <a:t>IN</a:t>
            </a:r>
            <a:r>
              <a:rPr lang="en-GB" dirty="0" smtClean="0"/>
              <a:t> THE CLASS</a:t>
            </a:r>
            <a:endParaRPr lang="sl-SI" dirty="0"/>
          </a:p>
        </p:txBody>
      </p:sp>
      <p:sp>
        <p:nvSpPr>
          <p:cNvPr id="4" name="Puščica dol 3"/>
          <p:cNvSpPr/>
          <p:nvPr/>
        </p:nvSpPr>
        <p:spPr>
          <a:xfrm>
            <a:off x="4355976" y="1052736"/>
            <a:ext cx="28803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Puščica dol 4"/>
          <p:cNvSpPr/>
          <p:nvPr/>
        </p:nvSpPr>
        <p:spPr>
          <a:xfrm rot="1265853">
            <a:off x="2606912" y="2407679"/>
            <a:ext cx="165046" cy="714947"/>
          </a:xfrm>
          <a:prstGeom prst="downArrow">
            <a:avLst>
              <a:gd name="adj1" fmla="val 50000"/>
              <a:gd name="adj2" fmla="val 464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uščica dol 5"/>
          <p:cNvSpPr/>
          <p:nvPr/>
        </p:nvSpPr>
        <p:spPr>
          <a:xfrm rot="20750698">
            <a:off x="5884078" y="2354848"/>
            <a:ext cx="140259" cy="736644"/>
          </a:xfrm>
          <a:prstGeom prst="downArrow">
            <a:avLst>
              <a:gd name="adj1" fmla="val 50000"/>
              <a:gd name="adj2" fmla="val 464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oljeZBesedilom 6"/>
          <p:cNvSpPr txBox="1"/>
          <p:nvPr/>
        </p:nvSpPr>
        <p:spPr>
          <a:xfrm>
            <a:off x="0" y="3212976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MAJORITY OF THE STUDENTS</a:t>
            </a:r>
            <a:endParaRPr lang="sl-SI" sz="2400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179512" y="5445224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TRADITIONAL CURRICULUM</a:t>
            </a:r>
            <a:endParaRPr lang="sl-SI" sz="2400" dirty="0"/>
          </a:p>
        </p:txBody>
      </p:sp>
      <p:sp>
        <p:nvSpPr>
          <p:cNvPr id="9" name="Puščica dol 8"/>
          <p:cNvSpPr/>
          <p:nvPr/>
        </p:nvSpPr>
        <p:spPr>
          <a:xfrm>
            <a:off x="1547664" y="4077072"/>
            <a:ext cx="216024" cy="1235204"/>
          </a:xfrm>
          <a:prstGeom prst="downArrow">
            <a:avLst>
              <a:gd name="adj1" fmla="val 50000"/>
              <a:gd name="adj2" fmla="val 464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oljeZBesedilom 9"/>
          <p:cNvSpPr txBox="1"/>
          <p:nvPr/>
        </p:nvSpPr>
        <p:spPr>
          <a:xfrm>
            <a:off x="4499992" y="3284984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SIX STUDENTS – VOLUNTEERS DIVIDED INTO TWO GROUPS</a:t>
            </a:r>
            <a:endParaRPr lang="sl-SI" sz="2400" dirty="0"/>
          </a:p>
        </p:txBody>
      </p:sp>
      <p:sp>
        <p:nvSpPr>
          <p:cNvPr id="11" name="PoljeZBesedilom 10"/>
          <p:cNvSpPr txBox="1"/>
          <p:nvPr/>
        </p:nvSpPr>
        <p:spPr>
          <a:xfrm>
            <a:off x="4860032" y="5445224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LEARN HOW TO PROGRAMME</a:t>
            </a:r>
            <a:r>
              <a:rPr lang="sl-SI" sz="2400" dirty="0" smtClean="0"/>
              <a:t> </a:t>
            </a:r>
            <a:r>
              <a:rPr lang="sl-SI" sz="2400" dirty="0" err="1" smtClean="0"/>
              <a:t>ROBOTS</a:t>
            </a:r>
            <a:endParaRPr lang="sl-SI" sz="2400" dirty="0"/>
          </a:p>
        </p:txBody>
      </p:sp>
      <p:sp>
        <p:nvSpPr>
          <p:cNvPr id="12" name="Puščica dol 11"/>
          <p:cNvSpPr/>
          <p:nvPr/>
        </p:nvSpPr>
        <p:spPr>
          <a:xfrm>
            <a:off x="6444208" y="4149080"/>
            <a:ext cx="216024" cy="1235204"/>
          </a:xfrm>
          <a:prstGeom prst="downArrow">
            <a:avLst>
              <a:gd name="adj1" fmla="val 50000"/>
              <a:gd name="adj2" fmla="val 464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PoljeZBesedilom 12"/>
          <p:cNvSpPr txBox="1"/>
          <p:nvPr/>
        </p:nvSpPr>
        <p:spPr>
          <a:xfrm>
            <a:off x="5652120" y="4437112"/>
            <a:ext cx="1800200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b="1" dirty="0" err="1" smtClean="0"/>
              <a:t>Collaborative</a:t>
            </a:r>
            <a:r>
              <a:rPr lang="sl-SI" b="1" dirty="0" smtClean="0"/>
              <a:t> </a:t>
            </a:r>
            <a:r>
              <a:rPr lang="sl-SI" b="1" dirty="0" err="1" smtClean="0"/>
              <a:t>Learning</a:t>
            </a:r>
            <a:endParaRPr lang="sl-SI" b="1" dirty="0"/>
          </a:p>
        </p:txBody>
      </p:sp>
      <p:sp>
        <p:nvSpPr>
          <p:cNvPr id="14" name="PoljeZBesedilom 13"/>
          <p:cNvSpPr txBox="1"/>
          <p:nvPr/>
        </p:nvSpPr>
        <p:spPr>
          <a:xfrm>
            <a:off x="683568" y="4365104"/>
            <a:ext cx="1800200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b="1" dirty="0" err="1" smtClean="0"/>
              <a:t>Traditional</a:t>
            </a:r>
            <a:endParaRPr lang="sl-SI" b="1" dirty="0" smtClean="0"/>
          </a:p>
          <a:p>
            <a:pPr algn="ctr"/>
            <a:r>
              <a:rPr lang="sl-SI" b="1" dirty="0" smtClean="0"/>
              <a:t> </a:t>
            </a:r>
            <a:r>
              <a:rPr lang="sl-SI" b="1" dirty="0" err="1" smtClean="0"/>
              <a:t>Learning</a:t>
            </a:r>
            <a:endParaRPr lang="sl-SI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robo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32072" y="0"/>
            <a:ext cx="5211928" cy="3861048"/>
          </a:xfrm>
          <a:prstGeom prst="rect">
            <a:avLst/>
          </a:prstGeom>
        </p:spPr>
      </p:pic>
      <p:pic>
        <p:nvPicPr>
          <p:cNvPr id="4" name="Ograda vsebine 3" descr="robot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9092" b="31587"/>
          <a:stretch>
            <a:fillRect/>
          </a:stretch>
        </p:blipFill>
        <p:spPr>
          <a:xfrm>
            <a:off x="0" y="0"/>
            <a:ext cx="4045384" cy="3861048"/>
          </a:xfrm>
        </p:spPr>
      </p:pic>
      <p:pic>
        <p:nvPicPr>
          <p:cNvPr id="6" name="Slika 5" descr="legoprog.png"/>
          <p:cNvPicPr>
            <a:picLocks noChangeAspect="1"/>
          </p:cNvPicPr>
          <p:nvPr/>
        </p:nvPicPr>
        <p:blipFill>
          <a:blip r:embed="rId4" cstate="print"/>
          <a:srcRect t="14262" b="8619"/>
          <a:stretch>
            <a:fillRect/>
          </a:stretch>
        </p:blipFill>
        <p:spPr>
          <a:xfrm>
            <a:off x="0" y="3905672"/>
            <a:ext cx="9144000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</TotalTime>
  <Words>61</Words>
  <Application>Microsoft Office PowerPoint</Application>
  <PresentationFormat>On-screen Show (4:3)</PresentationFormat>
  <Paragraphs>20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Officeova tema</vt:lpstr>
      <vt:lpstr>  Activation of students' collaborative learning through LEGO robots   </vt:lpstr>
      <vt:lpstr>LEGO MINDSTORMS Education EV3 Core Set</vt:lpstr>
      <vt:lpstr>WAY OF TEACHING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Maja</dc:creator>
  <cp:lastModifiedBy>Joze Gricar</cp:lastModifiedBy>
  <cp:revision>17</cp:revision>
  <dcterms:created xsi:type="dcterms:W3CDTF">2016-09-18T07:33:48Z</dcterms:created>
  <dcterms:modified xsi:type="dcterms:W3CDTF">2016-09-28T14:13:01Z</dcterms:modified>
</cp:coreProperties>
</file>