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7" r:id="rId3"/>
    <p:sldId id="257" r:id="rId4"/>
    <p:sldId id="261" r:id="rId5"/>
    <p:sldId id="262" r:id="rId6"/>
    <p:sldId id="258" r:id="rId7"/>
    <p:sldId id="310" r:id="rId8"/>
    <p:sldId id="309" r:id="rId9"/>
    <p:sldId id="30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FC912C-55A9-CC4F-A79F-67C9B66E21E6}">
          <p14:sldIdLst>
            <p14:sldId id="256"/>
            <p14:sldId id="307"/>
            <p14:sldId id="257"/>
            <p14:sldId id="261"/>
            <p14:sldId id="262"/>
            <p14:sldId id="258"/>
            <p14:sldId id="310"/>
            <p14:sldId id="309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59" autoAdjust="0"/>
  </p:normalViewPr>
  <p:slideViewPr>
    <p:cSldViewPr snapToGrid="0" snapToObjects="1">
      <p:cViewPr>
        <p:scale>
          <a:sx n="124" d="100"/>
          <a:sy n="124" d="100"/>
        </p:scale>
        <p:origin x="-48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A94E0-76D5-9947-8E0A-128F47A7A09E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0226-2855-454F-A718-92647A9AC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0226-2855-454F-A718-92647A9AC4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0226-2855-454F-A718-92647A9AC4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2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5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uj_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03" y="4800316"/>
            <a:ext cx="731520" cy="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0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176"/>
            <a:ext cx="8494713" cy="1021557"/>
          </a:xfrm>
        </p:spPr>
        <p:txBody>
          <a:bodyPr anchor="ctr" anchorCtr="0"/>
          <a:lstStyle>
            <a:lvl1pPr algn="r">
              <a:defRPr sz="4000" b="0" cap="none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180035"/>
            <a:ext cx="8494713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8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0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2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F0D8AB5-46F3-D441-9BAF-01FEF8AE07EA}" type="datetimeFigureOut">
              <a:rPr lang="en-US" smtClean="0"/>
              <a:pPr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AFFEE80-C5FE-DC48-9ECF-3682DBEA6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2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5498"/>
            <a:ext cx="9144000" cy="36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7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arias@digitronline.h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en.loginet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fontAlgn="base"/>
            <a:r>
              <a:rPr lang="hu-HU" sz="4400" b="1" smtClean="0"/>
              <a:t>6th eRegions Conference 2016</a:t>
            </a:r>
            <a:endParaRPr lang="hu-HU" sz="4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mtClean="0">
                <a:solidFill>
                  <a:srgbClr val="FFFFFF"/>
                </a:solidFill>
              </a:rPr>
              <a:t>Loginet Systems Ltd.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hu-HU" smtClean="0">
                <a:solidFill>
                  <a:srgbClr val="FFFFFF"/>
                </a:solidFill>
              </a:rPr>
              <a:t>Budapest - Dunaújváros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Local and Global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160658"/>
            <a:ext cx="8666922" cy="347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smtClean="0"/>
              <a:t>MARKET is the ultimate rating.</a:t>
            </a:r>
          </a:p>
          <a:p>
            <a:pPr>
              <a:buNone/>
            </a:pPr>
            <a:r>
              <a:rPr lang="hu-HU" sz="1600" smtClean="0"/>
              <a:t>SME steps out to local market but very soon encounters the global competition. </a:t>
            </a:r>
          </a:p>
          <a:p>
            <a:pPr>
              <a:buNone/>
            </a:pPr>
            <a:endParaRPr lang="hu-HU" sz="1600" smtClean="0"/>
          </a:p>
          <a:p>
            <a:pPr>
              <a:buNone/>
            </a:pPr>
            <a:endParaRPr lang="hu-HU" sz="1600" smtClean="0"/>
          </a:p>
          <a:p>
            <a:pPr>
              <a:buNone/>
            </a:pPr>
            <a:endParaRPr lang="hu-HU" sz="1600" smtClean="0"/>
          </a:p>
          <a:p>
            <a:pPr>
              <a:buNone/>
            </a:pPr>
            <a:endParaRPr lang="hu-HU" sz="1600" smtClean="0"/>
          </a:p>
          <a:p>
            <a:pPr>
              <a:buNone/>
            </a:pPr>
            <a:endParaRPr lang="hu-HU" sz="1600" smtClean="0"/>
          </a:p>
          <a:p>
            <a:pPr>
              <a:buNone/>
            </a:pPr>
            <a:r>
              <a:rPr lang="hu-HU" sz="1600" smtClean="0"/>
              <a:t>Who, what can help to handle the shock?</a:t>
            </a:r>
          </a:p>
          <a:p>
            <a:pPr>
              <a:buNone/>
            </a:pPr>
            <a:endParaRPr lang="hu-HU" sz="1600" smtClean="0"/>
          </a:p>
          <a:p>
            <a:pPr>
              <a:buNone/>
            </a:pPr>
            <a:r>
              <a:rPr lang="hu-HU" sz="1600" smtClean="0"/>
              <a:t>One…..State-of –the-Art software tools can effectively support SMEs.</a:t>
            </a:r>
          </a:p>
          <a:p>
            <a:pPr>
              <a:buNone/>
            </a:pPr>
            <a:r>
              <a:rPr lang="hu-HU" sz="1600" smtClean="0"/>
              <a:t>Two…..Joint effort instead of single hero.</a:t>
            </a:r>
            <a:endParaRPr lang="en-US" sz="1600" dirty="0"/>
          </a:p>
        </p:txBody>
      </p:sp>
      <p:pic>
        <p:nvPicPr>
          <p:cNvPr id="9218" name="Picture 2" descr="Képtalálat a következ&amp;odblac;re: „graphics globe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080" y="2060486"/>
            <a:ext cx="1315388" cy="906315"/>
          </a:xfrm>
          <a:prstGeom prst="rect">
            <a:avLst/>
          </a:prstGeom>
          <a:noFill/>
        </p:spPr>
      </p:pic>
      <p:pic>
        <p:nvPicPr>
          <p:cNvPr id="9220" name="Picture 4" descr="Képtalálat a következ&amp;odblac;re: „graphics runner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8449" y="2060486"/>
            <a:ext cx="752577" cy="831026"/>
          </a:xfrm>
          <a:prstGeom prst="rect">
            <a:avLst/>
          </a:prstGeom>
          <a:noFill/>
        </p:spPr>
      </p:pic>
      <p:sp>
        <p:nvSpPr>
          <p:cNvPr id="7" name="Szabadkézi sokszög 6"/>
          <p:cNvSpPr/>
          <p:nvPr/>
        </p:nvSpPr>
        <p:spPr>
          <a:xfrm>
            <a:off x="4254918" y="1996875"/>
            <a:ext cx="143123" cy="63611"/>
          </a:xfrm>
          <a:custGeom>
            <a:avLst/>
            <a:gdLst>
              <a:gd name="connsiteX0" fmla="*/ 143123 w 143123"/>
              <a:gd name="connsiteY0" fmla="*/ 63611 h 63611"/>
              <a:gd name="connsiteX1" fmla="*/ 127220 w 143123"/>
              <a:gd name="connsiteY1" fmla="*/ 39757 h 63611"/>
              <a:gd name="connsiteX2" fmla="*/ 79513 w 143123"/>
              <a:gd name="connsiteY2" fmla="*/ 23854 h 63611"/>
              <a:gd name="connsiteX3" fmla="*/ 55659 w 143123"/>
              <a:gd name="connsiteY3" fmla="*/ 15903 h 63611"/>
              <a:gd name="connsiteX4" fmla="*/ 23854 w 143123"/>
              <a:gd name="connsiteY4" fmla="*/ 7951 h 63611"/>
              <a:gd name="connsiteX5" fmla="*/ 0 w 143123"/>
              <a:gd name="connsiteY5" fmla="*/ 0 h 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23" h="63611">
                <a:moveTo>
                  <a:pt x="143123" y="63611"/>
                </a:moveTo>
                <a:cubicBezTo>
                  <a:pt x="137822" y="55660"/>
                  <a:pt x="135324" y="44822"/>
                  <a:pt x="127220" y="39757"/>
                </a:cubicBezTo>
                <a:cubicBezTo>
                  <a:pt x="113005" y="30873"/>
                  <a:pt x="95415" y="29155"/>
                  <a:pt x="79513" y="23854"/>
                </a:cubicBezTo>
                <a:cubicBezTo>
                  <a:pt x="71562" y="21204"/>
                  <a:pt x="63790" y="17936"/>
                  <a:pt x="55659" y="15903"/>
                </a:cubicBezTo>
                <a:cubicBezTo>
                  <a:pt x="45057" y="13252"/>
                  <a:pt x="34362" y="10953"/>
                  <a:pt x="23854" y="7951"/>
                </a:cubicBezTo>
                <a:cubicBezTo>
                  <a:pt x="15795" y="5648"/>
                  <a:pt x="0" y="0"/>
                  <a:pt x="0" y="0"/>
                </a:cubicBezTo>
              </a:path>
            </a:pathLst>
          </a:custGeom>
          <a:ln w="6350" cap="rnd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57597">
            <a:off x="860874" y="2112866"/>
            <a:ext cx="1082644" cy="71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9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Internet as media and market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498"/>
            <a:ext cx="9144000" cy="3790576"/>
          </a:xfrm>
        </p:spPr>
        <p:txBody>
          <a:bodyPr>
            <a:normAutofit fontScale="92500" lnSpcReduction="10000"/>
          </a:bodyPr>
          <a:lstStyle/>
          <a:p>
            <a:r>
              <a:rPr lang="hu-HU" smtClean="0"/>
              <a:t>INTERNET as communication media </a:t>
            </a:r>
          </a:p>
          <a:p>
            <a:r>
              <a:rPr lang="hu-HU" smtClean="0"/>
              <a:t>Smart communication devices in everyday life</a:t>
            </a:r>
          </a:p>
          <a:p>
            <a:r>
              <a:rPr lang="hu-HU" smtClean="0"/>
              <a:t>The two together: „virtual shopping on the Sunday Market”</a:t>
            </a:r>
          </a:p>
          <a:p>
            <a:r>
              <a:rPr lang="hu-HU" smtClean="0"/>
              <a:t>The best offers in one place</a:t>
            </a:r>
          </a:p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sz="3200" smtClean="0"/>
              <a:t>	This market place virtually one big </a:t>
            </a:r>
          </a:p>
          <a:p>
            <a:pPr>
              <a:buNone/>
            </a:pPr>
            <a:r>
              <a:rPr lang="hu-HU" sz="3200" smtClean="0"/>
              <a:t>	but it is highly segmented</a:t>
            </a:r>
          </a:p>
          <a:p>
            <a:pPr>
              <a:buNone/>
            </a:pPr>
            <a:r>
              <a:rPr lang="hu-HU" smtClean="0"/>
              <a:t>		Not easy </a:t>
            </a:r>
          </a:p>
          <a:p>
            <a:pPr>
              <a:buNone/>
            </a:pPr>
            <a:r>
              <a:rPr lang="hu-HU" smtClean="0"/>
              <a:t>				to find the suitable product</a:t>
            </a:r>
          </a:p>
          <a:p>
            <a:pPr>
              <a:buNone/>
            </a:pPr>
            <a:r>
              <a:rPr lang="hu-HU" smtClean="0"/>
              <a:t>				to reach the potential customer</a:t>
            </a: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131" y="1269115"/>
            <a:ext cx="1337733" cy="13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Képtalálat a következ&amp;odblac;re: „vector graphics plu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864" y="1759635"/>
            <a:ext cx="505882" cy="394416"/>
          </a:xfrm>
          <a:prstGeom prst="rect">
            <a:avLst/>
          </a:prstGeom>
          <a:noFill/>
        </p:spPr>
      </p:pic>
      <p:pic>
        <p:nvPicPr>
          <p:cNvPr id="9" name="Kép 8" descr="telefo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407" y="1269115"/>
            <a:ext cx="674856" cy="1451161"/>
          </a:xfrm>
          <a:prstGeom prst="rect">
            <a:avLst/>
          </a:prstGeom>
        </p:spPr>
      </p:pic>
      <p:pic>
        <p:nvPicPr>
          <p:cNvPr id="7177" name="Picture 9" descr="Képtalálat a következ&amp;odblac;re: „vector graphics flea market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0400" y="3118724"/>
            <a:ext cx="3403600" cy="1657350"/>
          </a:xfrm>
          <a:prstGeom prst="rect">
            <a:avLst/>
          </a:prstGeom>
          <a:noFill/>
        </p:spPr>
      </p:pic>
      <p:cxnSp>
        <p:nvCxnSpPr>
          <p:cNvPr id="13" name="Egyenes összekötő nyíllal 12"/>
          <p:cNvCxnSpPr>
            <a:stCxn id="9" idx="2"/>
          </p:cNvCxnSpPr>
          <p:nvPr/>
        </p:nvCxnSpPr>
        <p:spPr>
          <a:xfrm flipH="1">
            <a:off x="7771174" y="2720276"/>
            <a:ext cx="849661" cy="39844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6714067" y="2853092"/>
            <a:ext cx="1057107" cy="26563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Buyer’s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sz="2800" smtClean="0"/>
              <a:t>Broder Market – Bigger Choice – High Competition – Lower Prices</a:t>
            </a:r>
          </a:p>
          <a:p>
            <a:pPr>
              <a:buNone/>
            </a:pPr>
            <a:r>
              <a:rPr lang="hu-HU" sz="2400" i="1" smtClean="0"/>
              <a:t>But it is not so simple</a:t>
            </a:r>
          </a:p>
          <a:p>
            <a:r>
              <a:rPr lang="hu-HU" smtClean="0"/>
              <a:t>Get info over products</a:t>
            </a:r>
            <a:endParaRPr lang="en-US" dirty="0"/>
          </a:p>
          <a:p>
            <a:r>
              <a:rPr lang="hu-HU" smtClean="0"/>
              <a:t>Level of confidence</a:t>
            </a:r>
            <a:endParaRPr lang="en-US" dirty="0" smtClean="0"/>
          </a:p>
          <a:p>
            <a:r>
              <a:rPr lang="hu-HU" smtClean="0"/>
              <a:t>Legal aspects of Customer’s Rights through borders</a:t>
            </a:r>
          </a:p>
          <a:p>
            <a:r>
              <a:rPr lang="hu-HU" smtClean="0"/>
              <a:t>Practical difficulties of delivary process</a:t>
            </a:r>
            <a:endParaRPr lang="en-US" dirty="0"/>
          </a:p>
        </p:txBody>
      </p:sp>
      <p:pic>
        <p:nvPicPr>
          <p:cNvPr id="6146" name="Picture 2" descr="Képtalálat a következ&amp;odblac;re: „free vector graphics head question mar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799" y="2051906"/>
            <a:ext cx="4656668" cy="877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6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SME’s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Should  give answer to the Buyer’s considerations</a:t>
            </a:r>
          </a:p>
          <a:p>
            <a:r>
              <a:rPr lang="hu-HU" smtClean="0"/>
              <a:t>Initial investment costs</a:t>
            </a:r>
          </a:p>
          <a:p>
            <a:r>
              <a:rPr lang="hu-HU" smtClean="0"/>
              <a:t>Effective tools to the specific branch of activity</a:t>
            </a:r>
          </a:p>
          <a:p>
            <a:r>
              <a:rPr lang="hu-HU" smtClean="0"/>
              <a:t>B2B capabilities essential</a:t>
            </a:r>
          </a:p>
          <a:p>
            <a:r>
              <a:rPr lang="hu-HU" smtClean="0"/>
              <a:t>Close regions as first target										</a:t>
            </a:r>
            <a:r>
              <a:rPr lang="hu-HU" sz="1600" smtClean="0">
                <a:latin typeface="Modern No. 20" pitchFamily="18" charset="0"/>
              </a:rPr>
              <a:t>to WEB customers</a:t>
            </a:r>
            <a:endParaRPr lang="hu-HU" sz="1800" smtClean="0">
              <a:latin typeface="Modern No. 20" pitchFamily="18" charset="0"/>
            </a:endParaRPr>
          </a:p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smtClean="0"/>
              <a:t>   </a:t>
            </a:r>
            <a:r>
              <a:rPr lang="hu-HU" smtClean="0">
                <a:latin typeface="Aharoni" pitchFamily="2" charset="-79"/>
                <a:cs typeface="Aharoni" pitchFamily="2" charset="-79"/>
              </a:rPr>
              <a:t>SME is forced to answer the challange !</a:t>
            </a:r>
          </a:p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sz="1200" smtClean="0"/>
              <a:t>									</a:t>
            </a:r>
            <a:r>
              <a:rPr lang="hu-HU" sz="1400" smtClean="0">
                <a:latin typeface="Old English Text MT" pitchFamily="66" charset="0"/>
              </a:rPr>
              <a:t>from local access</a:t>
            </a:r>
            <a:endParaRPr lang="hu-HU" sz="1200" smtClean="0">
              <a:latin typeface="Old English Text MT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7733" y="2506153"/>
            <a:ext cx="2108200" cy="18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abadkézi sokszög 6"/>
          <p:cNvSpPr/>
          <p:nvPr/>
        </p:nvSpPr>
        <p:spPr>
          <a:xfrm>
            <a:off x="4944533" y="3310467"/>
            <a:ext cx="3242734" cy="1333499"/>
          </a:xfrm>
          <a:custGeom>
            <a:avLst/>
            <a:gdLst>
              <a:gd name="connsiteX0" fmla="*/ 0 w 3242734"/>
              <a:gd name="connsiteY0" fmla="*/ 1049866 h 1333499"/>
              <a:gd name="connsiteX1" fmla="*/ 1244600 w 3242734"/>
              <a:gd name="connsiteY1" fmla="*/ 1329266 h 1333499"/>
              <a:gd name="connsiteX2" fmla="*/ 2794000 w 3242734"/>
              <a:gd name="connsiteY2" fmla="*/ 1075266 h 1333499"/>
              <a:gd name="connsiteX3" fmla="*/ 3242734 w 3242734"/>
              <a:gd name="connsiteY3" fmla="*/ 0 h 13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734" h="1333499">
                <a:moveTo>
                  <a:pt x="0" y="1049866"/>
                </a:moveTo>
                <a:cubicBezTo>
                  <a:pt x="389466" y="1187449"/>
                  <a:pt x="778933" y="1325033"/>
                  <a:pt x="1244600" y="1329266"/>
                </a:cubicBezTo>
                <a:cubicBezTo>
                  <a:pt x="1710267" y="1333499"/>
                  <a:pt x="2460978" y="1296810"/>
                  <a:pt x="2794000" y="1075266"/>
                </a:cubicBezTo>
                <a:cubicBezTo>
                  <a:pt x="3127022" y="853722"/>
                  <a:pt x="3166534" y="191911"/>
                  <a:pt x="32427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>
            <a:stCxn id="7" idx="3"/>
          </p:cNvCxnSpPr>
          <p:nvPr/>
        </p:nvCxnSpPr>
        <p:spPr>
          <a:xfrm flipH="1">
            <a:off x="7789333" y="3310467"/>
            <a:ext cx="397934" cy="16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7789333" y="2878667"/>
            <a:ext cx="533400" cy="592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8322733" y="2878667"/>
            <a:ext cx="445030" cy="592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8439151" y="3310468"/>
            <a:ext cx="328612" cy="160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zabadkézi sokszög 28"/>
          <p:cNvSpPr/>
          <p:nvPr/>
        </p:nvSpPr>
        <p:spPr>
          <a:xfrm>
            <a:off x="5244307" y="3314700"/>
            <a:ext cx="3221831" cy="1685925"/>
          </a:xfrm>
          <a:custGeom>
            <a:avLst/>
            <a:gdLst>
              <a:gd name="connsiteX0" fmla="*/ 3213893 w 3221831"/>
              <a:gd name="connsiteY0" fmla="*/ 0 h 1685925"/>
              <a:gd name="connsiteX1" fmla="*/ 3180556 w 3221831"/>
              <a:gd name="connsiteY1" fmla="*/ 609600 h 1685925"/>
              <a:gd name="connsiteX2" fmla="*/ 2966243 w 3221831"/>
              <a:gd name="connsiteY2" fmla="*/ 1214438 h 1685925"/>
              <a:gd name="connsiteX3" fmla="*/ 2251868 w 3221831"/>
              <a:gd name="connsiteY3" fmla="*/ 1585913 h 1685925"/>
              <a:gd name="connsiteX4" fmla="*/ 851693 w 3221831"/>
              <a:gd name="connsiteY4" fmla="*/ 1671638 h 1685925"/>
              <a:gd name="connsiteX5" fmla="*/ 132556 w 3221831"/>
              <a:gd name="connsiteY5" fmla="*/ 1671638 h 1685925"/>
              <a:gd name="connsiteX6" fmla="*/ 56356 w 3221831"/>
              <a:gd name="connsiteY6" fmla="*/ 167640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831" h="1685925">
                <a:moveTo>
                  <a:pt x="3213893" y="0"/>
                </a:moveTo>
                <a:cubicBezTo>
                  <a:pt x="3217862" y="203597"/>
                  <a:pt x="3221831" y="407194"/>
                  <a:pt x="3180556" y="609600"/>
                </a:cubicBezTo>
                <a:cubicBezTo>
                  <a:pt x="3139281" y="812006"/>
                  <a:pt x="3121024" y="1051719"/>
                  <a:pt x="2966243" y="1214438"/>
                </a:cubicBezTo>
                <a:cubicBezTo>
                  <a:pt x="2811462" y="1377157"/>
                  <a:pt x="2604293" y="1509713"/>
                  <a:pt x="2251868" y="1585913"/>
                </a:cubicBezTo>
                <a:cubicBezTo>
                  <a:pt x="1899443" y="1662113"/>
                  <a:pt x="1204912" y="1657351"/>
                  <a:pt x="851693" y="1671638"/>
                </a:cubicBezTo>
                <a:cubicBezTo>
                  <a:pt x="498474" y="1685925"/>
                  <a:pt x="265112" y="1670844"/>
                  <a:pt x="132556" y="1671638"/>
                </a:cubicBezTo>
                <a:cubicBezTo>
                  <a:pt x="0" y="1672432"/>
                  <a:pt x="28178" y="1674416"/>
                  <a:pt x="56356" y="1676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0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cs typeface="Arial Narrow"/>
              </a:rPr>
              <a:t>E-Commerce Suite of     Loginet     for SME’s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mtClean="0"/>
              <a:t>eCommerce Server</a:t>
            </a:r>
          </a:p>
          <a:p>
            <a:pPr lvl="1"/>
            <a:r>
              <a:rPr lang="hu-HU" smtClean="0"/>
              <a:t>User journey backend: maps user activity and e-commerce business logic</a:t>
            </a:r>
          </a:p>
          <a:p>
            <a:pPr lvl="1"/>
            <a:r>
              <a:rPr lang="hu-HU" smtClean="0"/>
              <a:t>Administration</a:t>
            </a:r>
          </a:p>
          <a:p>
            <a:pPr lvl="2"/>
            <a:r>
              <a:rPr lang="hu-HU" smtClean="0"/>
              <a:t>Product management</a:t>
            </a:r>
          </a:p>
          <a:p>
            <a:pPr lvl="2"/>
            <a:r>
              <a:rPr lang="hu-HU" smtClean="0"/>
              <a:t>Promotions</a:t>
            </a:r>
          </a:p>
          <a:p>
            <a:pPr lvl="2"/>
            <a:r>
              <a:rPr lang="hu-HU" smtClean="0"/>
              <a:t>Order management</a:t>
            </a:r>
          </a:p>
          <a:p>
            <a:pPr lvl="2"/>
            <a:r>
              <a:rPr lang="hu-HU" smtClean="0"/>
              <a:t>Content management</a:t>
            </a:r>
          </a:p>
          <a:p>
            <a:pPr lvl="1"/>
            <a:r>
              <a:rPr lang="hu-HU" smtClean="0"/>
              <a:t>Integration</a:t>
            </a:r>
          </a:p>
          <a:p>
            <a:pPr lvl="2"/>
            <a:r>
              <a:rPr lang="hu-HU" smtClean="0"/>
              <a:t>CRM, newsletter software</a:t>
            </a:r>
          </a:p>
          <a:p>
            <a:pPr lvl="2"/>
            <a:r>
              <a:rPr lang="hu-HU" smtClean="0"/>
              <a:t>ERP (Microsoft, SAP, Oracle products)</a:t>
            </a:r>
          </a:p>
          <a:p>
            <a:pPr lvl="2"/>
            <a:r>
              <a:rPr lang="hu-HU" smtClean="0"/>
              <a:t>SSO (single sign-on)</a:t>
            </a:r>
          </a:p>
          <a:p>
            <a:pPr lvl="2"/>
            <a:r>
              <a:rPr lang="hu-HU" smtClean="0"/>
              <a:t>Social media</a:t>
            </a:r>
          </a:p>
          <a:p>
            <a:pPr lvl="1"/>
            <a:r>
              <a:rPr lang="hu-HU" smtClean="0"/>
              <a:t>Available from the cloud or on premises</a:t>
            </a:r>
          </a:p>
          <a:p>
            <a:endParaRPr lang="en-US" dirty="0" smtClean="0"/>
          </a:p>
        </p:txBody>
      </p:sp>
      <p:pic>
        <p:nvPicPr>
          <p:cNvPr id="4" name="Kép 3" descr="logine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81" y="206429"/>
            <a:ext cx="1619250" cy="504825"/>
          </a:xfrm>
          <a:prstGeom prst="rect">
            <a:avLst/>
          </a:prstGeom>
        </p:spPr>
      </p:pic>
      <p:pic>
        <p:nvPicPr>
          <p:cNvPr id="5122" name="Picture 2" descr="Képtalálat a következ&amp;odblac;re: „vector graphic free server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392" y="2106972"/>
            <a:ext cx="17145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6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cs typeface="Arial Narrow"/>
              </a:rPr>
              <a:t>E-Commerce Suite of Loginet front-end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mtClean="0"/>
              <a:t>   e-StoreWeb shop</a:t>
            </a:r>
          </a:p>
          <a:p>
            <a:pPr lvl="1"/>
            <a:r>
              <a:rPr lang="hu-HU" smtClean="0"/>
              <a:t>Complete user journey</a:t>
            </a:r>
          </a:p>
          <a:p>
            <a:pPr lvl="1"/>
            <a:r>
              <a:rPr lang="hu-HU" smtClean="0"/>
              <a:t>Responsive frontend</a:t>
            </a:r>
          </a:p>
          <a:p>
            <a:pPr lvl="1"/>
            <a:r>
              <a:rPr lang="hu-HU" smtClean="0"/>
              <a:t>Outstanding UX</a:t>
            </a:r>
          </a:p>
          <a:p>
            <a:pPr>
              <a:buNone/>
            </a:pPr>
            <a:r>
              <a:rPr lang="hu-HU" smtClean="0"/>
              <a:t>  Mobile shop</a:t>
            </a:r>
          </a:p>
          <a:p>
            <a:pPr lvl="1"/>
            <a:r>
              <a:rPr lang="hu-HU" smtClean="0"/>
              <a:t>Native solution for iOS and Android</a:t>
            </a:r>
          </a:p>
          <a:p>
            <a:pPr lvl="1"/>
            <a:r>
              <a:rPr lang="hu-HU" smtClean="0"/>
              <a:t>Standalone implementation possible via API</a:t>
            </a:r>
          </a:p>
          <a:p>
            <a:pPr lvl="1"/>
            <a:r>
              <a:rPr lang="hu-HU" smtClean="0"/>
              <a:t>Easy customization</a:t>
            </a:r>
          </a:p>
          <a:p>
            <a:endParaRPr lang="en-US" dirty="0" smtClean="0"/>
          </a:p>
        </p:txBody>
      </p:sp>
      <p:pic>
        <p:nvPicPr>
          <p:cNvPr id="4" name="Kép 3" descr="telef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78" y="985498"/>
            <a:ext cx="1933660" cy="4158001"/>
          </a:xfrm>
          <a:prstGeom prst="rect">
            <a:avLst/>
          </a:prstGeom>
        </p:spPr>
      </p:pic>
      <p:pic>
        <p:nvPicPr>
          <p:cNvPr id="4098" name="Picture 2" descr="Képtalálat a következ&amp;odblac;re: „vector graphic free e-commerce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158" y="2750785"/>
            <a:ext cx="868185" cy="879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6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mtClean="0"/>
              <a:t>			</a:t>
            </a:r>
            <a:r>
              <a:rPr lang="hu-HU" sz="2800" smtClean="0"/>
              <a:t>Offer for system integrators in</a:t>
            </a:r>
            <a:endParaRPr lang="hu-HU" smtClean="0"/>
          </a:p>
          <a:p>
            <a:endParaRPr lang="hu-HU" smtClean="0"/>
          </a:p>
          <a:p>
            <a:r>
              <a:rPr lang="hu-HU" smtClean="0"/>
              <a:t>Make your project based on Loginet e-commerce tools</a:t>
            </a:r>
          </a:p>
          <a:p>
            <a:r>
              <a:rPr lang="hu-HU" smtClean="0"/>
              <a:t>Benefits on integrator’s side</a:t>
            </a:r>
          </a:p>
          <a:p>
            <a:pPr lvl="1"/>
            <a:r>
              <a:rPr lang="hu-HU" smtClean="0"/>
              <a:t>You focus on the customer – the product is our care</a:t>
            </a:r>
          </a:p>
          <a:p>
            <a:pPr lvl="1"/>
            <a:r>
              <a:rPr lang="hu-HU" smtClean="0"/>
              <a:t>Quick project time span</a:t>
            </a:r>
          </a:p>
          <a:p>
            <a:r>
              <a:rPr lang="hu-HU" smtClean="0"/>
              <a:t>You will get</a:t>
            </a:r>
          </a:p>
          <a:p>
            <a:pPr lvl="1"/>
            <a:r>
              <a:rPr lang="hu-HU" smtClean="0"/>
              <a:t>State-of-the-Art product</a:t>
            </a:r>
          </a:p>
          <a:p>
            <a:pPr lvl="1"/>
            <a:r>
              <a:rPr lang="hu-HU" smtClean="0"/>
              <a:t>Professional support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hu-HU" smtClean="0">
                <a:cs typeface="Arial Narrow"/>
              </a:rPr>
              <a:t>Let’s Join our Effort to Support SME’s !</a:t>
            </a:r>
            <a:endParaRPr lang="en-US" dirty="0">
              <a:solidFill>
                <a:schemeClr val="tx1"/>
              </a:solidFill>
              <a:cs typeface="Arial Narrow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522" y="1108262"/>
            <a:ext cx="1266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Képtalálat a következ&amp;odblac;re: „free vector graphics handshake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0318" y="2816576"/>
            <a:ext cx="1826682" cy="1826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9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448_abstract_polygon_a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0" b="1432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Thanks for your attention</a:t>
            </a:r>
            <a:r>
              <a:rPr lang="en-US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614115"/>
            <a:ext cx="8494713" cy="1691060"/>
          </a:xfrm>
        </p:spPr>
        <p:txBody>
          <a:bodyPr>
            <a:normAutofit/>
          </a:bodyPr>
          <a:lstStyle/>
          <a:p>
            <a:r>
              <a:rPr lang="en-US" err="1" smtClean="0">
                <a:solidFill>
                  <a:srgbClr val="FFFFFF"/>
                </a:solidFill>
              </a:rPr>
              <a:t>Máriás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 smtClean="0">
                <a:solidFill>
                  <a:srgbClr val="FFFFFF"/>
                </a:solidFill>
              </a:rPr>
              <a:t>József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hu-HU" smtClean="0">
                <a:solidFill>
                  <a:srgbClr val="FFFFFF"/>
                </a:solidFill>
              </a:rPr>
              <a:t>Business development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hu-HU" smtClean="0">
                <a:solidFill>
                  <a:srgbClr val="FFFFFF"/>
                </a:solidFill>
                <a:hlinkClick r:id="rId3"/>
              </a:rPr>
              <a:t>j</a:t>
            </a:r>
            <a:r>
              <a:rPr lang="en-US" smtClean="0">
                <a:solidFill>
                  <a:srgbClr val="FFFFFF"/>
                </a:solidFill>
                <a:hlinkClick r:id="rId3"/>
              </a:rPr>
              <a:t>marias@</a:t>
            </a:r>
            <a:r>
              <a:rPr lang="hu-HU" smtClean="0">
                <a:solidFill>
                  <a:srgbClr val="FFFFFF"/>
                </a:solidFill>
                <a:hlinkClick r:id="rId3"/>
              </a:rPr>
              <a:t>digitronline</a:t>
            </a:r>
            <a:r>
              <a:rPr lang="en-US" smtClean="0">
                <a:solidFill>
                  <a:srgbClr val="FFFFFF"/>
                </a:solidFill>
                <a:hlinkClick r:id="rId3"/>
              </a:rPr>
              <a:t>.hu</a:t>
            </a:r>
            <a:endParaRPr lang="hu-HU" smtClean="0">
              <a:solidFill>
                <a:srgbClr val="FFFFFF"/>
              </a:solidFill>
            </a:endParaRPr>
          </a:p>
          <a:p>
            <a:r>
              <a:rPr lang="hu-HU" smtClean="0">
                <a:solidFill>
                  <a:srgbClr val="FFFFFF"/>
                </a:solidFill>
                <a:hlinkClick r:id="rId4" action="ppaction://hlinkfile"/>
              </a:rPr>
              <a:t>en.loginet.hu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280</Words>
  <Application>Microsoft Office PowerPoint</Application>
  <PresentationFormat>On-screen Show (16:9)</PresentationFormat>
  <Paragraphs>84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6th eRegions Conference 2016</vt:lpstr>
      <vt:lpstr>Local and Global Market</vt:lpstr>
      <vt:lpstr>Internet as media and market place</vt:lpstr>
      <vt:lpstr>Buyer’s Point of View</vt:lpstr>
      <vt:lpstr>SME’s Point of View</vt:lpstr>
      <vt:lpstr>E-Commerce Suite of     Loginet     for SME’s</vt:lpstr>
      <vt:lpstr>E-Commerce Suite of Loginet front-end</vt:lpstr>
      <vt:lpstr>Let’s Join our Effort to Support SME’s !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- bankárképző</dc:title>
  <dc:creator>Zsigmond Marias</dc:creator>
  <cp:lastModifiedBy>Joze Gricar</cp:lastModifiedBy>
  <cp:revision>167</cp:revision>
  <dcterms:created xsi:type="dcterms:W3CDTF">2016-04-25T19:54:33Z</dcterms:created>
  <dcterms:modified xsi:type="dcterms:W3CDTF">2016-09-11T16:49:24Z</dcterms:modified>
</cp:coreProperties>
</file>