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1"/>
  </p:notesMasterIdLst>
  <p:sldIdLst>
    <p:sldId id="304" r:id="rId3"/>
    <p:sldId id="341" r:id="rId4"/>
    <p:sldId id="259" r:id="rId5"/>
    <p:sldId id="261" r:id="rId6"/>
    <p:sldId id="340" r:id="rId7"/>
    <p:sldId id="349" r:id="rId8"/>
    <p:sldId id="348" r:id="rId9"/>
    <p:sldId id="347" r:id="rId1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xmlns="">
        <p15:guide id="1" orient="horz" pos="2750" userDrawn="1">
          <p15:clr>
            <a:srgbClr val="A4A3A4"/>
          </p15:clr>
        </p15:guide>
        <p15:guide id="2" pos="32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re Thaler" initials="JT" lastIdx="35" clrIdx="0">
    <p:extLst/>
  </p:cmAuthor>
  <p:cmAuthor id="2" name="Edita Mediade" initials="EM"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9CB"/>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58" autoAdjust="0"/>
  </p:normalViewPr>
  <p:slideViewPr>
    <p:cSldViewPr snapToGrid="0">
      <p:cViewPr varScale="1">
        <p:scale>
          <a:sx n="72" d="100"/>
          <a:sy n="72" d="100"/>
        </p:scale>
        <p:origin x="-1084" y="-60"/>
      </p:cViewPr>
      <p:guideLst>
        <p:guide orient="horz" pos="2750"/>
        <p:guide pos="328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4121934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92079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smtClean="0"/>
              <a:t>We</a:t>
            </a:r>
            <a:r>
              <a:rPr lang="sl-SI" dirty="0" smtClean="0"/>
              <a:t> are </a:t>
            </a:r>
            <a:r>
              <a:rPr lang="sl-SI" dirty="0" err="1" smtClean="0"/>
              <a:t>working</a:t>
            </a:r>
            <a:r>
              <a:rPr lang="sl-SI" baseline="0" dirty="0" smtClean="0"/>
              <a:t> in </a:t>
            </a:r>
            <a:r>
              <a:rPr lang="sl-SI" baseline="0" dirty="0" err="1" smtClean="0"/>
              <a:t>field</a:t>
            </a:r>
            <a:r>
              <a:rPr lang="sl-SI" baseline="0" dirty="0" smtClean="0"/>
              <a:t> </a:t>
            </a:r>
            <a:r>
              <a:rPr lang="sl-SI" baseline="0" dirty="0" err="1" smtClean="0"/>
              <a:t>of</a:t>
            </a:r>
            <a:r>
              <a:rPr lang="sl-SI" baseline="0" dirty="0" smtClean="0"/>
              <a:t> </a:t>
            </a:r>
            <a:r>
              <a:rPr lang="sl-SI" baseline="0" dirty="0" err="1" smtClean="0"/>
              <a:t>metrology</a:t>
            </a:r>
            <a:r>
              <a:rPr lang="sl-SI" baseline="0" dirty="0" smtClean="0"/>
              <a:t> - </a:t>
            </a:r>
            <a:r>
              <a:rPr lang="en-US" dirty="0" smtClean="0"/>
              <a:t>Calibration, testing, conformity assessment, metrology solutions and representations. </a:t>
            </a:r>
            <a:endParaRPr lang="sl-SI" dirty="0" smtClean="0"/>
          </a:p>
          <a:p>
            <a:r>
              <a:rPr lang="en-US" dirty="0" smtClean="0"/>
              <a:t>In all areas we invest in knowledge</a:t>
            </a:r>
            <a:r>
              <a:rPr lang="sl-SI" dirty="0" smtClean="0"/>
              <a:t>.</a:t>
            </a:r>
            <a:endParaRPr lang="sl-SI" dirty="0"/>
          </a:p>
        </p:txBody>
      </p:sp>
    </p:spTree>
    <p:extLst>
      <p:ext uri="{BB962C8B-B14F-4D97-AF65-F5344CB8AC3E}">
        <p14:creationId xmlns:p14="http://schemas.microsoft.com/office/powerpoint/2010/main" val="369720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r>
              <a:rPr lang="en-GB" sz="2200" b="0" i="0" u="none" strike="noStrike" baseline="0" noProof="0" dirty="0" smtClean="0">
                <a:latin typeface="+mn-lt"/>
                <a:ea typeface="+mn-ea"/>
                <a:cs typeface="+mn-cs"/>
                <a:sym typeface="Helvetica Neue"/>
              </a:rPr>
              <a:t>LOTRIČ Metrology is a family company with 100+ employees. </a:t>
            </a:r>
          </a:p>
          <a:p>
            <a:r>
              <a:rPr lang="en-GB" sz="2200" b="0" i="0" u="none" strike="noStrike" baseline="0" noProof="0" dirty="0" smtClean="0">
                <a:latin typeface="+mn-lt"/>
                <a:ea typeface="+mn-ea"/>
                <a:cs typeface="+mn-cs"/>
                <a:sym typeface="Helvetica Neue"/>
              </a:rPr>
              <a:t>We have been developing and offering metrology solutions for 25 years. </a:t>
            </a:r>
          </a:p>
          <a:p>
            <a:r>
              <a:rPr lang="en-GB" sz="2200" b="0" i="0" u="none" strike="noStrike" baseline="0" noProof="0" dirty="0" smtClean="0">
                <a:latin typeface="+mn-lt"/>
                <a:ea typeface="+mn-ea"/>
                <a:cs typeface="+mn-cs"/>
                <a:sym typeface="Helvetica Neue"/>
              </a:rPr>
              <a:t>Our roots go back to the first laboratory in </a:t>
            </a:r>
            <a:r>
              <a:rPr lang="en-GB" sz="2200" b="0" i="0" u="none" strike="noStrike" baseline="0" noProof="0" dirty="0" err="1" smtClean="0">
                <a:latin typeface="+mn-lt"/>
                <a:ea typeface="+mn-ea"/>
                <a:cs typeface="+mn-cs"/>
                <a:sym typeface="Helvetica Neue"/>
              </a:rPr>
              <a:t>Kranj</a:t>
            </a:r>
            <a:r>
              <a:rPr lang="en-GB" sz="2200" b="0" i="0" u="none" strike="noStrike" baseline="0" noProof="0" dirty="0" smtClean="0">
                <a:latin typeface="+mn-lt"/>
                <a:ea typeface="+mn-ea"/>
                <a:cs typeface="+mn-cs"/>
                <a:sym typeface="Helvetica Neue"/>
              </a:rPr>
              <a:t> in 1923. </a:t>
            </a:r>
          </a:p>
          <a:p>
            <a:r>
              <a:rPr lang="en-GB" sz="2200" b="0" i="0" u="none" strike="noStrike" baseline="0" noProof="0" dirty="0" smtClean="0">
                <a:latin typeface="+mn-lt"/>
                <a:ea typeface="+mn-ea"/>
                <a:cs typeface="+mn-cs"/>
                <a:sym typeface="Helvetica Neue"/>
              </a:rPr>
              <a:t>Why 100+: </a:t>
            </a:r>
            <a:r>
              <a:rPr lang="en-GB" noProof="0" dirty="0" smtClean="0"/>
              <a:t>because the number is constantly growing.</a:t>
            </a:r>
            <a:endParaRPr lang="en-GB" noProof="0" dirty="0"/>
          </a:p>
        </p:txBody>
      </p:sp>
    </p:spTree>
    <p:extLst>
      <p:ext uri="{BB962C8B-B14F-4D97-AF65-F5344CB8AC3E}">
        <p14:creationId xmlns:p14="http://schemas.microsoft.com/office/powerpoint/2010/main" val="299256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GB" noProof="0" dirty="0" smtClean="0"/>
              <a:t>Within the group LOTRIČ Metrology we operates in 8 companies – in Slovenia, Austria, Croatia, Bosnia and Herzegovina, Serbia and Macedonia.</a:t>
            </a:r>
          </a:p>
          <a:p>
            <a:pPr marL="0" marR="0" indent="0" defTabSz="457200" eaLnBrk="1" fontAlgn="auto" latinLnBrk="0" hangingPunct="1">
              <a:lnSpc>
                <a:spcPct val="117999"/>
              </a:lnSpc>
              <a:spcBef>
                <a:spcPts val="0"/>
              </a:spcBef>
              <a:spcAft>
                <a:spcPts val="0"/>
              </a:spcAft>
              <a:buClrTx/>
              <a:buSzTx/>
              <a:buFontTx/>
              <a:buNone/>
              <a:tabLst/>
              <a:defRPr/>
            </a:pPr>
            <a:r>
              <a:rPr lang="en-GB" noProof="0" dirty="0" smtClean="0"/>
              <a:t>We</a:t>
            </a:r>
            <a:r>
              <a:rPr lang="en-GB" baseline="0" noProof="0" dirty="0" smtClean="0"/>
              <a:t> are internationally acclaimed and orientated.</a:t>
            </a:r>
          </a:p>
        </p:txBody>
      </p:sp>
    </p:spTree>
    <p:extLst>
      <p:ext uri="{BB962C8B-B14F-4D97-AF65-F5344CB8AC3E}">
        <p14:creationId xmlns:p14="http://schemas.microsoft.com/office/powerpoint/2010/main" val="3592849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noProof="0" dirty="0" smtClean="0"/>
              <a:t>O</a:t>
            </a:r>
            <a:r>
              <a:rPr lang="sl-SI" noProof="0" dirty="0" smtClean="0"/>
              <a:t>ur</a:t>
            </a:r>
            <a:r>
              <a:rPr lang="en-GB" noProof="0" dirty="0" smtClean="0"/>
              <a:t> references with crossbred cooperation and EU tenders.</a:t>
            </a:r>
            <a:endParaRPr lang="en-GB" noProof="0" dirty="0"/>
          </a:p>
        </p:txBody>
      </p:sp>
    </p:spTree>
    <p:extLst>
      <p:ext uri="{BB962C8B-B14F-4D97-AF65-F5344CB8AC3E}">
        <p14:creationId xmlns:p14="http://schemas.microsoft.com/office/powerpoint/2010/main" val="391835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noProof="0" dirty="0" smtClean="0"/>
              <a:t>O</a:t>
            </a:r>
            <a:r>
              <a:rPr lang="sl-SI" noProof="0" dirty="0" smtClean="0"/>
              <a:t>ur</a:t>
            </a:r>
            <a:r>
              <a:rPr lang="en-GB" noProof="0" dirty="0" smtClean="0"/>
              <a:t> references with crossbred cooperation and EU tenders.</a:t>
            </a:r>
            <a:endParaRPr lang="en-GB" noProof="0" dirty="0"/>
          </a:p>
        </p:txBody>
      </p:sp>
    </p:spTree>
    <p:extLst>
      <p:ext uri="{BB962C8B-B14F-4D97-AF65-F5344CB8AC3E}">
        <p14:creationId xmlns:p14="http://schemas.microsoft.com/office/powerpoint/2010/main" val="3597407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smtClean="0"/>
          </a:p>
        </p:txBody>
      </p:sp>
    </p:spTree>
    <p:extLst>
      <p:ext uri="{BB962C8B-B14F-4D97-AF65-F5344CB8AC3E}">
        <p14:creationId xmlns:p14="http://schemas.microsoft.com/office/powerpoint/2010/main" val="245950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Naslovni diapozitiv">
    <p:spTree>
      <p:nvGrpSpPr>
        <p:cNvPr id="1" name=""/>
        <p:cNvGrpSpPr/>
        <p:nvPr/>
      </p:nvGrpSpPr>
      <p:grpSpPr>
        <a:xfrm>
          <a:off x="0" y="0"/>
          <a:ext cx="0" cy="0"/>
          <a:chOff x="0" y="0"/>
          <a:chExt cx="0" cy="0"/>
        </a:xfrm>
      </p:grpSpPr>
      <p:sp>
        <p:nvSpPr>
          <p:cNvPr id="12" name="Shape 12"/>
          <p:cNvSpPr>
            <a:spLocks noGrp="1"/>
          </p:cNvSpPr>
          <p:nvPr>
            <p:ph type="title"/>
          </p:nvPr>
        </p:nvSpPr>
        <p:spPr>
          <a:xfrm>
            <a:off x="685800" y="1844675"/>
            <a:ext cx="7772400" cy="2041525"/>
          </a:xfrm>
          <a:prstGeom prst="rect">
            <a:avLst/>
          </a:prstGeom>
        </p:spPr>
        <p:txBody>
          <a:bodyPr/>
          <a:lstStyle/>
          <a:p>
            <a:r>
              <a:t>Title Text</a:t>
            </a:r>
          </a:p>
        </p:txBody>
      </p:sp>
      <p:sp>
        <p:nvSpPr>
          <p:cNvPr id="13" name="Shape 13"/>
          <p:cNvSpPr>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Naslov in navpično besedilo">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r>
              <a:t>Title Text</a:t>
            </a:r>
          </a:p>
        </p:txBody>
      </p:sp>
      <p:sp>
        <p:nvSpPr>
          <p:cNvPr id="91" name="Shape 9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2" name="Shape 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Navpični naslov in besedilo">
    <p:spTree>
      <p:nvGrpSpPr>
        <p:cNvPr id="1" name=""/>
        <p:cNvGrpSpPr/>
        <p:nvPr/>
      </p:nvGrpSpPr>
      <p:grpSpPr>
        <a:xfrm>
          <a:off x="0" y="0"/>
          <a:ext cx="0" cy="0"/>
          <a:chOff x="0" y="0"/>
          <a:chExt cx="0" cy="0"/>
        </a:xfrm>
      </p:grpSpPr>
      <p:sp>
        <p:nvSpPr>
          <p:cNvPr id="99" name="Shape 99"/>
          <p:cNvSpPr>
            <a:spLocks noGrp="1"/>
          </p:cNvSpPr>
          <p:nvPr>
            <p:ph type="title"/>
          </p:nvPr>
        </p:nvSpPr>
        <p:spPr>
          <a:xfrm>
            <a:off x="6629400" y="0"/>
            <a:ext cx="2057400" cy="6400802"/>
          </a:xfrm>
          <a:prstGeom prst="rect">
            <a:avLst/>
          </a:prstGeom>
        </p:spPr>
        <p:txBody>
          <a:bodyPr/>
          <a:lstStyle/>
          <a:p>
            <a:r>
              <a:t>Title Text</a:t>
            </a:r>
          </a:p>
        </p:txBody>
      </p:sp>
      <p:sp>
        <p:nvSpPr>
          <p:cNvPr id="100" name="Shape 100"/>
          <p:cNvSpPr>
            <a:spLocks noGrp="1"/>
          </p:cNvSpPr>
          <p:nvPr>
            <p:ph type="body" idx="1"/>
          </p:nvPr>
        </p:nvSpPr>
        <p:spPr>
          <a:xfrm>
            <a:off x="457200" y="274638"/>
            <a:ext cx="6019800" cy="65833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30238" y="365125"/>
            <a:ext cx="7886700" cy="1325563"/>
          </a:xfrm>
        </p:spPr>
        <p:txBody>
          <a:bodyPr/>
          <a:lstStyle/>
          <a:p>
            <a:r>
              <a:rPr lang="sl-SI" smtClean="0"/>
              <a:t>Uredite slog naslova matrice</a:t>
            </a:r>
            <a:endParaRPr lang="en-US"/>
          </a:p>
        </p:txBody>
      </p:sp>
      <p:sp>
        <p:nvSpPr>
          <p:cNvPr id="3" name="Označba mesta besedila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630238" y="2505075"/>
            <a:ext cx="386873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besedila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4629150" y="2505075"/>
            <a:ext cx="38877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značba mesta datuma 6"/>
          <p:cNvSpPr>
            <a:spLocks noGrp="1"/>
          </p:cNvSpPr>
          <p:nvPr>
            <p:ph type="dt" sz="half" idx="10"/>
          </p:nvPr>
        </p:nvSpPr>
        <p:spPr>
          <a:xfrm>
            <a:off x="628650" y="6356350"/>
            <a:ext cx="2057400" cy="365125"/>
          </a:xfrm>
          <a:prstGeom prst="rect">
            <a:avLst/>
          </a:prstGeom>
        </p:spPr>
        <p:txBody>
          <a:bodyPr/>
          <a:lstStyle/>
          <a:p>
            <a:fld id="{E8FF792E-5E3F-402B-97D3-371E96A4E8DD}" type="datetimeFigureOut">
              <a:rPr lang="en-US" smtClean="0"/>
              <a:t>9/12/2016</a:t>
            </a:fld>
            <a:endParaRPr lang="en-US"/>
          </a:p>
        </p:txBody>
      </p:sp>
      <p:sp>
        <p:nvSpPr>
          <p:cNvPr id="8" name="Označba mesta noge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Označba mesta številke diapozitiva 8"/>
          <p:cNvSpPr>
            <a:spLocks noGrp="1"/>
          </p:cNvSpPr>
          <p:nvPr>
            <p:ph type="sldNum" sz="quarter" idx="12"/>
          </p:nvPr>
        </p:nvSpPr>
        <p:spPr/>
        <p:txBody>
          <a:bodyPr/>
          <a:lstStyle/>
          <a:p>
            <a:fld id="{A39ACF3A-AA89-4049-B4BD-D7CF1AD36994}" type="slidenum">
              <a:rPr lang="en-US" smtClean="0"/>
              <a:t>‹#›</a:t>
            </a:fld>
            <a:endParaRPr lang="en-US"/>
          </a:p>
        </p:txBody>
      </p:sp>
    </p:spTree>
    <p:extLst>
      <p:ext uri="{BB962C8B-B14F-4D97-AF65-F5344CB8AC3E}">
        <p14:creationId xmlns:p14="http://schemas.microsoft.com/office/powerpoint/2010/main" val="2512024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Naslovni diapozitiv">
    <p:spTree>
      <p:nvGrpSpPr>
        <p:cNvPr id="1" name=""/>
        <p:cNvGrpSpPr/>
        <p:nvPr/>
      </p:nvGrpSpPr>
      <p:grpSpPr>
        <a:xfrm>
          <a:off x="0" y="0"/>
          <a:ext cx="0" cy="0"/>
          <a:chOff x="0" y="0"/>
          <a:chExt cx="0" cy="0"/>
        </a:xfrm>
      </p:grpSpPr>
      <p:sp>
        <p:nvSpPr>
          <p:cNvPr id="12" name="Shape 12"/>
          <p:cNvSpPr>
            <a:spLocks noGrp="1"/>
          </p:cNvSpPr>
          <p:nvPr>
            <p:ph type="title"/>
          </p:nvPr>
        </p:nvSpPr>
        <p:spPr>
          <a:xfrm>
            <a:off x="685800" y="1844675"/>
            <a:ext cx="7772400" cy="2041525"/>
          </a:xfrm>
          <a:prstGeom prst="rect">
            <a:avLst/>
          </a:prstGeom>
        </p:spPr>
        <p:txBody>
          <a:bodyPr/>
          <a:lstStyle/>
          <a:p>
            <a:r>
              <a:t>Title Text</a:t>
            </a:r>
          </a:p>
        </p:txBody>
      </p:sp>
      <p:sp>
        <p:nvSpPr>
          <p:cNvPr id="13" name="Shape 13"/>
          <p:cNvSpPr>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2440383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Naslov in vsebina">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xfrm>
            <a:off x="457200" y="1600201"/>
            <a:ext cx="8229600" cy="525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99217959"/>
      </p:ext>
    </p:extLst>
  </p:cSld>
  <p:clrMapOvr>
    <a:masterClrMapping/>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Glava odseka">
    <p:spTree>
      <p:nvGrpSpPr>
        <p:cNvPr id="1" name=""/>
        <p:cNvGrpSpPr/>
        <p:nvPr/>
      </p:nvGrpSpPr>
      <p:grpSpPr>
        <a:xfrm>
          <a:off x="0" y="0"/>
          <a:ext cx="0" cy="0"/>
          <a:chOff x="0" y="0"/>
          <a:chExt cx="0" cy="0"/>
        </a:xfrm>
      </p:grpSpPr>
      <p:sp>
        <p:nvSpPr>
          <p:cNvPr id="30" name="Shape 30"/>
          <p:cNvSpPr>
            <a:spLocks noGrp="1"/>
          </p:cNvSpPr>
          <p:nvPr>
            <p:ph type="title"/>
          </p:nvPr>
        </p:nvSpPr>
        <p:spPr>
          <a:xfrm>
            <a:off x="722312" y="4406900"/>
            <a:ext cx="7772401" cy="1362075"/>
          </a:xfrm>
          <a:prstGeom prst="rect">
            <a:avLst/>
          </a:prstGeom>
        </p:spPr>
        <p:txBody>
          <a:bodyPr anchor="t"/>
          <a:lstStyle>
            <a:lvl1pPr>
              <a:defRPr sz="4000" b="1" cap="all"/>
            </a:lvl1pPr>
          </a:lstStyle>
          <a:p>
            <a:r>
              <a:t>Title Text</a:t>
            </a:r>
          </a:p>
        </p:txBody>
      </p:sp>
      <p:sp>
        <p:nvSpPr>
          <p:cNvPr id="31" name="Shape 31"/>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84769737"/>
      </p:ext>
    </p:extLst>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ve vsebini">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half"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2082203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rimerjava">
    <p:spTree>
      <p:nvGrpSpPr>
        <p:cNvPr id="1" name=""/>
        <p:cNvGrpSpPr/>
        <p:nvPr/>
      </p:nvGrpSpPr>
      <p:grpSpPr>
        <a:xfrm>
          <a:off x="0" y="0"/>
          <a:ext cx="0" cy="0"/>
          <a:chOff x="0" y="0"/>
          <a:chExt cx="0" cy="0"/>
        </a:xfrm>
      </p:grpSpPr>
      <p:sp>
        <p:nvSpPr>
          <p:cNvPr id="48" name="Shape 48"/>
          <p:cNvSpPr>
            <a:spLocks noGrp="1"/>
          </p:cNvSpPr>
          <p:nvPr>
            <p:ph type="title"/>
          </p:nvPr>
        </p:nvSpPr>
        <p:spPr>
          <a:xfrm>
            <a:off x="457200" y="256810"/>
            <a:ext cx="8229600" cy="1178656"/>
          </a:xfrm>
          <a:prstGeom prst="rect">
            <a:avLst/>
          </a:prstGeom>
        </p:spPr>
        <p:txBody>
          <a:bodyPr/>
          <a:lstStyle/>
          <a:p>
            <a:r>
              <a:t>Title Text</a:t>
            </a:r>
          </a:p>
        </p:txBody>
      </p:sp>
      <p:sp>
        <p:nvSpPr>
          <p:cNvPr id="49" name="Shape 49"/>
          <p:cNvSpPr>
            <a:spLocks noGrp="1"/>
          </p:cNvSpPr>
          <p:nvPr>
            <p:ph type="body" sz="quarter"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9550063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Samo naslov">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7302223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razen">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63124177"/>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slov in vsebina">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xfrm>
            <a:off x="457200" y="1600201"/>
            <a:ext cx="8229600" cy="525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Naslov in vsebina">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3008314" cy="1435100"/>
          </a:xfrm>
          <a:prstGeom prst="rect">
            <a:avLst/>
          </a:prstGeom>
        </p:spPr>
        <p:txBody>
          <a:bodyPr anchor="b"/>
          <a:lstStyle>
            <a:lvl1pPr>
              <a:defRPr sz="2000" b="1"/>
            </a:lvl1pPr>
          </a:lstStyle>
          <a:p>
            <a:r>
              <a:t>Title Text</a:t>
            </a:r>
          </a:p>
        </p:txBody>
      </p:sp>
      <p:sp>
        <p:nvSpPr>
          <p:cNvPr id="73" name="Shape 73"/>
          <p:cNvSpPr>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558925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Naslov in slika">
    <p:spTree>
      <p:nvGrpSpPr>
        <p:cNvPr id="1" name=""/>
        <p:cNvGrpSpPr/>
        <p:nvPr/>
      </p:nvGrpSpPr>
      <p:grpSpPr>
        <a:xfrm>
          <a:off x="0" y="0"/>
          <a:ext cx="0" cy="0"/>
          <a:chOff x="0" y="0"/>
          <a:chExt cx="0" cy="0"/>
        </a:xfrm>
      </p:grpSpPr>
      <p:sp>
        <p:nvSpPr>
          <p:cNvPr id="81" name="Shape 81"/>
          <p:cNvSpPr>
            <a:spLocks noGrp="1"/>
          </p:cNvSpPr>
          <p:nvPr>
            <p:ph type="title"/>
          </p:nvPr>
        </p:nvSpPr>
        <p:spPr>
          <a:xfrm>
            <a:off x="1792288" y="4800600"/>
            <a:ext cx="5486401" cy="566738"/>
          </a:xfrm>
          <a:prstGeom prst="rect">
            <a:avLst/>
          </a:prstGeom>
        </p:spPr>
        <p:txBody>
          <a:bodyPr anchor="b"/>
          <a:lstStyle>
            <a:lvl1pPr>
              <a:defRPr sz="2000" b="1"/>
            </a:lvl1pPr>
          </a:lstStyle>
          <a:p>
            <a:r>
              <a:t>Title Text</a:t>
            </a:r>
          </a:p>
        </p:txBody>
      </p:sp>
      <p:sp>
        <p:nvSpPr>
          <p:cNvPr id="82" name="Shape 82"/>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29086477"/>
      </p:ext>
    </p:extLst>
  </p:cSld>
  <p:clrMapOvr>
    <a:masterClrMapping/>
  </p:clrMapOvr>
  <p:transition spd="med"/>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Naslov in navpično besedilo">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r>
              <a:t>Title Text</a:t>
            </a:r>
          </a:p>
        </p:txBody>
      </p:sp>
      <p:sp>
        <p:nvSpPr>
          <p:cNvPr id="91" name="Shape 9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2" name="Shape 9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4243097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Navpični naslov in besedilo">
    <p:spTree>
      <p:nvGrpSpPr>
        <p:cNvPr id="1" name=""/>
        <p:cNvGrpSpPr/>
        <p:nvPr/>
      </p:nvGrpSpPr>
      <p:grpSpPr>
        <a:xfrm>
          <a:off x="0" y="0"/>
          <a:ext cx="0" cy="0"/>
          <a:chOff x="0" y="0"/>
          <a:chExt cx="0" cy="0"/>
        </a:xfrm>
      </p:grpSpPr>
      <p:sp>
        <p:nvSpPr>
          <p:cNvPr id="99" name="Shape 99"/>
          <p:cNvSpPr>
            <a:spLocks noGrp="1"/>
          </p:cNvSpPr>
          <p:nvPr>
            <p:ph type="title"/>
          </p:nvPr>
        </p:nvSpPr>
        <p:spPr>
          <a:xfrm>
            <a:off x="6629400" y="0"/>
            <a:ext cx="2057400" cy="6400802"/>
          </a:xfrm>
          <a:prstGeom prst="rect">
            <a:avLst/>
          </a:prstGeom>
        </p:spPr>
        <p:txBody>
          <a:bodyPr/>
          <a:lstStyle/>
          <a:p>
            <a:r>
              <a:t>Title Text</a:t>
            </a:r>
          </a:p>
        </p:txBody>
      </p:sp>
      <p:sp>
        <p:nvSpPr>
          <p:cNvPr id="100" name="Shape 100"/>
          <p:cNvSpPr>
            <a:spLocks noGrp="1"/>
          </p:cNvSpPr>
          <p:nvPr>
            <p:ph type="body" idx="1"/>
          </p:nvPr>
        </p:nvSpPr>
        <p:spPr>
          <a:xfrm>
            <a:off x="457200" y="274638"/>
            <a:ext cx="6019800" cy="65833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1" name="Shape 10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3272082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sl-SI"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5" name="Slika 4"/>
          <p:cNvPicPr>
            <a:picLocks noChangeAspect="1"/>
          </p:cNvPicPr>
          <p:nvPr userDrawn="1"/>
        </p:nvPicPr>
        <p:blipFill>
          <a:blip r:embed="rId2"/>
          <a:stretch>
            <a:fillRect/>
          </a:stretch>
        </p:blipFill>
        <p:spPr>
          <a:xfrm>
            <a:off x="419098" y="5936074"/>
            <a:ext cx="2409825" cy="533400"/>
          </a:xfrm>
          <a:prstGeom prst="rect">
            <a:avLst/>
          </a:prstGeom>
        </p:spPr>
      </p:pic>
      <p:sp>
        <p:nvSpPr>
          <p:cNvPr id="9" name="Označba mesta besedila 8"/>
          <p:cNvSpPr>
            <a:spLocks noGrp="1"/>
          </p:cNvSpPr>
          <p:nvPr>
            <p:ph type="body" sz="quarter" idx="11"/>
          </p:nvPr>
        </p:nvSpPr>
        <p:spPr>
          <a:xfrm>
            <a:off x="4608513" y="6113463"/>
            <a:ext cx="3897313" cy="465137"/>
          </a:xfrm>
        </p:spPr>
        <p:txBody>
          <a:bodyPr/>
          <a:lstStyle>
            <a:lvl1pPr marL="0" indent="0" algn="r">
              <a:buNone/>
              <a:defRPr sz="1800"/>
            </a:lvl1pPr>
          </a:lstStyle>
          <a:p>
            <a:pPr lvl="0"/>
            <a:r>
              <a:rPr lang="sl-SI" dirty="0" smtClean="0"/>
              <a:t>Uredite sloge besedila matrice</a:t>
            </a:r>
          </a:p>
        </p:txBody>
      </p:sp>
    </p:spTree>
    <p:extLst>
      <p:ext uri="{BB962C8B-B14F-4D97-AF65-F5344CB8AC3E}">
        <p14:creationId xmlns:p14="http://schemas.microsoft.com/office/powerpoint/2010/main" val="12653307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stavitev po mer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številke diapozitiva 2"/>
          <p:cNvSpPr>
            <a:spLocks noGrp="1"/>
          </p:cNvSpPr>
          <p:nvPr>
            <p:ph type="sldNum" sz="quarter" idx="10"/>
          </p:nvPr>
        </p:nvSpPr>
        <p:spPr/>
        <p:txBody>
          <a:bodyPr/>
          <a:lstStyle/>
          <a:p>
            <a:fld id="{86CB4B4D-7CA3-9044-876B-883B54F8677D}" type="slidenum">
              <a:rPr lang="sl-SI" smtClean="0"/>
              <a:pPr/>
              <a:t>‹#›</a:t>
            </a:fld>
            <a:endParaRPr lang="sl-SI"/>
          </a:p>
        </p:txBody>
      </p:sp>
    </p:spTree>
    <p:extLst>
      <p:ext uri="{BB962C8B-B14F-4D97-AF65-F5344CB8AC3E}">
        <p14:creationId xmlns:p14="http://schemas.microsoft.com/office/powerpoint/2010/main" val="1938239010"/>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Glava odseka">
    <p:spTree>
      <p:nvGrpSpPr>
        <p:cNvPr id="1" name=""/>
        <p:cNvGrpSpPr/>
        <p:nvPr/>
      </p:nvGrpSpPr>
      <p:grpSpPr>
        <a:xfrm>
          <a:off x="0" y="0"/>
          <a:ext cx="0" cy="0"/>
          <a:chOff x="0" y="0"/>
          <a:chExt cx="0" cy="0"/>
        </a:xfrm>
      </p:grpSpPr>
      <p:sp>
        <p:nvSpPr>
          <p:cNvPr id="30" name="Shape 30"/>
          <p:cNvSpPr>
            <a:spLocks noGrp="1"/>
          </p:cNvSpPr>
          <p:nvPr>
            <p:ph type="title"/>
          </p:nvPr>
        </p:nvSpPr>
        <p:spPr>
          <a:xfrm>
            <a:off x="722312" y="4406900"/>
            <a:ext cx="7772401" cy="1362075"/>
          </a:xfrm>
          <a:prstGeom prst="rect">
            <a:avLst/>
          </a:prstGeom>
        </p:spPr>
        <p:txBody>
          <a:bodyPr anchor="t"/>
          <a:lstStyle>
            <a:lvl1pPr>
              <a:defRPr sz="4000" b="1" cap="all"/>
            </a:lvl1pPr>
          </a:lstStyle>
          <a:p>
            <a:r>
              <a:t>Title Text</a:t>
            </a:r>
          </a:p>
        </p:txBody>
      </p:sp>
      <p:sp>
        <p:nvSpPr>
          <p:cNvPr id="31" name="Shape 31"/>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ve vsebini">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half"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rimerjava">
    <p:spTree>
      <p:nvGrpSpPr>
        <p:cNvPr id="1" name=""/>
        <p:cNvGrpSpPr/>
        <p:nvPr/>
      </p:nvGrpSpPr>
      <p:grpSpPr>
        <a:xfrm>
          <a:off x="0" y="0"/>
          <a:ext cx="0" cy="0"/>
          <a:chOff x="0" y="0"/>
          <a:chExt cx="0" cy="0"/>
        </a:xfrm>
      </p:grpSpPr>
      <p:sp>
        <p:nvSpPr>
          <p:cNvPr id="48" name="Shape 48"/>
          <p:cNvSpPr>
            <a:spLocks noGrp="1"/>
          </p:cNvSpPr>
          <p:nvPr>
            <p:ph type="title"/>
          </p:nvPr>
        </p:nvSpPr>
        <p:spPr>
          <a:xfrm>
            <a:off x="457200" y="256810"/>
            <a:ext cx="8229600" cy="1178656"/>
          </a:xfrm>
          <a:prstGeom prst="rect">
            <a:avLst/>
          </a:prstGeom>
        </p:spPr>
        <p:txBody>
          <a:bodyPr/>
          <a:lstStyle/>
          <a:p>
            <a:r>
              <a:t>Title Text</a:t>
            </a:r>
          </a:p>
        </p:txBody>
      </p:sp>
      <p:sp>
        <p:nvSpPr>
          <p:cNvPr id="49" name="Shape 49"/>
          <p:cNvSpPr>
            <a:spLocks noGrp="1"/>
          </p:cNvSpPr>
          <p:nvPr>
            <p:ph type="body" sz="quarter"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amo naslov">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razen">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Naslov in vsebina">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3008314" cy="1435100"/>
          </a:xfrm>
          <a:prstGeom prst="rect">
            <a:avLst/>
          </a:prstGeom>
        </p:spPr>
        <p:txBody>
          <a:bodyPr anchor="b"/>
          <a:lstStyle>
            <a:lvl1pPr>
              <a:defRPr sz="2000" b="1"/>
            </a:lvl1pPr>
          </a:lstStyle>
          <a:p>
            <a:r>
              <a:t>Title Text</a:t>
            </a:r>
          </a:p>
        </p:txBody>
      </p:sp>
      <p:sp>
        <p:nvSpPr>
          <p:cNvPr id="73" name="Shape 73"/>
          <p:cNvSpPr>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Naslov in slika">
    <p:spTree>
      <p:nvGrpSpPr>
        <p:cNvPr id="1" name=""/>
        <p:cNvGrpSpPr/>
        <p:nvPr/>
      </p:nvGrpSpPr>
      <p:grpSpPr>
        <a:xfrm>
          <a:off x="0" y="0"/>
          <a:ext cx="0" cy="0"/>
          <a:chOff x="0" y="0"/>
          <a:chExt cx="0" cy="0"/>
        </a:xfrm>
      </p:grpSpPr>
      <p:sp>
        <p:nvSpPr>
          <p:cNvPr id="81" name="Shape 81"/>
          <p:cNvSpPr>
            <a:spLocks noGrp="1"/>
          </p:cNvSpPr>
          <p:nvPr>
            <p:ph type="title"/>
          </p:nvPr>
        </p:nvSpPr>
        <p:spPr>
          <a:xfrm>
            <a:off x="1792288" y="4800600"/>
            <a:ext cx="5486401" cy="566738"/>
          </a:xfrm>
          <a:prstGeom prst="rect">
            <a:avLst/>
          </a:prstGeom>
        </p:spPr>
        <p:txBody>
          <a:bodyPr anchor="b"/>
          <a:lstStyle>
            <a:lvl1pPr>
              <a:defRPr sz="2000" b="1"/>
            </a:lvl1pPr>
          </a:lstStyle>
          <a:p>
            <a:r>
              <a:t>Title Text</a:t>
            </a:r>
          </a:p>
        </p:txBody>
      </p:sp>
      <p:sp>
        <p:nvSpPr>
          <p:cNvPr id="82" name="Shape 82"/>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ransition spd="med"/>
  <p:timing>
    <p:tnLst>
      <p:par>
        <p:cTn id="1" dur="indefinite" restart="never" nodeType="tmRoot"/>
      </p:par>
    </p:tnLst>
  </p:timing>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3407730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iming>
    <p:tnLst>
      <p:par>
        <p:cTn id="1" dur="indefinite" restart="never" nodeType="tmRoot"/>
      </p:par>
    </p:tnLst>
  </p:timing>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2105025"/>
            <a:ext cx="745807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71947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type="body" idx="1"/>
          </p:nvPr>
        </p:nvSpPr>
        <p:spPr>
          <a:xfrm>
            <a:off x="687706" y="2921329"/>
            <a:ext cx="7772400" cy="1500187"/>
          </a:xfrm>
        </p:spPr>
        <p:txBody>
          <a:bodyPr>
            <a:noAutofit/>
          </a:bodyPr>
          <a:lstStyle/>
          <a:p>
            <a:pPr algn="ctr"/>
            <a:r>
              <a:rPr lang="en-US" sz="4000" dirty="0"/>
              <a:t>Panel Cross-border </a:t>
            </a:r>
            <a:r>
              <a:rPr lang="en-US" sz="4000" dirty="0" err="1"/>
              <a:t>eCommerce</a:t>
            </a:r>
            <a:r>
              <a:rPr lang="en-US" sz="4000" dirty="0"/>
              <a:t> of the SMEs in the </a:t>
            </a:r>
            <a:r>
              <a:rPr lang="en-US" sz="4000" dirty="0" err="1"/>
              <a:t>eMunicipalities</a:t>
            </a:r>
            <a:r>
              <a:rPr lang="en-US" sz="4000" dirty="0"/>
              <a:t> Without Borders</a:t>
            </a:r>
          </a:p>
        </p:txBody>
      </p:sp>
      <p:sp>
        <p:nvSpPr>
          <p:cNvPr id="4" name="Označba mesta besedila 3"/>
          <p:cNvSpPr>
            <a:spLocks noGrp="1"/>
          </p:cNvSpPr>
          <p:nvPr>
            <p:ph type="body" sz="quarter" idx="11"/>
          </p:nvPr>
        </p:nvSpPr>
        <p:spPr/>
        <p:txBody>
          <a:bodyPr/>
          <a:lstStyle/>
          <a:p>
            <a:r>
              <a:rPr lang="sl-SI" dirty="0" smtClean="0"/>
              <a:t>20. September</a:t>
            </a:r>
            <a:endParaRPr lang="en-US" dirty="0"/>
          </a:p>
        </p:txBody>
      </p:sp>
    </p:spTree>
    <p:extLst>
      <p:ext uri="{BB962C8B-B14F-4D97-AF65-F5344CB8AC3E}">
        <p14:creationId xmlns:p14="http://schemas.microsoft.com/office/powerpoint/2010/main" val="3954380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1821180" y="2630832"/>
            <a:ext cx="2362549"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600" b="1">
                <a:latin typeface="Arial Narrow"/>
                <a:ea typeface="Arial Narrow"/>
                <a:cs typeface="Arial Narrow"/>
                <a:sym typeface="Arial Narrow"/>
              </a:defRPr>
            </a:lvl1pPr>
          </a:lstStyle>
          <a:p>
            <a:r>
              <a:rPr lang="sl-SI" sz="2000" dirty="0" smtClean="0"/>
              <a:t>calibrations</a:t>
            </a:r>
            <a:endParaRPr sz="2000" dirty="0"/>
          </a:p>
        </p:txBody>
      </p:sp>
      <p:sp>
        <p:nvSpPr>
          <p:cNvPr id="123" name="Shape 123"/>
          <p:cNvSpPr/>
          <p:nvPr/>
        </p:nvSpPr>
        <p:spPr>
          <a:xfrm>
            <a:off x="1821180" y="3421670"/>
            <a:ext cx="2362549"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3600" b="1">
                <a:latin typeface="Arial Narrow"/>
                <a:ea typeface="Arial Narrow"/>
                <a:cs typeface="Arial Narrow"/>
                <a:sym typeface="Arial Narrow"/>
              </a:defRPr>
            </a:lvl1pPr>
          </a:lstStyle>
          <a:p>
            <a:r>
              <a:rPr lang="sl-SI" sz="2000" dirty="0" smtClean="0"/>
              <a:t>testing</a:t>
            </a:r>
            <a:endParaRPr sz="2000" dirty="0"/>
          </a:p>
        </p:txBody>
      </p:sp>
      <p:sp>
        <p:nvSpPr>
          <p:cNvPr id="124" name="Shape 124"/>
          <p:cNvSpPr/>
          <p:nvPr/>
        </p:nvSpPr>
        <p:spPr>
          <a:xfrm>
            <a:off x="1821180" y="4037888"/>
            <a:ext cx="2362549"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80000"/>
              </a:lnSpc>
              <a:defRPr sz="3600" b="1">
                <a:latin typeface="Arial Narrow"/>
                <a:ea typeface="Arial Narrow"/>
                <a:cs typeface="Arial Narrow"/>
                <a:sym typeface="Arial Narrow"/>
              </a:defRPr>
            </a:lvl1pPr>
          </a:lstStyle>
          <a:p>
            <a:r>
              <a:rPr lang="sl-SI" sz="2000" dirty="0" smtClean="0"/>
              <a:t>conformity assessment</a:t>
            </a:r>
            <a:endParaRPr lang="sl-SI" sz="2000" dirty="0"/>
          </a:p>
        </p:txBody>
      </p:sp>
      <p:sp>
        <p:nvSpPr>
          <p:cNvPr id="125" name="Shape 125"/>
          <p:cNvSpPr/>
          <p:nvPr/>
        </p:nvSpPr>
        <p:spPr>
          <a:xfrm>
            <a:off x="1821180" y="4914052"/>
            <a:ext cx="2362549"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80000"/>
              </a:lnSpc>
              <a:defRPr sz="3600" b="1">
                <a:latin typeface="Arial Narrow"/>
                <a:ea typeface="Arial Narrow"/>
                <a:cs typeface="Arial Narrow"/>
                <a:sym typeface="Arial Narrow"/>
              </a:defRPr>
            </a:lvl1pPr>
          </a:lstStyle>
          <a:p>
            <a:r>
              <a:rPr lang="sl-SI" sz="2000" dirty="0" smtClean="0"/>
              <a:t>metrology solutions</a:t>
            </a:r>
            <a:endParaRPr lang="sl-SI" sz="2000" dirty="0"/>
          </a:p>
        </p:txBody>
      </p:sp>
      <p:sp>
        <p:nvSpPr>
          <p:cNvPr id="126" name="Shape 126"/>
          <p:cNvSpPr/>
          <p:nvPr/>
        </p:nvSpPr>
        <p:spPr>
          <a:xfrm>
            <a:off x="1821180" y="5524937"/>
            <a:ext cx="2976536"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600" b="1">
                <a:latin typeface="Arial Narrow"/>
                <a:ea typeface="Arial Narrow"/>
                <a:cs typeface="Arial Narrow"/>
                <a:sym typeface="Arial Narrow"/>
              </a:defRPr>
            </a:lvl1pPr>
          </a:lstStyle>
          <a:p>
            <a:r>
              <a:rPr lang="sl-SI" sz="2000" dirty="0" err="1" smtClean="0"/>
              <a:t>representations</a:t>
            </a:r>
            <a:endParaRPr sz="2000" dirty="0"/>
          </a:p>
        </p:txBody>
      </p:sp>
      <p:sp>
        <p:nvSpPr>
          <p:cNvPr id="127" name="Shape 127"/>
          <p:cNvSpPr/>
          <p:nvPr/>
        </p:nvSpPr>
        <p:spPr>
          <a:xfrm>
            <a:off x="5026045" y="4037887"/>
            <a:ext cx="2674769" cy="58477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b="1">
                <a:latin typeface="Arial Narrow"/>
                <a:ea typeface="Arial Narrow"/>
                <a:cs typeface="Arial Narrow"/>
                <a:sym typeface="Arial Narrow"/>
              </a:defRPr>
            </a:lvl1pPr>
          </a:lstStyle>
          <a:p>
            <a:r>
              <a:rPr dirty="0">
                <a:solidFill>
                  <a:srgbClr val="CC0000"/>
                </a:solidFill>
              </a:rPr>
              <a:t>M&amp;Q </a:t>
            </a:r>
            <a:r>
              <a:rPr dirty="0" smtClean="0">
                <a:solidFill>
                  <a:srgbClr val="CC0000"/>
                </a:solidFill>
              </a:rPr>
              <a:t>A</a:t>
            </a:r>
            <a:r>
              <a:rPr lang="sl-SI" dirty="0">
                <a:solidFill>
                  <a:srgbClr val="CC0000"/>
                </a:solidFill>
              </a:rPr>
              <a:t>C</a:t>
            </a:r>
            <a:r>
              <a:rPr dirty="0" smtClean="0">
                <a:solidFill>
                  <a:srgbClr val="CC0000"/>
                </a:solidFill>
              </a:rPr>
              <a:t>ADEM</a:t>
            </a:r>
            <a:r>
              <a:rPr lang="sl-SI" dirty="0" smtClean="0">
                <a:solidFill>
                  <a:srgbClr val="CC0000"/>
                </a:solidFill>
              </a:rPr>
              <a:t>Y</a:t>
            </a:r>
            <a:endParaRPr dirty="0">
              <a:solidFill>
                <a:srgbClr val="CC0000"/>
              </a:solidFill>
            </a:endParaRPr>
          </a:p>
        </p:txBody>
      </p:sp>
      <p:pic>
        <p:nvPicPr>
          <p:cNvPr id="128" name="pasted-image.pdf"/>
          <p:cNvPicPr>
            <a:picLocks noChangeAspect="1"/>
          </p:cNvPicPr>
          <p:nvPr/>
        </p:nvPicPr>
        <p:blipFill>
          <a:blip r:embed="rId3">
            <a:extLst/>
          </a:blip>
          <a:stretch>
            <a:fillRect/>
          </a:stretch>
        </p:blipFill>
        <p:spPr>
          <a:xfrm flipV="1">
            <a:off x="1053298" y="2597459"/>
            <a:ext cx="582778" cy="582778"/>
          </a:xfrm>
          <a:prstGeom prst="rect">
            <a:avLst/>
          </a:prstGeom>
          <a:ln w="12700">
            <a:miter lim="400000"/>
          </a:ln>
        </p:spPr>
      </p:pic>
      <p:pic>
        <p:nvPicPr>
          <p:cNvPr id="129" name="pasted-image.pdf"/>
          <p:cNvPicPr>
            <a:picLocks noChangeAspect="1"/>
          </p:cNvPicPr>
          <p:nvPr/>
        </p:nvPicPr>
        <p:blipFill>
          <a:blip r:embed="rId4">
            <a:extLst/>
          </a:blip>
          <a:stretch>
            <a:fillRect/>
          </a:stretch>
        </p:blipFill>
        <p:spPr>
          <a:xfrm flipV="1">
            <a:off x="1053298" y="3346733"/>
            <a:ext cx="582778" cy="582778"/>
          </a:xfrm>
          <a:prstGeom prst="rect">
            <a:avLst/>
          </a:prstGeom>
          <a:ln w="12700">
            <a:miter lim="400000"/>
          </a:ln>
        </p:spPr>
      </p:pic>
      <p:pic>
        <p:nvPicPr>
          <p:cNvPr id="130" name="pasted-image.pdf"/>
          <p:cNvPicPr>
            <a:picLocks noChangeAspect="1"/>
          </p:cNvPicPr>
          <p:nvPr/>
        </p:nvPicPr>
        <p:blipFill>
          <a:blip r:embed="rId5">
            <a:extLst/>
          </a:blip>
          <a:stretch>
            <a:fillRect/>
          </a:stretch>
        </p:blipFill>
        <p:spPr>
          <a:xfrm flipV="1">
            <a:off x="1053298" y="4053208"/>
            <a:ext cx="582778" cy="582778"/>
          </a:xfrm>
          <a:prstGeom prst="rect">
            <a:avLst/>
          </a:prstGeom>
          <a:ln w="12700">
            <a:miter lim="400000"/>
          </a:ln>
        </p:spPr>
      </p:pic>
      <p:pic>
        <p:nvPicPr>
          <p:cNvPr id="131" name="pasted-image.pdf"/>
          <p:cNvPicPr>
            <a:picLocks noChangeAspect="1"/>
          </p:cNvPicPr>
          <p:nvPr/>
        </p:nvPicPr>
        <p:blipFill>
          <a:blip r:embed="rId6">
            <a:extLst/>
          </a:blip>
          <a:stretch>
            <a:fillRect/>
          </a:stretch>
        </p:blipFill>
        <p:spPr>
          <a:xfrm flipV="1">
            <a:off x="1053308" y="4791940"/>
            <a:ext cx="582778" cy="582778"/>
          </a:xfrm>
          <a:prstGeom prst="rect">
            <a:avLst/>
          </a:prstGeom>
          <a:ln w="12700">
            <a:miter lim="400000"/>
          </a:ln>
        </p:spPr>
      </p:pic>
      <p:pic>
        <p:nvPicPr>
          <p:cNvPr id="132" name="pasted-image.pdf"/>
          <p:cNvPicPr>
            <a:picLocks noChangeAspect="1"/>
          </p:cNvPicPr>
          <p:nvPr/>
        </p:nvPicPr>
        <p:blipFill>
          <a:blip r:embed="rId7">
            <a:extLst/>
          </a:blip>
          <a:stretch>
            <a:fillRect/>
          </a:stretch>
        </p:blipFill>
        <p:spPr>
          <a:xfrm flipV="1">
            <a:off x="1053308" y="5525604"/>
            <a:ext cx="582778" cy="582778"/>
          </a:xfrm>
          <a:prstGeom prst="rect">
            <a:avLst/>
          </a:prstGeom>
          <a:ln w="12700">
            <a:miter lim="400000"/>
          </a:ln>
        </p:spPr>
      </p:pic>
      <p:pic>
        <p:nvPicPr>
          <p:cNvPr id="133" name="pasted-image.pdf"/>
          <p:cNvPicPr>
            <a:picLocks noChangeAspect="1"/>
          </p:cNvPicPr>
          <p:nvPr/>
        </p:nvPicPr>
        <p:blipFill>
          <a:blip r:embed="rId8">
            <a:extLst/>
          </a:blip>
          <a:stretch>
            <a:fillRect/>
          </a:stretch>
        </p:blipFill>
        <p:spPr>
          <a:xfrm>
            <a:off x="4296632" y="2565157"/>
            <a:ext cx="247963" cy="3408228"/>
          </a:xfrm>
          <a:prstGeom prst="rect">
            <a:avLst/>
          </a:prstGeom>
          <a:ln w="12700">
            <a:miter lim="400000"/>
          </a:ln>
        </p:spPr>
      </p:pic>
      <p:sp>
        <p:nvSpPr>
          <p:cNvPr id="14" name="Shape 117"/>
          <p:cNvSpPr txBox="1">
            <a:spLocks/>
          </p:cNvSpPr>
          <p:nvPr/>
        </p:nvSpPr>
        <p:spPr>
          <a:xfrm>
            <a:off x="0" y="583147"/>
            <a:ext cx="9144000" cy="1470026"/>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a:lstStyle>
          <a:p>
            <a:pPr algn="ctr" hangingPunct="1"/>
            <a:r>
              <a:rPr lang="en-US" sz="3600" dirty="0" smtClean="0"/>
              <a:t>When you think about measurement you think about LOTRIČ Metrology.</a:t>
            </a:r>
            <a:endParaRPr lang="en-US" sz="3600"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612402"/>
            <a:ext cx="9144000" cy="484777"/>
          </a:xfrm>
        </p:spPr>
        <p:txBody>
          <a:bodyPr>
            <a:normAutofit fontScale="90000"/>
          </a:bodyPr>
          <a:lstStyle/>
          <a:p>
            <a:pPr algn="ctr"/>
            <a:r>
              <a:rPr lang="sl-SI" dirty="0"/>
              <a:t>A </a:t>
            </a:r>
            <a:r>
              <a:rPr lang="sl-SI" sz="4000" dirty="0" smtClean="0"/>
              <a:t>family</a:t>
            </a:r>
            <a:r>
              <a:rPr lang="sl-SI" dirty="0" smtClean="0"/>
              <a:t> company</a:t>
            </a:r>
            <a:endParaRPr lang="sl-SI" dirty="0"/>
          </a:p>
        </p:txBody>
      </p:sp>
      <p:grpSp>
        <p:nvGrpSpPr>
          <p:cNvPr id="3" name="Skupina 2"/>
          <p:cNvGrpSpPr/>
          <p:nvPr/>
        </p:nvGrpSpPr>
        <p:grpSpPr>
          <a:xfrm>
            <a:off x="1142802" y="1766455"/>
            <a:ext cx="7521340" cy="4964411"/>
            <a:chOff x="1142802" y="1663585"/>
            <a:chExt cx="7521340" cy="4964411"/>
          </a:xfrm>
        </p:grpSpPr>
        <p:sp>
          <p:nvSpPr>
            <p:cNvPr id="140" name="Shape 140"/>
            <p:cNvSpPr/>
            <p:nvPr/>
          </p:nvSpPr>
          <p:spPr>
            <a:xfrm>
              <a:off x="2061756" y="1665073"/>
              <a:ext cx="990173" cy="51244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nSpc>
                  <a:spcPct val="70000"/>
                </a:lnSpc>
                <a:defRPr sz="3700" b="1" spc="-73">
                  <a:latin typeface="Arial Narrow"/>
                  <a:ea typeface="Arial Narrow"/>
                  <a:cs typeface="Arial Narrow"/>
                  <a:sym typeface="Arial Narrow"/>
                </a:defRPr>
              </a:pPr>
              <a:r>
                <a:rPr sz="2500" dirty="0"/>
                <a:t>1923</a:t>
              </a:r>
            </a:p>
            <a:p>
              <a:pPr>
                <a:lnSpc>
                  <a:spcPct val="70000"/>
                </a:lnSpc>
                <a:defRPr b="1" spc="-35">
                  <a:latin typeface="Arial Narrow"/>
                  <a:ea typeface="Arial Narrow"/>
                  <a:cs typeface="Arial Narrow"/>
                  <a:sym typeface="Arial Narrow"/>
                </a:defRPr>
              </a:pPr>
              <a:r>
                <a:rPr lang="sl-SI" sz="1400" dirty="0"/>
                <a:t>l</a:t>
              </a:r>
              <a:r>
                <a:rPr lang="sl-SI" sz="1400" dirty="0" smtClean="0"/>
                <a:t>aboratory</a:t>
              </a:r>
              <a:endParaRPr sz="1400" dirty="0"/>
            </a:p>
          </p:txBody>
        </p:sp>
        <p:sp>
          <p:nvSpPr>
            <p:cNvPr id="141" name="Shape 141"/>
            <p:cNvSpPr/>
            <p:nvPr/>
          </p:nvSpPr>
          <p:spPr>
            <a:xfrm>
              <a:off x="3477060" y="1663585"/>
              <a:ext cx="2027624" cy="66325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lnSpc>
                  <a:spcPct val="70000"/>
                </a:lnSpc>
                <a:defRPr sz="3700" b="1" spc="-73">
                  <a:latin typeface="Arial Narrow"/>
                  <a:ea typeface="Arial Narrow"/>
                  <a:cs typeface="Arial Narrow"/>
                  <a:sym typeface="Arial Narrow"/>
                </a:defRPr>
              </a:pPr>
              <a:r>
                <a:rPr sz="2500" dirty="0"/>
                <a:t>1991</a:t>
              </a:r>
            </a:p>
            <a:p>
              <a:pPr algn="ctr">
                <a:lnSpc>
                  <a:spcPct val="70000"/>
                </a:lnSpc>
                <a:defRPr b="1" spc="-35">
                  <a:latin typeface="Arial Narrow"/>
                  <a:ea typeface="Arial Narrow"/>
                  <a:cs typeface="Arial Narrow"/>
                  <a:sym typeface="Arial Narrow"/>
                </a:defRPr>
              </a:pPr>
              <a:r>
                <a:rPr lang="sl-SI" sz="1400" dirty="0"/>
                <a:t>establishment of the company</a:t>
              </a:r>
              <a:endParaRPr sz="1400" dirty="0"/>
            </a:p>
          </p:txBody>
        </p:sp>
        <p:sp>
          <p:nvSpPr>
            <p:cNvPr id="142" name="Shape 142"/>
            <p:cNvSpPr/>
            <p:nvPr/>
          </p:nvSpPr>
          <p:spPr>
            <a:xfrm>
              <a:off x="5716339" y="1665073"/>
              <a:ext cx="1208276" cy="51244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r">
                <a:lnSpc>
                  <a:spcPct val="70000"/>
                </a:lnSpc>
                <a:defRPr sz="3700" b="1" spc="-73"/>
              </a:pPr>
              <a:r>
                <a:rPr lang="sl-SI" sz="2500" dirty="0" smtClean="0">
                  <a:latin typeface="Arial Narrow"/>
                  <a:ea typeface="Arial Narrow"/>
                  <a:cs typeface="Arial Narrow"/>
                  <a:sym typeface="Arial Narrow"/>
                </a:rPr>
                <a:t>100+</a:t>
              </a:r>
              <a:endParaRPr sz="2500" dirty="0">
                <a:latin typeface="Arial Narrow"/>
                <a:ea typeface="Arial Narrow"/>
                <a:cs typeface="Arial Narrow"/>
                <a:sym typeface="Arial Narrow"/>
              </a:endParaRPr>
            </a:p>
            <a:p>
              <a:pPr algn="r">
                <a:lnSpc>
                  <a:spcPct val="70000"/>
                </a:lnSpc>
                <a:defRPr b="1" spc="-35">
                  <a:latin typeface="Arial Narrow"/>
                  <a:ea typeface="Arial Narrow"/>
                  <a:cs typeface="Arial Narrow"/>
                  <a:sym typeface="Arial Narrow"/>
                </a:defRPr>
              </a:pPr>
              <a:r>
                <a:rPr lang="sl-SI" sz="1400" dirty="0"/>
                <a:t>employees</a:t>
              </a:r>
              <a:endParaRPr sz="1400" dirty="0"/>
            </a:p>
          </p:txBody>
        </p:sp>
        <p:pic>
          <p:nvPicPr>
            <p:cNvPr id="143" name="pasted-image.pdf"/>
            <p:cNvPicPr>
              <a:picLocks noChangeAspect="1"/>
            </p:cNvPicPr>
            <p:nvPr/>
          </p:nvPicPr>
          <p:blipFill>
            <a:blip r:embed="rId3">
              <a:extLst/>
            </a:blip>
            <a:stretch>
              <a:fillRect/>
            </a:stretch>
          </p:blipFill>
          <p:spPr>
            <a:xfrm>
              <a:off x="2061756" y="2345453"/>
              <a:ext cx="5480399" cy="324824"/>
            </a:xfrm>
            <a:prstGeom prst="rect">
              <a:avLst/>
            </a:prstGeom>
            <a:ln w="12700">
              <a:miter lim="400000"/>
            </a:ln>
          </p:spPr>
        </p:pic>
        <p:pic>
          <p:nvPicPr>
            <p:cNvPr id="7" name="pasted-image.pdf"/>
            <p:cNvPicPr>
              <a:picLocks noChangeAspect="1"/>
            </p:cNvPicPr>
            <p:nvPr/>
          </p:nvPicPr>
          <p:blipFill>
            <a:blip r:embed="rId4">
              <a:extLst/>
            </a:blip>
            <a:stretch>
              <a:fillRect/>
            </a:stretch>
          </p:blipFill>
          <p:spPr>
            <a:xfrm>
              <a:off x="5811122" y="3440933"/>
              <a:ext cx="2818570" cy="3187063"/>
            </a:xfrm>
            <a:prstGeom prst="rect">
              <a:avLst/>
            </a:prstGeom>
            <a:ln w="12700">
              <a:miter lim="400000"/>
            </a:ln>
          </p:spPr>
        </p:pic>
        <p:sp>
          <p:nvSpPr>
            <p:cNvPr id="8" name="Shape 148"/>
            <p:cNvSpPr/>
            <p:nvPr/>
          </p:nvSpPr>
          <p:spPr>
            <a:xfrm>
              <a:off x="5925658" y="3864913"/>
              <a:ext cx="2738484" cy="116955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nSpc>
                  <a:spcPct val="70000"/>
                </a:lnSpc>
                <a:defRPr sz="7500" b="1" spc="-149"/>
              </a:pPr>
              <a:r>
                <a:rPr lang="en-GB" sz="7000" spc="-139" dirty="0" smtClean="0"/>
                <a:t>  </a:t>
              </a:r>
              <a:r>
                <a:rPr lang="en-GB" sz="3000" spc="-159" dirty="0" smtClean="0">
                  <a:latin typeface="Arial Narrow"/>
                  <a:ea typeface="Arial Narrow"/>
                  <a:cs typeface="Arial Narrow"/>
                  <a:sym typeface="Arial Narrow"/>
                </a:rPr>
                <a:t>11.588 </a:t>
              </a:r>
              <a:r>
                <a:rPr lang="en-GB" sz="2000" spc="-139" dirty="0" smtClean="0">
                  <a:latin typeface="Arial Narrow"/>
                  <a:ea typeface="Arial Narrow"/>
                  <a:cs typeface="Arial Narrow"/>
                  <a:sym typeface="Arial Narrow"/>
                </a:rPr>
                <a:t>clients</a:t>
              </a:r>
              <a:endParaRPr lang="sl-SI" sz="2000" spc="-139" dirty="0">
                <a:latin typeface="Arial Narrow"/>
                <a:ea typeface="Arial Narrow"/>
                <a:cs typeface="Arial Narrow"/>
                <a:sym typeface="Arial Narrow"/>
              </a:endParaRPr>
            </a:p>
            <a:p>
              <a:pPr>
                <a:lnSpc>
                  <a:spcPct val="70000"/>
                </a:lnSpc>
                <a:defRPr sz="7500" b="1" spc="-149"/>
              </a:pPr>
              <a:r>
                <a:rPr lang="sl-SI" sz="2000" spc="-139" dirty="0" smtClean="0"/>
                <a:t>           </a:t>
              </a:r>
              <a:r>
                <a:rPr lang="en-GB" sz="2000" spc="-139" dirty="0" smtClean="0"/>
                <a:t>in </a:t>
              </a:r>
              <a:r>
                <a:rPr lang="en-GB" sz="3000" b="1" spc="-159" dirty="0" smtClean="0"/>
                <a:t>36</a:t>
              </a:r>
              <a:r>
                <a:rPr lang="sl-SI" sz="2000" b="1" spc="-159" dirty="0"/>
                <a:t> </a:t>
              </a:r>
              <a:r>
                <a:rPr lang="en-GB" sz="2000" spc="-139" dirty="0" smtClean="0"/>
                <a:t>countries</a:t>
              </a:r>
              <a:endParaRPr lang="en-GB" sz="2000" spc="-139" dirty="0"/>
            </a:p>
          </p:txBody>
        </p:sp>
        <p:pic>
          <p:nvPicPr>
            <p:cNvPr id="9" name="pasted-image.pdf"/>
            <p:cNvPicPr>
              <a:picLocks noChangeAspect="1"/>
            </p:cNvPicPr>
            <p:nvPr/>
          </p:nvPicPr>
          <p:blipFill>
            <a:blip r:embed="rId5">
              <a:extLst/>
            </a:blip>
            <a:stretch>
              <a:fillRect/>
            </a:stretch>
          </p:blipFill>
          <p:spPr>
            <a:xfrm>
              <a:off x="1142802" y="3669668"/>
              <a:ext cx="3734511" cy="1848417"/>
            </a:xfrm>
            <a:prstGeom prst="rect">
              <a:avLst/>
            </a:prstGeom>
            <a:ln w="12700">
              <a:miter lim="400000"/>
            </a:ln>
          </p:spPr>
        </p:pic>
        <p:sp>
          <p:nvSpPr>
            <p:cNvPr id="10" name="Shape 153"/>
            <p:cNvSpPr/>
            <p:nvPr/>
          </p:nvSpPr>
          <p:spPr>
            <a:xfrm>
              <a:off x="2771063" y="4124766"/>
              <a:ext cx="1284733" cy="89255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nSpc>
                  <a:spcPct val="80000"/>
                </a:lnSpc>
                <a:defRPr sz="10000" b="1" spc="-199"/>
              </a:pPr>
              <a:r>
                <a:rPr lang="sl-SI" sz="3000" dirty="0" smtClean="0">
                  <a:latin typeface="Arial Narrow"/>
                  <a:ea typeface="Arial Narrow"/>
                  <a:cs typeface="Arial Narrow"/>
                  <a:sym typeface="Arial Narrow"/>
                </a:rPr>
                <a:t>58.162</a:t>
              </a:r>
              <a:endParaRPr sz="3000" b="0" spc="-139" dirty="0">
                <a:latin typeface="Arial Narrow"/>
                <a:ea typeface="Arial Narrow"/>
                <a:cs typeface="Arial Narrow"/>
                <a:sym typeface="Arial Narrow"/>
              </a:endParaRPr>
            </a:p>
            <a:p>
              <a:pPr>
                <a:lnSpc>
                  <a:spcPct val="70000"/>
                </a:lnSpc>
                <a:defRPr sz="5600" spc="-111">
                  <a:latin typeface="Arial Narrow"/>
                  <a:ea typeface="Arial Narrow"/>
                  <a:cs typeface="Arial Narrow"/>
                  <a:sym typeface="Arial Narrow"/>
                </a:defRPr>
              </a:pPr>
              <a:r>
                <a:rPr lang="sl-SI" sz="2000" dirty="0"/>
                <a:t>metrology</a:t>
              </a:r>
            </a:p>
            <a:p>
              <a:pPr>
                <a:lnSpc>
                  <a:spcPct val="70000"/>
                </a:lnSpc>
                <a:defRPr sz="5600" spc="-111">
                  <a:latin typeface="Arial Narrow"/>
                  <a:ea typeface="Arial Narrow"/>
                  <a:cs typeface="Arial Narrow"/>
                  <a:sym typeface="Arial Narrow"/>
                </a:defRPr>
              </a:pPr>
              <a:r>
                <a:rPr lang="sl-SI" sz="2000" dirty="0"/>
                <a:t>checks</a:t>
              </a:r>
              <a:endParaRPr sz="2000" dirty="0"/>
            </a:p>
          </p:txBody>
        </p:sp>
        <p:sp>
          <p:nvSpPr>
            <p:cNvPr id="11" name="Shape 154"/>
            <p:cNvSpPr/>
            <p:nvPr/>
          </p:nvSpPr>
          <p:spPr>
            <a:xfrm>
              <a:off x="2712485" y="5457283"/>
              <a:ext cx="1329045"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nSpc>
                  <a:spcPct val="80000"/>
                </a:lnSpc>
                <a:defRPr sz="10000" b="1" spc="-199"/>
              </a:pPr>
              <a:r>
                <a:rPr sz="3000" spc="-499" dirty="0" smtClean="0">
                  <a:latin typeface="Arial Narrow"/>
                  <a:ea typeface="Arial Narrow"/>
                  <a:cs typeface="Arial Narrow"/>
                  <a:sym typeface="Arial Narrow"/>
                </a:rPr>
                <a:t>21</a:t>
              </a:r>
              <a:r>
                <a:rPr lang="sl-SI" sz="2000" b="0" spc="-179" baseline="45333" dirty="0" smtClean="0">
                  <a:latin typeface="Arial Narrow"/>
                  <a:ea typeface="Arial Narrow"/>
                  <a:cs typeface="Arial Narrow"/>
                  <a:sym typeface="Arial Narrow"/>
                </a:rPr>
                <a:t>suppliers</a:t>
              </a:r>
              <a:endParaRPr sz="2000" b="0" spc="-179" baseline="45333" dirty="0">
                <a:latin typeface="Arial Narrow"/>
                <a:ea typeface="Arial Narrow"/>
                <a:cs typeface="Arial Narrow"/>
                <a:sym typeface="Arial Narrow"/>
              </a:endParaRPr>
            </a:p>
          </p:txBody>
        </p:sp>
        <p:sp>
          <p:nvSpPr>
            <p:cNvPr id="12" name="Shape 155"/>
            <p:cNvSpPr/>
            <p:nvPr/>
          </p:nvSpPr>
          <p:spPr>
            <a:xfrm>
              <a:off x="1408403" y="4124766"/>
              <a:ext cx="820608" cy="62585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nSpc>
                  <a:spcPct val="70000"/>
                </a:lnSpc>
                <a:defRPr sz="10000" b="1" spc="-199"/>
              </a:pPr>
              <a:r>
                <a:rPr sz="3000" dirty="0">
                  <a:latin typeface="Arial Narrow"/>
                  <a:ea typeface="Arial Narrow"/>
                  <a:cs typeface="Arial Narrow"/>
                  <a:sym typeface="Arial Narrow"/>
                </a:rPr>
                <a:t>95</a:t>
              </a:r>
              <a:r>
                <a:rPr sz="3000" b="0" spc="-111" baseline="26785" dirty="0">
                  <a:latin typeface="Arial Narrow"/>
                  <a:ea typeface="Arial Narrow"/>
                  <a:cs typeface="Arial Narrow"/>
                  <a:sym typeface="Arial Narrow"/>
                </a:rPr>
                <a:t>%</a:t>
              </a:r>
              <a:endParaRPr sz="3000" b="0" spc="-139" dirty="0">
                <a:latin typeface="Arial Narrow"/>
                <a:ea typeface="Arial Narrow"/>
                <a:cs typeface="Arial Narrow"/>
                <a:sym typeface="Arial Narrow"/>
              </a:endParaRPr>
            </a:p>
            <a:p>
              <a:pPr>
                <a:lnSpc>
                  <a:spcPct val="70000"/>
                </a:lnSpc>
                <a:defRPr sz="5600" spc="-111">
                  <a:latin typeface="Arial Narrow"/>
                  <a:ea typeface="Arial Narrow"/>
                  <a:cs typeface="Arial Narrow"/>
                  <a:sym typeface="Arial Narrow"/>
                </a:defRPr>
              </a:pPr>
              <a:r>
                <a:rPr lang="sl-SI" sz="2000" dirty="0"/>
                <a:t>o</a:t>
              </a:r>
              <a:r>
                <a:rPr lang="sl-SI" sz="2000" dirty="0" smtClean="0"/>
                <a:t>f needs</a:t>
              </a:r>
              <a:endParaRPr sz="2000" dirty="0"/>
            </a:p>
          </p:txBody>
        </p:sp>
        <p:sp>
          <p:nvSpPr>
            <p:cNvPr id="13" name="Shape 153"/>
            <p:cNvSpPr/>
            <p:nvPr/>
          </p:nvSpPr>
          <p:spPr>
            <a:xfrm>
              <a:off x="1239352" y="5457283"/>
              <a:ext cx="989659" cy="89255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nSpc>
                  <a:spcPct val="80000"/>
                </a:lnSpc>
                <a:defRPr sz="10000" b="1" spc="-199"/>
              </a:pPr>
              <a:r>
                <a:rPr lang="en-GB" sz="3000" dirty="0" smtClean="0">
                  <a:latin typeface="Arial Narrow"/>
                  <a:ea typeface="Arial Narrow"/>
                  <a:cs typeface="Arial Narrow"/>
                  <a:sym typeface="Arial Narrow"/>
                </a:rPr>
                <a:t>186</a:t>
              </a:r>
              <a:endParaRPr lang="en-GB" sz="3000" b="0" spc="-139" dirty="0" smtClean="0">
                <a:latin typeface="Arial Narrow"/>
                <a:ea typeface="Arial Narrow"/>
                <a:cs typeface="Arial Narrow"/>
                <a:sym typeface="Arial Narrow"/>
              </a:endParaRPr>
            </a:p>
            <a:p>
              <a:pPr>
                <a:lnSpc>
                  <a:spcPct val="70000"/>
                </a:lnSpc>
                <a:defRPr sz="5600" spc="-111">
                  <a:latin typeface="Arial Narrow"/>
                  <a:ea typeface="Arial Narrow"/>
                  <a:cs typeface="Arial Narrow"/>
                  <a:sym typeface="Arial Narrow"/>
                </a:defRPr>
              </a:pPr>
              <a:r>
                <a:rPr lang="en-GB" sz="2000" dirty="0" smtClean="0"/>
                <a:t>accredited</a:t>
              </a:r>
            </a:p>
            <a:p>
              <a:pPr>
                <a:lnSpc>
                  <a:spcPct val="70000"/>
                </a:lnSpc>
                <a:defRPr sz="5600" spc="-111">
                  <a:latin typeface="Arial Narrow"/>
                  <a:ea typeface="Arial Narrow"/>
                  <a:cs typeface="Arial Narrow"/>
                  <a:sym typeface="Arial Narrow"/>
                </a:defRPr>
              </a:pPr>
              <a:r>
                <a:rPr lang="en-GB" sz="2000" dirty="0" smtClean="0"/>
                <a:t>methods</a:t>
              </a:r>
              <a:endParaRPr lang="en-GB" sz="2000" dirty="0"/>
            </a:p>
          </p:txBody>
        </p:sp>
      </p:gr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0" y="565374"/>
            <a:ext cx="9144000" cy="1508125"/>
          </a:xfrm>
          <a:prstGeom prst="rect">
            <a:avLst/>
          </a:prstGeom>
        </p:spPr>
        <p:txBody>
          <a:bodyPr/>
          <a:lst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a:lstStyle>
          <a:p>
            <a:pPr algn="ctr" hangingPunct="1"/>
            <a:r>
              <a:rPr lang="sl-SI" sz="3600" dirty="0" smtClean="0"/>
              <a:t>8 companies in </a:t>
            </a:r>
            <a:r>
              <a:rPr lang="sl-SI" sz="3600" dirty="0" err="1" smtClean="0"/>
              <a:t>the</a:t>
            </a:r>
            <a:r>
              <a:rPr lang="sl-SI" sz="3600" dirty="0" smtClean="0"/>
              <a:t> </a:t>
            </a:r>
          </a:p>
          <a:p>
            <a:pPr algn="ctr" hangingPunct="1"/>
            <a:r>
              <a:rPr lang="sl-SI" sz="3600" dirty="0" smtClean="0"/>
              <a:t>LOTRIČ Metrology group</a:t>
            </a:r>
            <a:endParaRPr lang="sl-SI" sz="3600" dirty="0"/>
          </a:p>
        </p:txBody>
      </p:sp>
      <p:sp>
        <p:nvSpPr>
          <p:cNvPr id="6" name="Shape 171"/>
          <p:cNvSpPr/>
          <p:nvPr/>
        </p:nvSpPr>
        <p:spPr>
          <a:xfrm>
            <a:off x="449865" y="1460599"/>
            <a:ext cx="3325588" cy="507831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nSpc>
                <a:spcPct val="150000"/>
              </a:lnSpc>
            </a:pPr>
            <a:endParaRPr lang="sl-SI" sz="2400" b="1" dirty="0" smtClean="0">
              <a:latin typeface="Arial Narrow" panose="020B0606020202030204" pitchFamily="34" charset="0"/>
            </a:endParaRPr>
          </a:p>
          <a:p>
            <a:pPr>
              <a:lnSpc>
                <a:spcPct val="150000"/>
              </a:lnSpc>
            </a:pPr>
            <a:r>
              <a:rPr sz="2400" dirty="0" smtClean="0">
                <a:latin typeface="Calibri" panose="020F0502020204030204" pitchFamily="34" charset="0"/>
                <a:cs typeface="Calibri" panose="020F0502020204030204" pitchFamily="34" charset="0"/>
              </a:rPr>
              <a:t>LOTRIČ Me</a:t>
            </a:r>
            <a:r>
              <a:rPr lang="sl-SI" sz="2400" dirty="0" err="1" smtClean="0">
                <a:latin typeface="Calibri" panose="020F0502020204030204" pitchFamily="34" charset="0"/>
                <a:cs typeface="Calibri" panose="020F0502020204030204" pitchFamily="34" charset="0"/>
              </a:rPr>
              <a:t>trology</a:t>
            </a:r>
            <a:r>
              <a:rPr lang="sl-SI" sz="2400" dirty="0" smtClean="0">
                <a:latin typeface="Calibri" panose="020F0502020204030204" pitchFamily="34" charset="0"/>
                <a:cs typeface="Calibri" panose="020F0502020204030204" pitchFamily="34" charset="0"/>
              </a:rPr>
              <a:t>, SLO</a:t>
            </a:r>
            <a:endParaRPr sz="2400" dirty="0">
              <a:latin typeface="Calibri" panose="020F0502020204030204" pitchFamily="34" charset="0"/>
              <a:cs typeface="Calibri" panose="020F0502020204030204" pitchFamily="34" charset="0"/>
            </a:endParaRPr>
          </a:p>
          <a:p>
            <a:pPr>
              <a:lnSpc>
                <a:spcPct val="150000"/>
              </a:lnSpc>
            </a:pPr>
            <a:r>
              <a:rPr sz="2400" dirty="0">
                <a:latin typeface="Calibri" panose="020F0502020204030204" pitchFamily="34" charset="0"/>
                <a:cs typeface="Calibri" panose="020F0502020204030204" pitchFamily="34" charset="0"/>
              </a:rPr>
              <a:t>LOTRIČ </a:t>
            </a:r>
            <a:r>
              <a:rPr sz="2400" dirty="0" smtClean="0">
                <a:latin typeface="Calibri" panose="020F0502020204030204" pitchFamily="34" charset="0"/>
                <a:cs typeface="Calibri" panose="020F0502020204030204" pitchFamily="34" charset="0"/>
              </a:rPr>
              <a:t>Certificiranje</a:t>
            </a:r>
            <a:r>
              <a:rPr lang="sl-SI" sz="2400" dirty="0" smtClean="0">
                <a:latin typeface="Calibri" panose="020F0502020204030204" pitchFamily="34" charset="0"/>
                <a:cs typeface="Calibri" panose="020F0502020204030204" pitchFamily="34" charset="0"/>
              </a:rPr>
              <a:t>, SLO</a:t>
            </a:r>
            <a:endParaRPr sz="2400" dirty="0">
              <a:latin typeface="Calibri" panose="020F0502020204030204" pitchFamily="34" charset="0"/>
              <a:cs typeface="Calibri" panose="020F0502020204030204" pitchFamily="34" charset="0"/>
            </a:endParaRPr>
          </a:p>
          <a:p>
            <a:pPr>
              <a:lnSpc>
                <a:spcPct val="150000"/>
              </a:lnSpc>
            </a:pPr>
            <a:r>
              <a:rPr lang="sl-SI" sz="2400" dirty="0" smtClean="0">
                <a:latin typeface="Calibri" panose="020F0502020204030204" pitchFamily="34" charset="0"/>
                <a:cs typeface="Calibri" panose="020F0502020204030204" pitchFamily="34" charset="0"/>
              </a:rPr>
              <a:t>ISKRA </a:t>
            </a:r>
            <a:r>
              <a:rPr sz="2400" dirty="0" smtClean="0">
                <a:latin typeface="Calibri" panose="020F0502020204030204" pitchFamily="34" charset="0"/>
                <a:cs typeface="Calibri" panose="020F0502020204030204" pitchFamily="34" charset="0"/>
              </a:rPr>
              <a:t>LOTRIČ</a:t>
            </a:r>
            <a:r>
              <a:rPr lang="sl-SI" sz="2400" dirty="0" smtClean="0">
                <a:latin typeface="Calibri" panose="020F0502020204030204" pitchFamily="34" charset="0"/>
                <a:cs typeface="Calibri" panose="020F0502020204030204" pitchFamily="34" charset="0"/>
              </a:rPr>
              <a:t>, SLO</a:t>
            </a:r>
            <a:endParaRPr sz="2400" dirty="0">
              <a:latin typeface="Calibri" panose="020F0502020204030204" pitchFamily="34" charset="0"/>
              <a:cs typeface="Calibri" panose="020F0502020204030204" pitchFamily="34" charset="0"/>
            </a:endParaRPr>
          </a:p>
          <a:p>
            <a:pPr>
              <a:lnSpc>
                <a:spcPct val="150000"/>
              </a:lnSpc>
            </a:pPr>
            <a:r>
              <a:rPr lang="sl-SI" sz="2400" dirty="0" smtClean="0">
                <a:latin typeface="Calibri" panose="020F0502020204030204" pitchFamily="34" charset="0"/>
                <a:cs typeface="Calibri" panose="020F0502020204030204" pitchFamily="34" charset="0"/>
              </a:rPr>
              <a:t>LOTRIČ </a:t>
            </a:r>
            <a:r>
              <a:rPr lang="sl-SI" sz="2400" dirty="0" err="1" smtClean="0">
                <a:latin typeface="Calibri" panose="020F0502020204030204" pitchFamily="34" charset="0"/>
                <a:cs typeface="Calibri" panose="020F0502020204030204" pitchFamily="34" charset="0"/>
              </a:rPr>
              <a:t>Messtechnik</a:t>
            </a:r>
            <a:r>
              <a:rPr lang="sl-SI" sz="2400" dirty="0" smtClean="0">
                <a:latin typeface="Calibri" panose="020F0502020204030204" pitchFamily="34" charset="0"/>
                <a:cs typeface="Calibri" panose="020F0502020204030204" pitchFamily="34" charset="0"/>
              </a:rPr>
              <a:t>, AUT</a:t>
            </a:r>
          </a:p>
          <a:p>
            <a:pPr>
              <a:lnSpc>
                <a:spcPct val="150000"/>
              </a:lnSpc>
            </a:pPr>
            <a:r>
              <a:rPr sz="2400" dirty="0" smtClean="0">
                <a:latin typeface="Calibri" panose="020F0502020204030204" pitchFamily="34" charset="0"/>
                <a:cs typeface="Calibri" panose="020F0502020204030204" pitchFamily="34" charset="0"/>
              </a:rPr>
              <a:t>LOTRIČ </a:t>
            </a:r>
            <a:r>
              <a:rPr sz="2400" dirty="0" err="1" smtClean="0">
                <a:latin typeface="Calibri" panose="020F0502020204030204" pitchFamily="34" charset="0"/>
                <a:cs typeface="Calibri" panose="020F0502020204030204" pitchFamily="34" charset="0"/>
              </a:rPr>
              <a:t>Mjeriteljstvo</a:t>
            </a:r>
            <a:r>
              <a:rPr lang="sl-SI" sz="2400" dirty="0" smtClean="0">
                <a:latin typeface="Calibri" panose="020F0502020204030204" pitchFamily="34" charset="0"/>
                <a:cs typeface="Calibri" panose="020F0502020204030204" pitchFamily="34" charset="0"/>
              </a:rPr>
              <a:t>, CRO</a:t>
            </a:r>
            <a:endParaRPr sz="2400" dirty="0">
              <a:latin typeface="Calibri" panose="020F0502020204030204" pitchFamily="34" charset="0"/>
              <a:cs typeface="Calibri" panose="020F0502020204030204" pitchFamily="34" charset="0"/>
            </a:endParaRPr>
          </a:p>
          <a:p>
            <a:pPr>
              <a:lnSpc>
                <a:spcPct val="150000"/>
              </a:lnSpc>
            </a:pPr>
            <a:r>
              <a:rPr sz="2400" dirty="0" smtClean="0">
                <a:latin typeface="Calibri" panose="020F0502020204030204" pitchFamily="34" charset="0"/>
                <a:cs typeface="Calibri" panose="020F0502020204030204" pitchFamily="34" charset="0"/>
              </a:rPr>
              <a:t>LOTRIČ</a:t>
            </a:r>
            <a:r>
              <a:rPr lang="sl-SI" sz="2400" dirty="0" smtClean="0">
                <a:latin typeface="Calibri" panose="020F0502020204030204" pitchFamily="34" charset="0"/>
                <a:cs typeface="Calibri" panose="020F0502020204030204" pitchFamily="34" charset="0"/>
              </a:rPr>
              <a:t> M</a:t>
            </a:r>
            <a:r>
              <a:rPr sz="2400" dirty="0" err="1" smtClean="0">
                <a:latin typeface="Calibri" panose="020F0502020204030204" pitchFamily="34" charset="0"/>
                <a:cs typeface="Calibri" panose="020F0502020204030204" pitchFamily="34" charset="0"/>
              </a:rPr>
              <a:t>etrologij</a:t>
            </a:r>
            <a:r>
              <a:rPr lang="sl-SI" sz="2400" dirty="0" smtClean="0">
                <a:latin typeface="Calibri" panose="020F0502020204030204" pitchFamily="34" charset="0"/>
                <a:cs typeface="Calibri" panose="020F0502020204030204" pitchFamily="34" charset="0"/>
              </a:rPr>
              <a:t>a, SRB</a:t>
            </a:r>
            <a:endParaRPr sz="2400" dirty="0">
              <a:latin typeface="Calibri" panose="020F0502020204030204" pitchFamily="34" charset="0"/>
              <a:cs typeface="Calibri" panose="020F0502020204030204" pitchFamily="34" charset="0"/>
            </a:endParaRPr>
          </a:p>
          <a:p>
            <a:pPr>
              <a:lnSpc>
                <a:spcPct val="150000"/>
              </a:lnSpc>
            </a:pPr>
            <a:r>
              <a:rPr sz="2400" dirty="0" smtClean="0">
                <a:latin typeface="Calibri" panose="020F0502020204030204" pitchFamily="34" charset="0"/>
                <a:cs typeface="Calibri" panose="020F0502020204030204" pitchFamily="34" charset="0"/>
              </a:rPr>
              <a:t>LOTRIČ Control</a:t>
            </a:r>
            <a:r>
              <a:rPr lang="sl-SI" sz="2400" dirty="0" smtClean="0">
                <a:latin typeface="Calibri" panose="020F0502020204030204" pitchFamily="34" charset="0"/>
                <a:cs typeface="Calibri" panose="020F0502020204030204" pitchFamily="34" charset="0"/>
              </a:rPr>
              <a:t>, BiH</a:t>
            </a:r>
            <a:endParaRPr sz="2400" dirty="0">
              <a:latin typeface="Calibri" panose="020F0502020204030204" pitchFamily="34" charset="0"/>
              <a:cs typeface="Calibri" panose="020F0502020204030204" pitchFamily="34" charset="0"/>
            </a:endParaRPr>
          </a:p>
          <a:p>
            <a:pPr>
              <a:lnSpc>
                <a:spcPct val="150000"/>
              </a:lnSpc>
            </a:pPr>
            <a:r>
              <a:rPr sz="2400" dirty="0" smtClean="0">
                <a:latin typeface="Calibri" panose="020F0502020204030204" pitchFamily="34" charset="0"/>
                <a:cs typeface="Calibri" panose="020F0502020204030204" pitchFamily="34" charset="0"/>
              </a:rPr>
              <a:t>LOTRIČ </a:t>
            </a:r>
            <a:r>
              <a:rPr sz="2400" dirty="0" err="1" smtClean="0">
                <a:latin typeface="Calibri" panose="020F0502020204030204" pitchFamily="34" charset="0"/>
                <a:cs typeface="Calibri" panose="020F0502020204030204" pitchFamily="34" charset="0"/>
              </a:rPr>
              <a:t>Metrologija</a:t>
            </a:r>
            <a:r>
              <a:rPr lang="sl-SI" sz="2400" dirty="0" smtClean="0">
                <a:latin typeface="Calibri" panose="020F0502020204030204" pitchFamily="34" charset="0"/>
                <a:cs typeface="Calibri" panose="020F0502020204030204" pitchFamily="34" charset="0"/>
              </a:rPr>
              <a:t>, MKD</a:t>
            </a:r>
            <a:endParaRPr sz="2400" dirty="0">
              <a:latin typeface="Calibri" panose="020F0502020204030204" pitchFamily="34" charset="0"/>
              <a:cs typeface="Calibri" panose="020F0502020204030204" pitchFamily="34" charset="0"/>
            </a:endParaRPr>
          </a:p>
        </p:txBody>
      </p:sp>
      <p:pic>
        <p:nvPicPr>
          <p:cNvPr id="7" name="Slika 6"/>
          <p:cNvPicPr>
            <a:picLocks noChangeAspect="1"/>
          </p:cNvPicPr>
          <p:nvPr/>
        </p:nvPicPr>
        <p:blipFill>
          <a:blip r:embed="rId3"/>
          <a:stretch>
            <a:fillRect/>
          </a:stretch>
        </p:blipFill>
        <p:spPr>
          <a:xfrm>
            <a:off x="3652945" y="2073499"/>
            <a:ext cx="5491056" cy="4784502"/>
          </a:xfrm>
          <a:prstGeom prst="rect">
            <a:avLst/>
          </a:prstGeom>
        </p:spPr>
      </p:pic>
    </p:spTree>
    <p:extLst>
      <p:ext uri="{BB962C8B-B14F-4D97-AF65-F5344CB8AC3E}">
        <p14:creationId xmlns:p14="http://schemas.microsoft.com/office/powerpoint/2010/main" val="281750046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236714" y="612231"/>
            <a:ext cx="3767591" cy="1080498"/>
          </a:xfrm>
        </p:spPr>
        <p:txBody>
          <a:bodyPr>
            <a:noAutofit/>
          </a:bodyPr>
          <a:lstStyle/>
          <a:p>
            <a:pPr algn="ctr"/>
            <a:r>
              <a:rPr lang="sl-SI" sz="3600" dirty="0" err="1"/>
              <a:t>Clean</a:t>
            </a:r>
            <a:r>
              <a:rPr lang="sl-SI" sz="3600" dirty="0"/>
              <a:t> </a:t>
            </a:r>
            <a:r>
              <a:rPr lang="en-AU" sz="3600" dirty="0"/>
              <a:t>production </a:t>
            </a:r>
            <a:br>
              <a:rPr lang="en-AU" sz="3600" dirty="0"/>
            </a:br>
            <a:r>
              <a:rPr lang="en-AU" sz="3600" dirty="0"/>
              <a:t>(</a:t>
            </a:r>
            <a:r>
              <a:rPr lang="en-AU" sz="3600" dirty="0" err="1"/>
              <a:t>Interreg</a:t>
            </a:r>
            <a:r>
              <a:rPr lang="en-AU" sz="3600" dirty="0"/>
              <a:t> SI</a:t>
            </a:r>
            <a:r>
              <a:rPr lang="sl-SI" sz="3600" dirty="0"/>
              <a:t> – </a:t>
            </a:r>
            <a:r>
              <a:rPr lang="en-AU" sz="3600" dirty="0"/>
              <a:t>AT)</a:t>
            </a:r>
          </a:p>
        </p:txBody>
      </p:sp>
      <p:sp>
        <p:nvSpPr>
          <p:cNvPr id="6" name="Označba mesta vsebine 5"/>
          <p:cNvSpPr>
            <a:spLocks noGrp="1"/>
          </p:cNvSpPr>
          <p:nvPr>
            <p:ph sz="half" idx="2"/>
          </p:nvPr>
        </p:nvSpPr>
        <p:spPr>
          <a:xfrm>
            <a:off x="349240" y="1989138"/>
            <a:ext cx="3849805" cy="2281849"/>
          </a:xfrm>
        </p:spPr>
        <p:txBody>
          <a:bodyPr>
            <a:normAutofit/>
          </a:bodyPr>
          <a:lstStyle/>
          <a:p>
            <a:pPr marL="0" indent="0" algn="just">
              <a:buNone/>
            </a:pPr>
            <a:r>
              <a:rPr lang="en-GB" sz="1800" dirty="0"/>
              <a:t>Partnering and networking among companies who are active in the field of clean production and are based in Slovenia and Carinthia.</a:t>
            </a:r>
          </a:p>
          <a:p>
            <a:pPr marL="0" indent="0" algn="just">
              <a:buNone/>
            </a:pPr>
            <a:endParaRPr lang="en-GB" sz="1800" dirty="0" smtClean="0"/>
          </a:p>
        </p:txBody>
      </p:sp>
      <p:sp>
        <p:nvSpPr>
          <p:cNvPr id="5" name="Naslov 3"/>
          <p:cNvSpPr txBox="1">
            <a:spLocks/>
          </p:cNvSpPr>
          <p:nvPr/>
        </p:nvSpPr>
        <p:spPr>
          <a:xfrm>
            <a:off x="4310741" y="379458"/>
            <a:ext cx="4865915" cy="148326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fontScale="97500"/>
          </a:bodyPr>
          <a:lst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a:lstStyle>
          <a:p>
            <a:pPr algn="ctr" hangingPunct="1"/>
            <a:r>
              <a:rPr lang="sl-SI" sz="3600" dirty="0" err="1"/>
              <a:t>Pannonian</a:t>
            </a:r>
            <a:r>
              <a:rPr lang="sl-SI" sz="3600" dirty="0"/>
              <a:t> </a:t>
            </a:r>
            <a:r>
              <a:rPr lang="sl-SI" sz="3600" dirty="0" err="1"/>
              <a:t>Wood</a:t>
            </a:r>
            <a:r>
              <a:rPr lang="sl-SI" sz="3600" dirty="0"/>
              <a:t> </a:t>
            </a:r>
          </a:p>
          <a:p>
            <a:pPr algn="ctr" hangingPunct="1"/>
            <a:r>
              <a:rPr lang="sl-SI" sz="3600" dirty="0" err="1"/>
              <a:t>Competence</a:t>
            </a:r>
            <a:r>
              <a:rPr lang="sl-SI" sz="3600" dirty="0"/>
              <a:t> Center</a:t>
            </a:r>
          </a:p>
        </p:txBody>
      </p:sp>
      <p:sp>
        <p:nvSpPr>
          <p:cNvPr id="7" name="Označba mesta vsebine 5"/>
          <p:cNvSpPr>
            <a:spLocks noGrp="1"/>
          </p:cNvSpPr>
          <p:nvPr>
            <p:ph sz="half" idx="2"/>
          </p:nvPr>
        </p:nvSpPr>
        <p:spPr>
          <a:xfrm>
            <a:off x="4931230" y="1989137"/>
            <a:ext cx="3995059" cy="2281849"/>
          </a:xfrm>
        </p:spPr>
        <p:txBody>
          <a:bodyPr>
            <a:noAutofit/>
          </a:bodyPr>
          <a:lstStyle/>
          <a:p>
            <a:pPr marL="0" indent="0" algn="just">
              <a:spcBef>
                <a:spcPts val="0"/>
              </a:spcBef>
              <a:buNone/>
            </a:pPr>
            <a:r>
              <a:rPr lang="sl-SI" sz="1800" dirty="0"/>
              <a:t>A</a:t>
            </a:r>
            <a:r>
              <a:rPr lang="en-US" sz="1800" dirty="0" err="1"/>
              <a:t>dvanced</a:t>
            </a:r>
            <a:r>
              <a:rPr lang="en-US" sz="1800" dirty="0"/>
              <a:t> laboratory equipment for the metrology laboratory</a:t>
            </a:r>
            <a:r>
              <a:rPr lang="sl-SI" sz="1800" dirty="0"/>
              <a:t>:</a:t>
            </a:r>
          </a:p>
          <a:p>
            <a:pPr marL="0" indent="0">
              <a:spcBef>
                <a:spcPts val="0"/>
              </a:spcBef>
              <a:buNone/>
            </a:pPr>
            <a:r>
              <a:rPr lang="sl-SI" sz="1800" dirty="0"/>
              <a:t>EXACTUM, </a:t>
            </a:r>
            <a:r>
              <a:rPr lang="sl-SI" sz="1800" dirty="0" err="1"/>
              <a:t>LiMS</a:t>
            </a:r>
            <a:r>
              <a:rPr lang="sl-SI" sz="1800" dirty="0"/>
              <a:t>, </a:t>
            </a:r>
            <a:r>
              <a:rPr lang="sl-SI" sz="1800" dirty="0" err="1"/>
              <a:t>laboratory</a:t>
            </a:r>
            <a:r>
              <a:rPr lang="sl-SI" sz="1800" dirty="0"/>
              <a:t> </a:t>
            </a:r>
            <a:r>
              <a:rPr lang="sl-SI" sz="1800" dirty="0" err="1"/>
              <a:t>equipment</a:t>
            </a:r>
            <a:r>
              <a:rPr lang="sl-SI" sz="1800" dirty="0"/>
              <a:t> </a:t>
            </a:r>
            <a:r>
              <a:rPr lang="sl-SI" sz="1800" dirty="0" err="1"/>
              <a:t>for</a:t>
            </a:r>
            <a:r>
              <a:rPr lang="sl-SI" sz="1800" dirty="0"/>
              <a:t> </a:t>
            </a:r>
            <a:r>
              <a:rPr lang="sl-SI" sz="1800" dirty="0" err="1"/>
              <a:t>testing</a:t>
            </a:r>
            <a:r>
              <a:rPr lang="sl-SI" sz="1800" dirty="0"/>
              <a:t> </a:t>
            </a:r>
            <a:r>
              <a:rPr lang="sl-SI" sz="1800" dirty="0" err="1"/>
              <a:t>wood</a:t>
            </a:r>
            <a:r>
              <a:rPr lang="sl-SI" sz="1800" dirty="0"/>
              <a:t> </a:t>
            </a:r>
            <a:r>
              <a:rPr lang="sl-SI" sz="1800" dirty="0" err="1"/>
              <a:t>products</a:t>
            </a:r>
            <a:r>
              <a:rPr lang="sl-SI" sz="1800" dirty="0"/>
              <a:t>.</a:t>
            </a:r>
          </a:p>
          <a:p>
            <a:pPr marL="0" indent="0" algn="just">
              <a:spcBef>
                <a:spcPts val="0"/>
              </a:spcBef>
              <a:buNone/>
            </a:pPr>
            <a:endParaRPr lang="sl-SI" sz="2000" dirty="0"/>
          </a:p>
        </p:txBody>
      </p:sp>
      <p:pic>
        <p:nvPicPr>
          <p:cNvPr id="8" name="Slika 7"/>
          <p:cNvPicPr>
            <a:picLocks noChangeAspect="1"/>
          </p:cNvPicPr>
          <p:nvPr/>
        </p:nvPicPr>
        <p:blipFill>
          <a:blip r:embed="rId3"/>
          <a:stretch>
            <a:fillRect/>
          </a:stretch>
        </p:blipFill>
        <p:spPr>
          <a:xfrm>
            <a:off x="330308" y="4047914"/>
            <a:ext cx="3868737" cy="2679261"/>
          </a:xfrm>
          <a:prstGeom prst="rect">
            <a:avLst/>
          </a:prstGeom>
        </p:spPr>
      </p:pic>
      <p:pic>
        <p:nvPicPr>
          <p:cNvPr id="11" name="Slika 10"/>
          <p:cNvPicPr/>
          <p:nvPr/>
        </p:nvPicPr>
        <p:blipFill rotWithShape="1">
          <a:blip r:embed="rId4" cstate="print">
            <a:extLst>
              <a:ext uri="{28A0092B-C50C-407E-A947-70E740481C1C}">
                <a14:useLocalDpi xmlns:a14="http://schemas.microsoft.com/office/drawing/2010/main" val="0"/>
              </a:ext>
            </a:extLst>
          </a:blip>
          <a:srcRect l="11329" t="15570" r="13730" b="17845"/>
          <a:stretch/>
        </p:blipFill>
        <p:spPr bwMode="auto">
          <a:xfrm>
            <a:off x="5105405" y="4047914"/>
            <a:ext cx="3657600" cy="26792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980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271004" y="639446"/>
            <a:ext cx="3767591" cy="1080498"/>
          </a:xfrm>
        </p:spPr>
        <p:txBody>
          <a:bodyPr>
            <a:noAutofit/>
          </a:bodyPr>
          <a:lstStyle/>
          <a:p>
            <a:pPr algn="ctr"/>
            <a:r>
              <a:rPr lang="sl-SI" sz="3600" dirty="0"/>
              <a:t>EXACTUM </a:t>
            </a:r>
            <a:r>
              <a:rPr lang="sl-SI" sz="3600" dirty="0" smtClean="0"/>
              <a:t/>
            </a:r>
            <a:br>
              <a:rPr lang="sl-SI" sz="3600" dirty="0" smtClean="0"/>
            </a:br>
            <a:r>
              <a:rPr lang="sl-SI" sz="3600" dirty="0" smtClean="0"/>
              <a:t>smart </a:t>
            </a:r>
            <a:r>
              <a:rPr lang="sl-SI" sz="3600" dirty="0" err="1"/>
              <a:t>sensor</a:t>
            </a:r>
            <a:r>
              <a:rPr lang="sl-SI" sz="3600" dirty="0"/>
              <a:t> hub</a:t>
            </a:r>
            <a:endParaRPr lang="en-AU" sz="3600" dirty="0"/>
          </a:p>
        </p:txBody>
      </p:sp>
      <p:sp>
        <p:nvSpPr>
          <p:cNvPr id="6" name="Označba mesta vsebine 5"/>
          <p:cNvSpPr>
            <a:spLocks noGrp="1"/>
          </p:cNvSpPr>
          <p:nvPr>
            <p:ph sz="half" idx="2"/>
          </p:nvPr>
        </p:nvSpPr>
        <p:spPr>
          <a:xfrm>
            <a:off x="271004" y="1891584"/>
            <a:ext cx="3849805" cy="2281849"/>
          </a:xfrm>
        </p:spPr>
        <p:txBody>
          <a:bodyPr>
            <a:normAutofit/>
          </a:bodyPr>
          <a:lstStyle/>
          <a:p>
            <a:pPr marL="0" indent="0" algn="just">
              <a:buNone/>
            </a:pPr>
            <a:r>
              <a:rPr lang="sl-SI" sz="1800" dirty="0"/>
              <a:t>T</a:t>
            </a:r>
            <a:r>
              <a:rPr lang="en-US" sz="1800" dirty="0"/>
              <a:t>he innovative solution automatically protects your processes and products and helps you meet standards and requirements. With the EXACTUM system you decrease the chance of product loss and the risk of regulative non–conformity.</a:t>
            </a:r>
            <a:endParaRPr lang="en-GB" sz="1800" dirty="0" smtClean="0"/>
          </a:p>
        </p:txBody>
      </p:sp>
      <p:sp>
        <p:nvSpPr>
          <p:cNvPr id="5" name="Naslov 3"/>
          <p:cNvSpPr txBox="1">
            <a:spLocks/>
          </p:cNvSpPr>
          <p:nvPr/>
        </p:nvSpPr>
        <p:spPr>
          <a:xfrm>
            <a:off x="4299857" y="392340"/>
            <a:ext cx="4865915" cy="148326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fontScale="97500"/>
          </a:bodyPr>
          <a:lst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a:lstStyle>
          <a:p>
            <a:pPr algn="ctr" hangingPunct="1"/>
            <a:r>
              <a:rPr lang="en-GB" sz="3600" dirty="0" err="1"/>
              <a:t>QTree</a:t>
            </a:r>
            <a:r>
              <a:rPr lang="en-GB" sz="3600" dirty="0"/>
              <a:t> </a:t>
            </a:r>
            <a:r>
              <a:rPr lang="en-GB" sz="3600" dirty="0" smtClean="0"/>
              <a:t>Box </a:t>
            </a:r>
            <a:endParaRPr lang="sl-SI" sz="3600" dirty="0" smtClean="0"/>
          </a:p>
          <a:p>
            <a:pPr algn="ctr" hangingPunct="1"/>
            <a:r>
              <a:rPr lang="en-GB" sz="3600" dirty="0" smtClean="0"/>
              <a:t>simplifying </a:t>
            </a:r>
            <a:r>
              <a:rPr lang="en-GB" sz="3600" dirty="0"/>
              <a:t>calibration</a:t>
            </a:r>
            <a:endParaRPr lang="sl-SI" sz="3600" dirty="0"/>
          </a:p>
        </p:txBody>
      </p:sp>
      <p:sp>
        <p:nvSpPr>
          <p:cNvPr id="7" name="Označba mesta vsebine 5"/>
          <p:cNvSpPr>
            <a:spLocks noGrp="1"/>
          </p:cNvSpPr>
          <p:nvPr>
            <p:ph sz="half" idx="2"/>
          </p:nvPr>
        </p:nvSpPr>
        <p:spPr>
          <a:xfrm>
            <a:off x="4735284" y="1930804"/>
            <a:ext cx="3995059" cy="2281849"/>
          </a:xfrm>
        </p:spPr>
        <p:txBody>
          <a:bodyPr>
            <a:noAutofit/>
          </a:bodyPr>
          <a:lstStyle/>
          <a:p>
            <a:pPr marL="0" indent="0" algn="just">
              <a:spcBef>
                <a:spcPts val="0"/>
              </a:spcBef>
              <a:buNone/>
            </a:pPr>
            <a:r>
              <a:rPr lang="sl-SI" sz="1800" dirty="0"/>
              <a:t>A</a:t>
            </a:r>
            <a:r>
              <a:rPr lang="en-US" sz="1800" dirty="0" smtClean="0"/>
              <a:t> </a:t>
            </a:r>
            <a:r>
              <a:rPr lang="en-US" sz="1800" dirty="0"/>
              <a:t>custom</a:t>
            </a:r>
            <a:r>
              <a:rPr lang="sl-SI" sz="1800" dirty="0"/>
              <a:t>-</a:t>
            </a:r>
            <a:r>
              <a:rPr lang="en-US" sz="1800" dirty="0"/>
              <a:t>designed box containing all the tools need</a:t>
            </a:r>
            <a:r>
              <a:rPr lang="sl-SI" sz="1800" dirty="0" err="1"/>
              <a:t>ed</a:t>
            </a:r>
            <a:r>
              <a:rPr lang="en-US" sz="1800" dirty="0"/>
              <a:t> to start your calibration. </a:t>
            </a:r>
            <a:r>
              <a:rPr lang="sl-SI" sz="1800" dirty="0"/>
              <a:t>Y</a:t>
            </a:r>
            <a:r>
              <a:rPr lang="en-US" sz="1800" dirty="0" err="1"/>
              <a:t>ou</a:t>
            </a:r>
            <a:r>
              <a:rPr lang="en-US" sz="1800" dirty="0"/>
              <a:t> will get exactly what</a:t>
            </a:r>
            <a:r>
              <a:rPr lang="sl-SI" sz="1800" dirty="0"/>
              <a:t> </a:t>
            </a:r>
            <a:r>
              <a:rPr lang="en-US" sz="1800" dirty="0"/>
              <a:t>you need, including reference etalons, software, training, </a:t>
            </a:r>
            <a:r>
              <a:rPr lang="en-US" sz="1800" dirty="0" smtClean="0"/>
              <a:t>and</a:t>
            </a:r>
            <a:r>
              <a:rPr lang="sl-SI" sz="1800" dirty="0" smtClean="0"/>
              <a:t> </a:t>
            </a:r>
            <a:r>
              <a:rPr lang="en-US" sz="1800" dirty="0" smtClean="0"/>
              <a:t>instructions </a:t>
            </a:r>
            <a:r>
              <a:rPr lang="en-US" sz="1800" dirty="0"/>
              <a:t>with </a:t>
            </a:r>
            <a:r>
              <a:rPr lang="en-US" sz="1800" dirty="0" err="1"/>
              <a:t>standardised</a:t>
            </a:r>
            <a:r>
              <a:rPr lang="en-US" sz="1800" dirty="0"/>
              <a:t> procedures of calibration </a:t>
            </a:r>
            <a:r>
              <a:rPr lang="en-US" sz="1800" dirty="0" smtClean="0"/>
              <a:t>of</a:t>
            </a:r>
            <a:r>
              <a:rPr lang="sl-SI" sz="1800" dirty="0" smtClean="0"/>
              <a:t> </a:t>
            </a:r>
            <a:r>
              <a:rPr lang="en-US" sz="1800" dirty="0" smtClean="0"/>
              <a:t>various </a:t>
            </a:r>
            <a:r>
              <a:rPr lang="en-US" sz="1800" dirty="0"/>
              <a:t>measures.</a:t>
            </a:r>
            <a:endParaRPr lang="sl-SI" sz="1800" dirty="0"/>
          </a:p>
          <a:p>
            <a:pPr marL="0" indent="0" algn="just">
              <a:spcBef>
                <a:spcPts val="0"/>
              </a:spcBef>
              <a:buNone/>
            </a:pPr>
            <a:endParaRPr lang="sl-SI" sz="2000" dirty="0"/>
          </a:p>
        </p:txBody>
      </p:sp>
      <p:pic>
        <p:nvPicPr>
          <p:cNvPr id="9" name="Slik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671" y="4308469"/>
            <a:ext cx="3388530" cy="2549530"/>
          </a:xfrm>
          <a:prstGeom prst="rect">
            <a:avLst/>
          </a:prstGeom>
        </p:spPr>
      </p:pic>
      <p:pic>
        <p:nvPicPr>
          <p:cNvPr id="10" name="Slika 9"/>
          <p:cNvPicPr>
            <a:picLocks noChangeAspect="1"/>
          </p:cNvPicPr>
          <p:nvPr/>
        </p:nvPicPr>
        <p:blipFill rotWithShape="1">
          <a:blip r:embed="rId4"/>
          <a:srcRect l="11199" r="13088"/>
          <a:stretch/>
        </p:blipFill>
        <p:spPr>
          <a:xfrm>
            <a:off x="5018314" y="4252929"/>
            <a:ext cx="3167742" cy="2605071"/>
          </a:xfrm>
          <a:prstGeom prst="rect">
            <a:avLst/>
          </a:prstGeom>
        </p:spPr>
      </p:pic>
    </p:spTree>
    <p:extLst>
      <p:ext uri="{BB962C8B-B14F-4D97-AF65-F5344CB8AC3E}">
        <p14:creationId xmlns:p14="http://schemas.microsoft.com/office/powerpoint/2010/main" val="419591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slov 3"/>
          <p:cNvSpPr>
            <a:spLocks noGrp="1"/>
          </p:cNvSpPr>
          <p:nvPr>
            <p:ph type="title"/>
          </p:nvPr>
        </p:nvSpPr>
        <p:spPr>
          <a:xfrm>
            <a:off x="0" y="467995"/>
            <a:ext cx="9144000" cy="1325563"/>
          </a:xfrm>
        </p:spPr>
        <p:txBody>
          <a:bodyPr>
            <a:normAutofit/>
          </a:bodyPr>
          <a:lstStyle/>
          <a:p>
            <a:pPr algn="ctr"/>
            <a:r>
              <a:rPr lang="sl-SI" sz="3600" dirty="0" smtClean="0"/>
              <a:t>S</a:t>
            </a:r>
            <a:r>
              <a:rPr lang="en-US" sz="3600" dirty="0" err="1" smtClean="0"/>
              <a:t>ynergy</a:t>
            </a:r>
            <a:r>
              <a:rPr lang="en-US" sz="3600" dirty="0" smtClean="0"/>
              <a:t> </a:t>
            </a:r>
            <a:r>
              <a:rPr lang="en-US" sz="3600" dirty="0"/>
              <a:t>between </a:t>
            </a:r>
            <a:r>
              <a:rPr lang="sl-SI" sz="3600" dirty="0" smtClean="0"/>
              <a:t/>
            </a:r>
            <a:br>
              <a:rPr lang="sl-SI" sz="3600" dirty="0" smtClean="0"/>
            </a:br>
            <a:r>
              <a:rPr lang="en-US" sz="3600" dirty="0" smtClean="0"/>
              <a:t>science </a:t>
            </a:r>
            <a:r>
              <a:rPr lang="en-US" sz="3600" dirty="0"/>
              <a:t>and technology</a:t>
            </a:r>
            <a:endParaRPr lang="sl-SI" sz="3600" dirty="0"/>
          </a:p>
        </p:txBody>
      </p:sp>
      <p:sp>
        <p:nvSpPr>
          <p:cNvPr id="15" name="Označba mesta vsebine 5"/>
          <p:cNvSpPr>
            <a:spLocks noGrp="1"/>
          </p:cNvSpPr>
          <p:nvPr>
            <p:ph sz="half" idx="2"/>
          </p:nvPr>
        </p:nvSpPr>
        <p:spPr>
          <a:xfrm>
            <a:off x="323850" y="1989138"/>
            <a:ext cx="8208962" cy="3683340"/>
          </a:xfrm>
        </p:spPr>
        <p:txBody>
          <a:bodyPr>
            <a:noAutofit/>
          </a:bodyPr>
          <a:lstStyle/>
          <a:p>
            <a:pPr marL="0" indent="0">
              <a:spcBef>
                <a:spcPts val="0"/>
              </a:spcBef>
              <a:buNone/>
            </a:pPr>
            <a:r>
              <a:rPr lang="sl-SI" sz="1800" u="sng" dirty="0" err="1" smtClean="0"/>
              <a:t>Cross-boarder</a:t>
            </a:r>
            <a:r>
              <a:rPr lang="sl-SI" sz="1800" u="sng" dirty="0" smtClean="0"/>
              <a:t> Centre </a:t>
            </a:r>
            <a:r>
              <a:rPr lang="sl-SI" sz="1800" u="sng" dirty="0" err="1"/>
              <a:t>of</a:t>
            </a:r>
            <a:r>
              <a:rPr lang="sl-SI" sz="1800" u="sng" dirty="0"/>
              <a:t> </a:t>
            </a:r>
            <a:r>
              <a:rPr lang="sl-SI" sz="1800" u="sng" dirty="0" err="1" smtClean="0"/>
              <a:t>excellence</a:t>
            </a:r>
            <a:endParaRPr lang="sl-SI" sz="1800" u="sng" dirty="0"/>
          </a:p>
          <a:p>
            <a:pPr marL="0" indent="0">
              <a:spcBef>
                <a:spcPts val="0"/>
              </a:spcBef>
              <a:buNone/>
            </a:pPr>
            <a:endParaRPr lang="sl-SI" sz="1800" dirty="0" smtClean="0"/>
          </a:p>
          <a:p>
            <a:pPr marL="0" indent="0" algn="just">
              <a:spcBef>
                <a:spcPts val="0"/>
              </a:spcBef>
              <a:buNone/>
            </a:pPr>
            <a:r>
              <a:rPr lang="sl-SI" sz="1800" dirty="0" smtClean="0"/>
              <a:t>C</a:t>
            </a:r>
            <a:r>
              <a:rPr lang="en-US" sz="1800" dirty="0" err="1" smtClean="0"/>
              <a:t>ooperation</a:t>
            </a:r>
            <a:r>
              <a:rPr lang="en-US" sz="1800" dirty="0" smtClean="0"/>
              <a:t> </a:t>
            </a:r>
            <a:r>
              <a:rPr lang="en-US" sz="1800" dirty="0"/>
              <a:t>between science and </a:t>
            </a:r>
            <a:r>
              <a:rPr lang="en-US" sz="1800" dirty="0" smtClean="0"/>
              <a:t>business</a:t>
            </a:r>
            <a:r>
              <a:rPr lang="sl-SI" sz="1800" dirty="0" smtClean="0"/>
              <a:t>, </a:t>
            </a:r>
            <a:r>
              <a:rPr lang="en-US" sz="1800" dirty="0"/>
              <a:t>will enable knowledge transfer and </a:t>
            </a:r>
            <a:r>
              <a:rPr lang="en-US" sz="1800" dirty="0" smtClean="0"/>
              <a:t>technologies</a:t>
            </a:r>
            <a:r>
              <a:rPr lang="sl-SI" sz="1800" dirty="0" smtClean="0"/>
              <a:t>. </a:t>
            </a:r>
            <a:r>
              <a:rPr lang="sl-SI" sz="1800" dirty="0" err="1" smtClean="0"/>
              <a:t>Therefore</a:t>
            </a:r>
            <a:r>
              <a:rPr lang="sl-SI" sz="1800" dirty="0" smtClean="0"/>
              <a:t>, </a:t>
            </a:r>
            <a:r>
              <a:rPr lang="sl-SI" sz="1800" dirty="0" err="1" smtClean="0"/>
              <a:t>innovative</a:t>
            </a:r>
            <a:r>
              <a:rPr lang="sl-SI" sz="1800" dirty="0" smtClean="0"/>
              <a:t> </a:t>
            </a:r>
            <a:r>
              <a:rPr lang="sl-SI" sz="1800" dirty="0" err="1" smtClean="0"/>
              <a:t>ideas</a:t>
            </a:r>
            <a:r>
              <a:rPr lang="sl-SI" sz="1800" dirty="0" smtClean="0"/>
              <a:t> </a:t>
            </a:r>
            <a:r>
              <a:rPr lang="sl-SI" sz="1800" dirty="0" err="1" smtClean="0"/>
              <a:t>and</a:t>
            </a:r>
            <a:r>
              <a:rPr lang="sl-SI" sz="1800" dirty="0" smtClean="0"/>
              <a:t> </a:t>
            </a:r>
            <a:r>
              <a:rPr lang="sl-SI" sz="1800" dirty="0" err="1" smtClean="0"/>
              <a:t>products</a:t>
            </a:r>
            <a:r>
              <a:rPr lang="sl-SI" sz="1800" dirty="0" smtClean="0"/>
              <a:t> </a:t>
            </a:r>
            <a:r>
              <a:rPr lang="sl-SI" sz="1800" dirty="0" err="1" smtClean="0"/>
              <a:t>will</a:t>
            </a:r>
            <a:r>
              <a:rPr lang="sl-SI" sz="1800" dirty="0" smtClean="0"/>
              <a:t> </a:t>
            </a:r>
            <a:r>
              <a:rPr lang="sl-SI" sz="1800" dirty="0" err="1" smtClean="0"/>
              <a:t>help</a:t>
            </a:r>
            <a:r>
              <a:rPr lang="sl-SI" sz="1800" dirty="0" smtClean="0"/>
              <a:t> </a:t>
            </a:r>
            <a:r>
              <a:rPr lang="sl-SI" sz="1800" dirty="0" err="1" smtClean="0"/>
              <a:t>companies</a:t>
            </a:r>
            <a:r>
              <a:rPr lang="sl-SI" sz="1800" dirty="0" smtClean="0"/>
              <a:t> </a:t>
            </a:r>
            <a:r>
              <a:rPr lang="sl-SI" sz="1800" dirty="0" err="1" smtClean="0"/>
              <a:t>easier</a:t>
            </a:r>
            <a:r>
              <a:rPr lang="sl-SI" sz="1800" dirty="0" smtClean="0"/>
              <a:t> market </a:t>
            </a:r>
            <a:r>
              <a:rPr lang="sl-SI" sz="1800" dirty="0" err="1" smtClean="0"/>
              <a:t>entry</a:t>
            </a:r>
            <a:r>
              <a:rPr lang="sl-SI" sz="1800" dirty="0" smtClean="0"/>
              <a:t> </a:t>
            </a:r>
            <a:r>
              <a:rPr lang="sl-SI" sz="1800" dirty="0" err="1" smtClean="0"/>
              <a:t>and</a:t>
            </a:r>
            <a:r>
              <a:rPr lang="sl-SI" sz="1800" dirty="0" smtClean="0"/>
              <a:t> </a:t>
            </a:r>
            <a:r>
              <a:rPr lang="sl-SI" sz="1800" dirty="0" err="1" smtClean="0"/>
              <a:t>competitiveness</a:t>
            </a:r>
            <a:r>
              <a:rPr lang="sl-SI" sz="1800" dirty="0" smtClean="0"/>
              <a:t>. </a:t>
            </a:r>
          </a:p>
          <a:p>
            <a:pPr marL="0" indent="0" algn="just">
              <a:spcBef>
                <a:spcPts val="0"/>
              </a:spcBef>
              <a:buNone/>
            </a:pPr>
            <a:endParaRPr lang="sl-SI" sz="1800" dirty="0"/>
          </a:p>
          <a:p>
            <a:pPr marL="0" indent="0" algn="just">
              <a:spcBef>
                <a:spcPts val="0"/>
              </a:spcBef>
              <a:buNone/>
            </a:pPr>
            <a:endParaRPr lang="sl-SI" sz="1800" u="sng" dirty="0"/>
          </a:p>
          <a:p>
            <a:pPr marL="0" indent="0" algn="just">
              <a:spcBef>
                <a:spcPts val="0"/>
              </a:spcBef>
              <a:buNone/>
            </a:pPr>
            <a:endParaRPr lang="sl-SI" sz="1800" u="sng" dirty="0" smtClean="0"/>
          </a:p>
        </p:txBody>
      </p:sp>
      <p:pic>
        <p:nvPicPr>
          <p:cNvPr id="1026" name="Picture 2" descr="Rezultat iskanja slik za sy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809" y="4180617"/>
            <a:ext cx="2797265" cy="267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65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1756</TotalTime>
  <Words>407</Words>
  <Application>Microsoft Office PowerPoint</Application>
  <PresentationFormat>On-screen Show (4:3)</PresentationFormat>
  <Paragraphs>64</Paragraphs>
  <Slides>8</Slides>
  <Notes>7</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Default</vt:lpstr>
      <vt:lpstr>1_Default</vt:lpstr>
      <vt:lpstr>PowerPoint Presentation</vt:lpstr>
      <vt:lpstr>PowerPoint Presentation</vt:lpstr>
      <vt:lpstr>PowerPoint Presentation</vt:lpstr>
      <vt:lpstr>A family company</vt:lpstr>
      <vt:lpstr>PowerPoint Presentation</vt:lpstr>
      <vt:lpstr>Clean production  (Interreg SI – AT)</vt:lpstr>
      <vt:lpstr>EXACTUM  smart sensor hub</vt:lpstr>
      <vt:lpstr>Synergy between  science and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Edita Mediade</dc:creator>
  <cp:lastModifiedBy>Joze Gricar</cp:lastModifiedBy>
  <cp:revision>89</cp:revision>
  <dcterms:modified xsi:type="dcterms:W3CDTF">2016-09-12T06:01:42Z</dcterms:modified>
</cp:coreProperties>
</file>