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9"/>
  </p:notesMasterIdLst>
  <p:handoutMasterIdLst>
    <p:handoutMasterId r:id="rId10"/>
  </p:handoutMasterIdLst>
  <p:sldIdLst>
    <p:sldId id="256" r:id="rId2"/>
    <p:sldId id="263" r:id="rId3"/>
    <p:sldId id="264" r:id="rId4"/>
    <p:sldId id="265" r:id="rId5"/>
    <p:sldId id="257" r:id="rId6"/>
    <p:sldId id="266" r:id="rId7"/>
    <p:sldId id="259" r:id="rId8"/>
  </p:sldIdLst>
  <p:sldSz cx="9144000" cy="6858000" type="screen4x3"/>
  <p:notesSz cx="6797675" cy="99282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8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8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37" autoAdjust="0"/>
    <p:restoredTop sz="94670" autoAdjust="0"/>
  </p:normalViewPr>
  <p:slideViewPr>
    <p:cSldViewPr>
      <p:cViewPr varScale="1">
        <p:scale>
          <a:sx n="81" d="100"/>
          <a:sy n="81" d="100"/>
        </p:scale>
        <p:origin x="-1288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A3D29F4C-4DBE-47A7-80F1-671D454DE18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1572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6463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defTabSz="915988">
              <a:defRPr sz="1200"/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 defTabSz="915988">
              <a:defRPr sz="1200"/>
            </a:lvl1pPr>
          </a:lstStyle>
          <a:p>
            <a:fld id="{DEB0F6B4-90E4-4081-8B0E-BB745842F6A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355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270A4C-58FB-4C26-9EB2-A8E47E23C912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kotni trikotni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slov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17" name="Podnaslov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sl-SI" smtClean="0"/>
              <a:t>Kliknite, če želite urediti slog podnaslova matrice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Prostoročno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Prostoročno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Prostoročno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Raven konek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Ograda datum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9" name="Ograda no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Ograda številke diapoz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3E1BD2D-035D-4D32-8AA1-54566EA8BF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35CCDA8-41F4-43CE-9273-C102A2D4D1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58632D7-192D-4250-A7DA-DA7DBFF1166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06D661C-7212-4C66-A510-0B2A9E48046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F616EDC-47F4-4377-A2B8-08D4F679CC3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Škarnice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Škarnice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88479A9-FA62-4813-AA59-C632E0526A8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Naslov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rimerjav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5" name="Ograda vsebine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07A094-67DF-4C08-A75F-ABE9142AFE7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21700FB-93C6-491A-97D0-EC6D5E1A5CF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Naslov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429F0F3-39D2-431E-8D78-11BD6BC9D92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1_Naslov in vsebin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" name="Ograda besedila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sl-SI" smtClean="0"/>
              <a:t>Kliknite, če želite urediti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759FB5-8DD9-4833-8D92-641F83D55C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3A1E212-C24D-45C5-83E3-DE50DA7319E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8" name="Prostoročno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Prostoročno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kotni trikotni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Raven konek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Škarnice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Škarnice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rostoročno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Prostoročno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kotni trikotni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Raven konek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Ograda naslova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sl-SI" smtClean="0"/>
              <a:t>Kliknite, če želite urediti slog naslova matrice</a:t>
            </a:r>
            <a:endParaRPr kumimoji="0" lang="en-US"/>
          </a:p>
        </p:txBody>
      </p:sp>
      <p:sp>
        <p:nvSpPr>
          <p:cNvPr id="30" name="Ograda besedila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sl-SI" smtClean="0"/>
              <a:t>Kliknite, če želite urediti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Ograda datum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2" name="Ograda noge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Ograda številke diapozitiva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2A3C6B6-DEEB-4816-B8CE-307CDA70C74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jpeg"/><Relationship Id="rId5" Type="http://schemas.openxmlformats.org/officeDocument/2006/relationships/image" Target="../media/image8.emf"/><Relationship Id="rId4" Type="http://schemas.openxmlformats.org/officeDocument/2006/relationships/package" Target="../embeddings/Microsoft_Word_Document1.docx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oz-skofjaloka.si/" TargetMode="External"/><Relationship Id="rId2" Type="http://schemas.openxmlformats.org/officeDocument/2006/relationships/hyperlink" Target="mailto:ooz.sk.loka@siol.net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55576" y="1700808"/>
            <a:ext cx="7772400" cy="3599358"/>
          </a:xfrm>
        </p:spPr>
        <p:txBody>
          <a:bodyPr>
            <a:normAutofit fontScale="90000"/>
          </a:bodyPr>
          <a:lstStyle/>
          <a:p>
            <a:pPr algn="ctr"/>
            <a:r>
              <a:rPr lang="sl-SI" sz="2800" dirty="0"/>
              <a:t/>
            </a:r>
            <a:br>
              <a:rPr lang="sl-SI" sz="2800" dirty="0"/>
            </a:br>
            <a:r>
              <a:rPr lang="sl-SI" sz="2800" b="1" dirty="0"/>
              <a:t> </a:t>
            </a:r>
            <a:br>
              <a:rPr lang="sl-SI" sz="2800" b="1" dirty="0"/>
            </a:br>
            <a:r>
              <a:rPr lang="sl-SI" sz="2800" b="1" dirty="0"/>
              <a:t>OBMOČNA OBRTNO-PODJETNIŠKA ZBORNICA ŠKOFJA LOKA </a:t>
            </a:r>
            <a:br>
              <a:rPr lang="sl-SI" sz="2800" b="1" dirty="0"/>
            </a:br>
            <a:r>
              <a:rPr lang="sl-SI" sz="2800" dirty="0"/>
              <a:t/>
            </a:r>
            <a:br>
              <a:rPr lang="sl-SI" sz="2800" dirty="0"/>
            </a:br>
            <a:r>
              <a:rPr lang="sl-SI" sz="2800" dirty="0"/>
              <a:t>R</a:t>
            </a:r>
            <a:r>
              <a:rPr lang="en-US" sz="2800" dirty="0"/>
              <a:t>EGIONAL CHAMBER OF CRAFT AND SMALL BUSINESS ŠKOFJA LOKA </a:t>
            </a:r>
            <a:r>
              <a:rPr lang="sl-SI" sz="2800" dirty="0"/>
              <a:t/>
            </a:r>
            <a:br>
              <a:rPr lang="sl-SI" sz="2800" dirty="0"/>
            </a:br>
            <a:r>
              <a:rPr lang="sl-SI" sz="2800" dirty="0"/>
              <a:t/>
            </a:r>
            <a:br>
              <a:rPr lang="sl-SI" sz="2800" dirty="0"/>
            </a:br>
            <a:r>
              <a:rPr lang="sl-SI" sz="2800" dirty="0"/>
              <a:t>Jože Misson, </a:t>
            </a:r>
            <a:r>
              <a:rPr lang="sl-SI" sz="2800" dirty="0" err="1"/>
              <a:t>president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endParaRPr lang="en-US" sz="2800" dirty="0"/>
          </a:p>
        </p:txBody>
      </p:sp>
      <p:pic>
        <p:nvPicPr>
          <p:cNvPr id="9" name="Slika 8" descr="OOZ+SKL_nov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04664"/>
            <a:ext cx="280379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59451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dirty="0"/>
              <a:t>Established: 16 April 1976 as Association of Independent </a:t>
            </a:r>
            <a:r>
              <a:rPr lang="en-US" sz="2000" dirty="0" smtClean="0"/>
              <a:t>Craftsmen</a:t>
            </a:r>
            <a:endParaRPr lang="sl-SI" sz="2000" dirty="0" smtClean="0"/>
          </a:p>
          <a:p>
            <a:pPr>
              <a:lnSpc>
                <a:spcPct val="80000"/>
              </a:lnSpc>
            </a:pPr>
            <a:endParaRPr lang="sl-SI" sz="2000" dirty="0"/>
          </a:p>
          <a:p>
            <a:pPr>
              <a:lnSpc>
                <a:spcPct val="80000"/>
              </a:lnSpc>
            </a:pPr>
            <a:r>
              <a:rPr lang="sl-SI" sz="2000" dirty="0" smtClean="0"/>
              <a:t>S</a:t>
            </a:r>
            <a:r>
              <a:rPr lang="en-US" sz="2000" dirty="0" err="1"/>
              <a:t>ince</a:t>
            </a:r>
            <a:r>
              <a:rPr lang="en-US" sz="2000" dirty="0"/>
              <a:t> 1.1.2008 on</a:t>
            </a:r>
            <a:r>
              <a:rPr lang="sl-SI" sz="2000" dirty="0"/>
              <a:t>,</a:t>
            </a:r>
            <a:r>
              <a:rPr lang="en-US" sz="2000" dirty="0"/>
              <a:t> it operates under the name  REGIONAL CHAMBER OF CRAFT AND SMALL BUSINESS ŠKOFJA LOKA</a:t>
            </a:r>
            <a:endParaRPr lang="sl-SI" sz="2000" dirty="0"/>
          </a:p>
          <a:p>
            <a:pPr>
              <a:lnSpc>
                <a:spcPct val="80000"/>
              </a:lnSpc>
            </a:pPr>
            <a:endParaRPr lang="en-US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Objective: to achieve better operating conditions with joint powers</a:t>
            </a:r>
          </a:p>
          <a:p>
            <a:pPr>
              <a:lnSpc>
                <a:spcPct val="80000"/>
              </a:lnSpc>
            </a:pPr>
            <a:endParaRPr lang="sl-SI" sz="2000" dirty="0"/>
          </a:p>
          <a:p>
            <a:pPr>
              <a:lnSpc>
                <a:spcPct val="80000"/>
              </a:lnSpc>
            </a:pPr>
            <a:r>
              <a:rPr lang="en-US" sz="2000" dirty="0"/>
              <a:t>Independent, professional, nonparty, business organization that unites craftsmen and entrepreneurs</a:t>
            </a:r>
            <a:endParaRPr lang="sl-SI" sz="2000" dirty="0"/>
          </a:p>
          <a:p>
            <a:pPr>
              <a:lnSpc>
                <a:spcPct val="80000"/>
              </a:lnSpc>
            </a:pPr>
            <a:endParaRPr lang="sl-SI" sz="2000" dirty="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</a:pPr>
            <a:r>
              <a:rPr lang="sl-SI" sz="2000" dirty="0" err="1" smtClean="0"/>
              <a:t>Covers</a:t>
            </a:r>
            <a:r>
              <a:rPr lang="sl-SI" sz="2000" dirty="0" smtClean="0"/>
              <a:t> </a:t>
            </a:r>
            <a:r>
              <a:rPr lang="en-US" sz="2000" dirty="0"/>
              <a:t>municipalities: </a:t>
            </a:r>
            <a:endParaRPr lang="sl-SI" sz="2000" dirty="0" smtClean="0"/>
          </a:p>
          <a:p>
            <a:pPr>
              <a:lnSpc>
                <a:spcPct val="80000"/>
              </a:lnSpc>
              <a:buNone/>
            </a:pPr>
            <a:r>
              <a:rPr lang="en-US" sz="2000" dirty="0" err="1" smtClean="0"/>
              <a:t>Gorenja</a:t>
            </a:r>
            <a:r>
              <a:rPr lang="en-US" sz="2000" dirty="0" smtClean="0"/>
              <a:t> </a:t>
            </a:r>
            <a:r>
              <a:rPr lang="en-US" sz="2000" dirty="0"/>
              <a:t>vas-</a:t>
            </a:r>
            <a:r>
              <a:rPr lang="en-US" sz="2000" dirty="0" err="1"/>
              <a:t>Poljane</a:t>
            </a:r>
            <a:r>
              <a:rPr lang="en-US" sz="2000" dirty="0"/>
              <a:t>, Škofja Loka, </a:t>
            </a:r>
            <a:endParaRPr lang="sl-SI" sz="2000" dirty="0" smtClean="0"/>
          </a:p>
          <a:p>
            <a:pPr>
              <a:lnSpc>
                <a:spcPct val="80000"/>
              </a:lnSpc>
              <a:buNone/>
            </a:pPr>
            <a:r>
              <a:rPr lang="en-US" sz="2000" dirty="0" smtClean="0"/>
              <a:t>Železniki </a:t>
            </a:r>
            <a:r>
              <a:rPr lang="en-US" sz="2000" dirty="0"/>
              <a:t>and Žiri</a:t>
            </a:r>
            <a:endParaRPr lang="sl-SI" sz="2000" dirty="0"/>
          </a:p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/>
              <a:t>Presentation</a:t>
            </a:r>
            <a:endParaRPr lang="sl-SI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6096" y="4365104"/>
            <a:ext cx="3090632" cy="23488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Slika 5" descr="OOZ+SKL_nov logo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40152" y="260648"/>
            <a:ext cx="280379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556792"/>
            <a:ext cx="5915000" cy="4569371"/>
          </a:xfrm>
        </p:spPr>
        <p:txBody>
          <a:bodyPr>
            <a:normAutofit fontScale="92500" lnSpcReduction="20000"/>
          </a:bodyPr>
          <a:lstStyle/>
          <a:p>
            <a:r>
              <a:rPr lang="en-US" sz="2000" dirty="0" smtClean="0"/>
              <a:t>helps craftsmen and entrepreneurs that seek for assistance and information in a peer organization due to complex and often incomprehensible legislation</a:t>
            </a:r>
            <a:endParaRPr lang="sl-SI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represents the interests of its members;</a:t>
            </a:r>
            <a:endParaRPr lang="sl-SI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forms initiatives, remarks and demands for improving the conditions for developing </a:t>
            </a:r>
            <a:r>
              <a:rPr lang="sl-SI" sz="2000" dirty="0" smtClean="0"/>
              <a:t>  </a:t>
            </a:r>
            <a:r>
              <a:rPr lang="en-US" sz="2000" dirty="0" smtClean="0"/>
              <a:t>crafts and small business;</a:t>
            </a:r>
            <a:endParaRPr lang="sl-SI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organizes various educations and trainings; </a:t>
            </a:r>
            <a:endParaRPr lang="sl-SI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informs its members about novelties in various areas; </a:t>
            </a:r>
            <a:endParaRPr lang="sl-SI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takes care of members’ promotion;</a:t>
            </a:r>
          </a:p>
          <a:p>
            <a:pPr>
              <a:buFont typeface="Wingdings" pitchFamily="2" charset="2"/>
              <a:buChar char="Ø"/>
            </a:pPr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8900" algn="l"/>
            <a:r>
              <a:rPr lang="en-US" sz="4000" dirty="0">
                <a:solidFill>
                  <a:schemeClr val="tx2"/>
                </a:solidFill>
              </a:rPr>
              <a:t>Tasks</a:t>
            </a:r>
            <a:r>
              <a:rPr lang="sl-SI" sz="4000" dirty="0">
                <a:solidFill>
                  <a:schemeClr val="tx2"/>
                </a:solidFill>
              </a:rPr>
              <a:t> </a:t>
            </a:r>
            <a:r>
              <a:rPr lang="sl-SI" sz="4000" dirty="0" smtClean="0">
                <a:solidFill>
                  <a:schemeClr val="tx2"/>
                </a:solidFill>
              </a:rPr>
              <a:t>(1)</a:t>
            </a:r>
            <a:endParaRPr lang="sl-SI" sz="4000" dirty="0">
              <a:solidFill>
                <a:schemeClr val="tx2"/>
              </a:solidFill>
            </a:endParaRPr>
          </a:p>
        </p:txBody>
      </p:sp>
      <p:pic>
        <p:nvPicPr>
          <p:cNvPr id="6" name="Picture 8" descr="C:\Users\ooz\Pictures\izobraževanje DDV\IMG_000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556" y="1628800"/>
            <a:ext cx="2398782" cy="18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3861048"/>
            <a:ext cx="2337593" cy="1728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Slika 8" descr="OOZ+SKL_nov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04664"/>
            <a:ext cx="280379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700808"/>
            <a:ext cx="5554960" cy="4425355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provides professional </a:t>
            </a:r>
            <a:r>
              <a:rPr lang="en-US" sz="2000" dirty="0" err="1" smtClean="0"/>
              <a:t>counselling</a:t>
            </a:r>
            <a:r>
              <a:rPr lang="en-US" sz="2000" dirty="0" smtClean="0"/>
              <a:t> and professional help to its members;</a:t>
            </a:r>
            <a:endParaRPr lang="sl-SI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represents employers’ interests and cooperates with employers’ association;</a:t>
            </a:r>
            <a:endParaRPr lang="sl-SI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implements various public authorities (craft register, e-VEM entry point,..);</a:t>
            </a:r>
            <a:endParaRPr lang="sl-SI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cooperates actively with municipalities and other organizations at the local level and state institutions; </a:t>
            </a:r>
            <a:endParaRPr lang="sl-SI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takes care of members socializing</a:t>
            </a:r>
            <a:r>
              <a:rPr lang="sl-SI" sz="2000" dirty="0" smtClean="0"/>
              <a:t>.</a:t>
            </a:r>
            <a:r>
              <a:rPr lang="en-US" sz="2000" dirty="0" smtClean="0"/>
              <a:t> </a:t>
            </a:r>
            <a:endParaRPr lang="sl-SI" sz="2000" dirty="0" smtClean="0"/>
          </a:p>
          <a:p>
            <a:pPr>
              <a:buFont typeface="Wingdings" pitchFamily="2" charset="2"/>
              <a:buChar char="Ø"/>
            </a:pPr>
            <a:endParaRPr lang="sl-SI" sz="2000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88900" algn="l"/>
            <a:r>
              <a:rPr lang="en-US" sz="4000" dirty="0">
                <a:solidFill>
                  <a:schemeClr val="tx2"/>
                </a:solidFill>
              </a:rPr>
              <a:t>Tasks</a:t>
            </a:r>
            <a:r>
              <a:rPr lang="sl-SI" sz="4000" dirty="0">
                <a:solidFill>
                  <a:schemeClr val="tx2"/>
                </a:solidFill>
              </a:rPr>
              <a:t> </a:t>
            </a:r>
            <a:r>
              <a:rPr lang="sl-SI" sz="4000" dirty="0" smtClean="0">
                <a:solidFill>
                  <a:schemeClr val="tx2"/>
                </a:solidFill>
              </a:rPr>
              <a:t>(2)</a:t>
            </a:r>
            <a:endParaRPr lang="sl-SI" sz="4000" dirty="0">
              <a:solidFill>
                <a:schemeClr val="tx2"/>
              </a:solidFill>
            </a:endParaRPr>
          </a:p>
        </p:txBody>
      </p:sp>
      <p:pic>
        <p:nvPicPr>
          <p:cNvPr id="5" name="Picture 4" descr="X:\PRIREDITVE\TOP\TOP 2011\slike\OOZ Nagrade TOP 05-11_Strojnik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618" y="1628800"/>
            <a:ext cx="2166746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3" descr="X:\PRIREDITVE\TOP\TOP 2011\slike\OOZ Pohod 05-11_3953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734" y="3789040"/>
            <a:ext cx="2256131" cy="1584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Slika 6" descr="OOZ+SKL_nov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04664"/>
            <a:ext cx="280379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010525" y="3167063"/>
            <a:ext cx="306388" cy="119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endParaRPr lang="sl-SI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 flipV="1">
            <a:off x="2535238" y="1558925"/>
            <a:ext cx="36925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>
            <a:spAutoFit/>
          </a:bodyPr>
          <a:lstStyle/>
          <a:p>
            <a:endParaRPr lang="sl-SI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11188" y="1700808"/>
            <a:ext cx="8064500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sl-SI" sz="1800" dirty="0" smtClean="0"/>
              <a:t>O</a:t>
            </a:r>
            <a:r>
              <a:rPr lang="en-US" sz="1800" dirty="0"/>
              <a:t>n 31.</a:t>
            </a:r>
            <a:r>
              <a:rPr lang="sl-SI" sz="1800" dirty="0"/>
              <a:t>12</a:t>
            </a:r>
            <a:r>
              <a:rPr lang="en-US" sz="1800" dirty="0"/>
              <a:t>.20</a:t>
            </a:r>
            <a:r>
              <a:rPr lang="sl-SI" sz="1800" dirty="0"/>
              <a:t>15</a:t>
            </a:r>
            <a:r>
              <a:rPr lang="en-US" sz="1800" dirty="0"/>
              <a:t> the Chamber had </a:t>
            </a:r>
            <a:r>
              <a:rPr lang="sl-SI" sz="1800" dirty="0" smtClean="0"/>
              <a:t>741 </a:t>
            </a:r>
            <a:r>
              <a:rPr lang="sl-SI" sz="1800" dirty="0" err="1"/>
              <a:t>voluntary</a:t>
            </a:r>
            <a:r>
              <a:rPr lang="en-US" sz="1800" dirty="0"/>
              <a:t> members</a:t>
            </a:r>
            <a:r>
              <a:rPr lang="sl-SI" sz="1800" dirty="0"/>
              <a:t>. </a:t>
            </a:r>
            <a:endParaRPr lang="sl-SI" sz="1800" dirty="0" smtClean="0"/>
          </a:p>
          <a:p>
            <a:pPr>
              <a:spcBef>
                <a:spcPct val="50000"/>
              </a:spcBef>
            </a:pPr>
            <a:r>
              <a:rPr lang="en-US" sz="1800" dirty="0" smtClean="0"/>
              <a:t>Members </a:t>
            </a:r>
            <a:r>
              <a:rPr lang="en-US" sz="1800" dirty="0"/>
              <a:t>group in 13 professional sections, which are the basis of chamber’s operation. </a:t>
            </a:r>
            <a:br>
              <a:rPr lang="en-US" sz="1800" dirty="0"/>
            </a:br>
            <a:endParaRPr lang="sl-SI" sz="1800" dirty="0" smtClean="0"/>
          </a:p>
          <a:p>
            <a:pPr>
              <a:spcBef>
                <a:spcPct val="50000"/>
              </a:spcBef>
            </a:pPr>
            <a:r>
              <a:rPr lang="en-US" sz="1800" dirty="0" smtClean="0"/>
              <a:t>Important </a:t>
            </a:r>
            <a:r>
              <a:rPr lang="en-US" sz="1800" dirty="0"/>
              <a:t>sections are:</a:t>
            </a:r>
            <a:endParaRPr lang="sl-SI" sz="1800" dirty="0"/>
          </a:p>
          <a:p>
            <a:pPr>
              <a:spcBef>
                <a:spcPct val="50000"/>
              </a:spcBef>
            </a:pPr>
            <a:endParaRPr lang="sl-SI" sz="1400" dirty="0"/>
          </a:p>
          <a:p>
            <a:pPr>
              <a:spcBef>
                <a:spcPct val="50000"/>
              </a:spcBef>
            </a:pPr>
            <a:endParaRPr lang="en-US" sz="1400" dirty="0"/>
          </a:p>
          <a:p>
            <a:pPr>
              <a:spcBef>
                <a:spcPct val="50000"/>
              </a:spcBef>
            </a:pPr>
            <a:endParaRPr lang="en-US" sz="1400" dirty="0"/>
          </a:p>
          <a:p>
            <a:pPr>
              <a:spcBef>
                <a:spcPct val="50000"/>
              </a:spcBef>
            </a:pPr>
            <a:endParaRPr lang="en-US" sz="1400" dirty="0"/>
          </a:p>
          <a:p>
            <a:pPr>
              <a:spcBef>
                <a:spcPct val="50000"/>
              </a:spcBef>
            </a:pPr>
            <a:endParaRPr lang="en-US" sz="1400" dirty="0"/>
          </a:p>
          <a:p>
            <a:pPr>
              <a:spcBef>
                <a:spcPct val="50000"/>
              </a:spcBef>
            </a:pPr>
            <a:endParaRPr lang="en-US" sz="1400" dirty="0"/>
          </a:p>
        </p:txBody>
      </p:sp>
      <p:sp>
        <p:nvSpPr>
          <p:cNvPr id="11" name="Naslov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l-SI" dirty="0"/>
              <a:t/>
            </a:r>
            <a:br>
              <a:rPr lang="sl-SI" dirty="0"/>
            </a:br>
            <a:r>
              <a:rPr lang="sl-SI" dirty="0"/>
              <a:t> </a:t>
            </a:r>
            <a:br>
              <a:rPr lang="sl-SI" dirty="0"/>
            </a:br>
            <a:r>
              <a:rPr lang="sl-SI" sz="2800" dirty="0" err="1"/>
              <a:t>Membership</a:t>
            </a:r>
            <a:r>
              <a:rPr lang="sl-SI" sz="2800" dirty="0"/>
              <a:t> </a:t>
            </a:r>
            <a:r>
              <a:rPr lang="sl-SI" sz="2800" dirty="0" err="1"/>
              <a:t>and</a:t>
            </a:r>
            <a:r>
              <a:rPr lang="sl-SI" sz="2800" dirty="0"/>
              <a:t> </a:t>
            </a:r>
            <a:r>
              <a:rPr lang="sl-SI" sz="2800" dirty="0" smtClean="0"/>
              <a:t/>
            </a:r>
            <a:br>
              <a:rPr lang="sl-SI" sz="2800" dirty="0" smtClean="0"/>
            </a:br>
            <a:r>
              <a:rPr lang="sl-SI" sz="2800" dirty="0" err="1" smtClean="0"/>
              <a:t>Sections</a:t>
            </a:r>
            <a:r>
              <a:rPr lang="sl-SI" sz="2800" dirty="0"/>
              <a:t>’ </a:t>
            </a:r>
            <a:r>
              <a:rPr lang="sl-SI" sz="2800" dirty="0" err="1"/>
              <a:t>Operation</a:t>
            </a:r>
            <a:r>
              <a:rPr lang="sl-SI" sz="3600" dirty="0"/>
              <a:t/>
            </a:r>
            <a:br>
              <a:rPr lang="sl-SI" sz="3600" dirty="0"/>
            </a:br>
            <a:endParaRPr lang="sl-SI" dirty="0"/>
          </a:p>
        </p:txBody>
      </p:sp>
      <p:graphicFrame>
        <p:nvGraphicFramePr>
          <p:cNvPr id="5140" name="Object 20"/>
          <p:cNvGraphicFramePr>
            <a:graphicFrameLocks noChangeAspect="1"/>
          </p:cNvGraphicFramePr>
          <p:nvPr/>
        </p:nvGraphicFramePr>
        <p:xfrm>
          <a:off x="4139952" y="2780928"/>
          <a:ext cx="4320480" cy="3595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Dokument" r:id="rId4" imgW="5861890" imgH="4682777" progId="Word.Document.12">
                  <p:embed/>
                </p:oleObj>
              </mc:Choice>
              <mc:Fallback>
                <p:oleObj name="Dokument" r:id="rId4" imgW="5861890" imgH="4682777" progId="Word.Document.12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39952" y="2780928"/>
                        <a:ext cx="4320480" cy="359525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8" name="Slika 7" descr="OOZ+SKL_nov logo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2160" y="404664"/>
            <a:ext cx="280379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8010525" y="3167063"/>
            <a:ext cx="306388" cy="119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endParaRPr lang="sl-SI"/>
          </a:p>
        </p:txBody>
      </p:sp>
      <p:sp>
        <p:nvSpPr>
          <p:cNvPr id="5129" name="Text Box 9"/>
          <p:cNvSpPr txBox="1">
            <a:spLocks noChangeArrowheads="1"/>
          </p:cNvSpPr>
          <p:nvPr/>
        </p:nvSpPr>
        <p:spPr bwMode="auto">
          <a:xfrm flipV="1">
            <a:off x="2535238" y="1558925"/>
            <a:ext cx="3692525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rot="10800000">
            <a:spAutoFit/>
          </a:bodyPr>
          <a:lstStyle/>
          <a:p>
            <a:endParaRPr lang="sl-SI"/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611188" y="1484783"/>
            <a:ext cx="8064500" cy="192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endParaRPr lang="sl-SI" sz="1400" dirty="0"/>
          </a:p>
          <a:p>
            <a:pPr>
              <a:spcBef>
                <a:spcPct val="50000"/>
              </a:spcBef>
            </a:pPr>
            <a:endParaRPr lang="en-US" sz="1400" dirty="0"/>
          </a:p>
          <a:p>
            <a:pPr>
              <a:spcBef>
                <a:spcPct val="50000"/>
              </a:spcBef>
            </a:pPr>
            <a:endParaRPr lang="en-US" sz="1400" dirty="0"/>
          </a:p>
          <a:p>
            <a:pPr>
              <a:spcBef>
                <a:spcPct val="50000"/>
              </a:spcBef>
            </a:pPr>
            <a:endParaRPr lang="en-US" sz="1400" dirty="0"/>
          </a:p>
          <a:p>
            <a:pPr>
              <a:spcBef>
                <a:spcPct val="50000"/>
              </a:spcBef>
            </a:pPr>
            <a:endParaRPr lang="en-US" sz="1400" dirty="0"/>
          </a:p>
          <a:p>
            <a:pPr>
              <a:spcBef>
                <a:spcPct val="50000"/>
              </a:spcBef>
            </a:pPr>
            <a:endParaRPr lang="en-US" sz="1400" dirty="0"/>
          </a:p>
        </p:txBody>
      </p:sp>
      <p:sp>
        <p:nvSpPr>
          <p:cNvPr id="9" name="Ograda vsebine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82563" indent="-182563">
              <a:spcBef>
                <a:spcPct val="50000"/>
              </a:spcBef>
              <a:buNone/>
            </a:pPr>
            <a:endParaRPr lang="sl-SI" sz="1800" dirty="0" smtClean="0"/>
          </a:p>
          <a:p>
            <a:pPr marL="182563" indent="-182563">
              <a:spcBef>
                <a:spcPct val="50000"/>
              </a:spcBef>
              <a:buNone/>
            </a:pPr>
            <a:r>
              <a:rPr lang="en-US" sz="1800" dirty="0" smtClean="0"/>
              <a:t>Sections based on the interests of members</a:t>
            </a:r>
            <a:r>
              <a:rPr lang="sl-SI" sz="1800" dirty="0" smtClean="0"/>
              <a:t>:</a:t>
            </a:r>
          </a:p>
          <a:p>
            <a:pPr marL="182563" indent="-182563">
              <a:spcBef>
                <a:spcPct val="50000"/>
              </a:spcBef>
              <a:buNone/>
            </a:pPr>
            <a:endParaRPr lang="sl-SI" sz="1800" dirty="0" smtClean="0"/>
          </a:p>
          <a:p>
            <a:pPr marL="182563" indent="-182563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800" i="1" u="sng" dirty="0" smtClean="0"/>
              <a:t>Sports Section</a:t>
            </a:r>
            <a:r>
              <a:rPr lang="en-US" sz="1800" dirty="0" smtClean="0"/>
              <a:t>: </a:t>
            </a:r>
            <a:endParaRPr lang="sl-SI" sz="1800" dirty="0" smtClean="0"/>
          </a:p>
          <a:p>
            <a:pPr marL="182563" indent="-182563">
              <a:spcBef>
                <a:spcPct val="50000"/>
              </a:spcBef>
              <a:buNone/>
            </a:pPr>
            <a:r>
              <a:rPr lang="en-US" sz="1800" dirty="0" smtClean="0"/>
              <a:t>takes care of sports activities of members, their family members and employed workers</a:t>
            </a:r>
            <a:endParaRPr lang="sl-SI" sz="1800" dirty="0" smtClean="0"/>
          </a:p>
          <a:p>
            <a:pPr marL="182563" indent="-182563">
              <a:spcBef>
                <a:spcPct val="50000"/>
              </a:spcBef>
              <a:buNone/>
            </a:pPr>
            <a:endParaRPr lang="en-US" sz="1800" dirty="0" smtClean="0"/>
          </a:p>
          <a:p>
            <a:pPr marL="182563" indent="-182563">
              <a:spcBef>
                <a:spcPct val="50000"/>
              </a:spcBef>
              <a:buFont typeface="Wingdings" pitchFamily="2" charset="2"/>
              <a:buChar char="Ø"/>
            </a:pPr>
            <a:r>
              <a:rPr lang="en-US" sz="1800" i="1" u="sng" dirty="0" smtClean="0"/>
              <a:t>Retired Craftsmen Section</a:t>
            </a:r>
            <a:r>
              <a:rPr lang="en-US" sz="1800" i="1" dirty="0" smtClean="0"/>
              <a:t>: </a:t>
            </a:r>
            <a:endParaRPr lang="sl-SI" sz="1800" i="1" dirty="0" smtClean="0"/>
          </a:p>
          <a:p>
            <a:pPr marL="182563" indent="-182563">
              <a:spcBef>
                <a:spcPct val="50000"/>
              </a:spcBef>
              <a:buNone/>
            </a:pPr>
            <a:r>
              <a:rPr lang="en-US" sz="1800" dirty="0" smtClean="0"/>
              <a:t>joint members who terminated performing their activities as craftsmen and entrepreneurs due to retirement.</a:t>
            </a:r>
          </a:p>
          <a:p>
            <a:endParaRPr lang="sl-SI" dirty="0"/>
          </a:p>
        </p:txBody>
      </p:sp>
      <p:sp>
        <p:nvSpPr>
          <p:cNvPr id="11" name="Naslov 10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l-SI" dirty="0"/>
              <a:t/>
            </a:r>
            <a:br>
              <a:rPr lang="sl-SI" dirty="0"/>
            </a:br>
            <a:r>
              <a:rPr lang="sl-SI" dirty="0"/>
              <a:t> </a:t>
            </a:r>
            <a:br>
              <a:rPr lang="sl-SI" dirty="0"/>
            </a:br>
            <a:r>
              <a:rPr lang="sl-SI" sz="2800" dirty="0" err="1"/>
              <a:t>Membership</a:t>
            </a:r>
            <a:r>
              <a:rPr lang="sl-SI" sz="2800" dirty="0"/>
              <a:t> </a:t>
            </a:r>
            <a:r>
              <a:rPr lang="sl-SI" sz="2800" dirty="0" err="1"/>
              <a:t>and</a:t>
            </a:r>
            <a:r>
              <a:rPr lang="sl-SI" sz="2800" dirty="0"/>
              <a:t> </a:t>
            </a:r>
            <a:r>
              <a:rPr lang="sl-SI" sz="2800" dirty="0" smtClean="0"/>
              <a:t/>
            </a:r>
            <a:br>
              <a:rPr lang="sl-SI" sz="2800" dirty="0" smtClean="0"/>
            </a:br>
            <a:r>
              <a:rPr lang="sl-SI" sz="2800" dirty="0" err="1" smtClean="0"/>
              <a:t>Sections</a:t>
            </a:r>
            <a:r>
              <a:rPr lang="sl-SI" sz="2800" dirty="0"/>
              <a:t>’ </a:t>
            </a:r>
            <a:r>
              <a:rPr lang="sl-SI" sz="2800" dirty="0" err="1"/>
              <a:t>Operation</a:t>
            </a:r>
            <a:r>
              <a:rPr lang="sl-SI" sz="3600" dirty="0"/>
              <a:t/>
            </a:r>
            <a:br>
              <a:rPr lang="sl-SI" sz="3600" dirty="0"/>
            </a:br>
            <a:endParaRPr lang="sl-SI" dirty="0"/>
          </a:p>
        </p:txBody>
      </p:sp>
      <p:pic>
        <p:nvPicPr>
          <p:cNvPr id="8" name="Slika 7" descr="OOZ+SKL_nov 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12160" y="404664"/>
            <a:ext cx="280379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grada vsebine 7"/>
          <p:cNvSpPr>
            <a:spLocks noGrp="1"/>
          </p:cNvSpPr>
          <p:nvPr>
            <p:ph idx="1"/>
          </p:nvPr>
        </p:nvSpPr>
        <p:spPr>
          <a:xfrm>
            <a:off x="467544" y="1340768"/>
            <a:ext cx="8208912" cy="3168352"/>
          </a:xfrm>
        </p:spPr>
        <p:txBody>
          <a:bodyPr>
            <a:normAutofit lnSpcReduction="10000"/>
          </a:bodyPr>
          <a:lstStyle/>
          <a:p>
            <a:pPr marL="92075" indent="-92075" algn="ctr">
              <a:spcBef>
                <a:spcPct val="50000"/>
              </a:spcBef>
              <a:buNone/>
            </a:pPr>
            <a:endParaRPr lang="sl-SI" sz="800" b="1" dirty="0" smtClean="0"/>
          </a:p>
          <a:p>
            <a:pPr marL="92075" indent="-92075" algn="ctr">
              <a:spcBef>
                <a:spcPct val="50000"/>
              </a:spcBef>
              <a:buNone/>
            </a:pPr>
            <a:r>
              <a:rPr lang="sl-SI" sz="2000" b="1" dirty="0" smtClean="0"/>
              <a:t>OBMOČNA </a:t>
            </a:r>
            <a:r>
              <a:rPr lang="sl-SI" sz="2000" b="1" dirty="0"/>
              <a:t>OBRTNO-PODJETNIŠKA ZBORNICA ŠKOFJA </a:t>
            </a:r>
            <a:r>
              <a:rPr lang="sl-SI" sz="2000" b="1" dirty="0" smtClean="0"/>
              <a:t>LOKA</a:t>
            </a:r>
          </a:p>
          <a:p>
            <a:pPr marL="92075" indent="-92075" algn="ctr">
              <a:spcBef>
                <a:spcPct val="50000"/>
              </a:spcBef>
              <a:buNone/>
            </a:pPr>
            <a:r>
              <a:rPr lang="en-US" sz="2000" dirty="0" smtClean="0"/>
              <a:t> </a:t>
            </a:r>
            <a:r>
              <a:rPr lang="en-US" sz="2000" dirty="0"/>
              <a:t>Regional Chamber of Craft and Small Business Škofja Loka </a:t>
            </a:r>
            <a:endParaRPr lang="sl-SI" sz="2000" dirty="0"/>
          </a:p>
          <a:p>
            <a:pPr marL="92075" indent="-92075" algn="ctr">
              <a:spcBef>
                <a:spcPct val="50000"/>
              </a:spcBef>
              <a:buNone/>
            </a:pPr>
            <a:endParaRPr lang="sl-SI" sz="1800" dirty="0" smtClean="0"/>
          </a:p>
          <a:p>
            <a:pPr marL="92075" indent="-92075" algn="ctr">
              <a:spcBef>
                <a:spcPct val="50000"/>
              </a:spcBef>
              <a:buNone/>
            </a:pPr>
            <a:r>
              <a:rPr lang="sl-SI" sz="1800" dirty="0" smtClean="0"/>
              <a:t>Spodnji </a:t>
            </a:r>
            <a:r>
              <a:rPr lang="sl-SI" sz="1800" dirty="0"/>
              <a:t>trg 2, 4220 Škofja Loka, </a:t>
            </a:r>
            <a:r>
              <a:rPr lang="sl-SI" sz="1800" dirty="0" err="1"/>
              <a:t>Slovenia</a:t>
            </a:r>
            <a:endParaRPr lang="sl-SI" sz="1800" dirty="0"/>
          </a:p>
          <a:p>
            <a:pPr marL="92075" indent="-92075" algn="ctr">
              <a:spcBef>
                <a:spcPct val="50000"/>
              </a:spcBef>
              <a:buNone/>
            </a:pPr>
            <a:r>
              <a:rPr lang="sl-SI" sz="1800" dirty="0"/>
              <a:t>Tel: +386 (4) 50 60 200</a:t>
            </a:r>
          </a:p>
          <a:p>
            <a:pPr marL="92075" indent="-92075" algn="ctr">
              <a:spcBef>
                <a:spcPct val="50000"/>
              </a:spcBef>
              <a:buNone/>
            </a:pPr>
            <a:r>
              <a:rPr lang="sl-SI" sz="1800" dirty="0"/>
              <a:t>E-</a:t>
            </a:r>
            <a:r>
              <a:rPr lang="sl-SI" sz="1800" dirty="0" err="1"/>
              <a:t>mail</a:t>
            </a:r>
            <a:r>
              <a:rPr lang="sl-SI" sz="1800" dirty="0"/>
              <a:t>: </a:t>
            </a:r>
            <a:r>
              <a:rPr lang="sl-SI" sz="1800" dirty="0" err="1">
                <a:hlinkClick r:id="rId2"/>
              </a:rPr>
              <a:t>ooz.sk.loka@siol.net</a:t>
            </a:r>
            <a:endParaRPr lang="sl-SI" sz="1800" dirty="0"/>
          </a:p>
          <a:p>
            <a:pPr marL="92075" indent="-92075" algn="ctr">
              <a:spcBef>
                <a:spcPct val="50000"/>
              </a:spcBef>
              <a:buNone/>
            </a:pPr>
            <a:r>
              <a:rPr lang="sl-SI" sz="1800" dirty="0"/>
              <a:t>URL: </a:t>
            </a:r>
            <a:r>
              <a:rPr lang="sl-SI" sz="1800" dirty="0" err="1">
                <a:hlinkClick r:id="rId3"/>
              </a:rPr>
              <a:t>www.ooz</a:t>
            </a:r>
            <a:r>
              <a:rPr lang="sl-SI" sz="1800" dirty="0">
                <a:hlinkClick r:id="rId3"/>
              </a:rPr>
              <a:t>-</a:t>
            </a:r>
            <a:r>
              <a:rPr lang="sl-SI" sz="1800" dirty="0" err="1">
                <a:hlinkClick r:id="rId3"/>
              </a:rPr>
              <a:t>skofjaloka.si</a:t>
            </a:r>
            <a:endParaRPr lang="sl-SI" sz="1800" dirty="0"/>
          </a:p>
          <a:p>
            <a:pPr marL="92075" indent="-92075" algn="ctr">
              <a:spcBef>
                <a:spcPct val="50000"/>
              </a:spcBef>
              <a:buNone/>
            </a:pPr>
            <a:endParaRPr lang="sl-SI" dirty="0"/>
          </a:p>
          <a:p>
            <a:pPr marL="92075" indent="-92075">
              <a:spcBef>
                <a:spcPct val="50000"/>
              </a:spcBef>
              <a:buNone/>
            </a:pPr>
            <a:endParaRPr lang="sl-SI" dirty="0"/>
          </a:p>
        </p:txBody>
      </p:sp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l-SI" sz="2800" dirty="0"/>
              <a:t/>
            </a:r>
            <a:br>
              <a:rPr lang="sl-SI" sz="2800" dirty="0"/>
            </a:br>
            <a:r>
              <a:rPr lang="sl-SI" sz="2800" dirty="0"/>
              <a:t/>
            </a:r>
            <a:br>
              <a:rPr lang="sl-SI" sz="2800" dirty="0"/>
            </a:br>
            <a:endParaRPr lang="sl-SI" dirty="0"/>
          </a:p>
        </p:txBody>
      </p:sp>
      <p:pic>
        <p:nvPicPr>
          <p:cNvPr id="9" name="Slika 8" descr="OOZ+SKL_nov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404664"/>
            <a:ext cx="2515766" cy="7200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4" descr="E:\ZBORNICA\OGLASI\IMG_0006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527375" y="4581129"/>
            <a:ext cx="2592288" cy="1944216"/>
          </a:xfrm>
          <a:prstGeom prst="rect">
            <a:avLst/>
          </a:prstGeom>
          <a:noFill/>
        </p:spPr>
      </p:pic>
      <p:pic>
        <p:nvPicPr>
          <p:cNvPr id="11" name="Slika 10" descr="OOZ+SKL_nov logo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04664"/>
            <a:ext cx="2803798" cy="8640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ekanje">
  <a:themeElements>
    <a:clrScheme name="Stekanj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Stekanj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Stekanj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6704</TotalTime>
  <Words>307</Words>
  <Application>Microsoft Office PowerPoint</Application>
  <PresentationFormat>On-screen Show (4:3)</PresentationFormat>
  <Paragraphs>66</Paragraphs>
  <Slides>7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Stekanje</vt:lpstr>
      <vt:lpstr>Dokument</vt:lpstr>
      <vt:lpstr>   OBMOČNA OBRTNO-PODJETNIŠKA ZBORNICA ŠKOFJA LOKA   REGIONAL CHAMBER OF CRAFT AND SMALL BUSINESS ŠKOFJA LOKA   Jože Misson, president  </vt:lpstr>
      <vt:lpstr>Presentation</vt:lpstr>
      <vt:lpstr>Tasks (1)</vt:lpstr>
      <vt:lpstr>Tasks (2)</vt:lpstr>
      <vt:lpstr>   Membership and  Sections’ Operation </vt:lpstr>
      <vt:lpstr>   Membership and  Sections’ Operation </vt:lpstr>
      <vt:lpstr>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Petra Dolenc</dc:creator>
  <cp:lastModifiedBy>Joze Gricar</cp:lastModifiedBy>
  <cp:revision>123</cp:revision>
  <dcterms:created xsi:type="dcterms:W3CDTF">2009-07-15T05:43:02Z</dcterms:created>
  <dcterms:modified xsi:type="dcterms:W3CDTF">2016-09-13T07:50:29Z</dcterms:modified>
</cp:coreProperties>
</file>