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66" r:id="rId11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1347" y="4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2CBEDFB9-FFA7-4E08-B392-24ED0FE75D12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D46A3DA1-0553-46D9-A31F-DA9AFAAC6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090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909D-7626-4474-ACCF-D52EAF884EDB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E88DC-30C9-415D-BB89-467CD5C96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599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909D-7626-4474-ACCF-D52EAF884EDB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E88DC-30C9-415D-BB89-467CD5C96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94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909D-7626-4474-ACCF-D52EAF884EDB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E88DC-30C9-415D-BB89-467CD5C96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479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909D-7626-4474-ACCF-D52EAF884EDB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E88DC-30C9-415D-BB89-467CD5C96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31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909D-7626-4474-ACCF-D52EAF884EDB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E88DC-30C9-415D-BB89-467CD5C96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54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909D-7626-4474-ACCF-D52EAF884EDB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E88DC-30C9-415D-BB89-467CD5C96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82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909D-7626-4474-ACCF-D52EAF884EDB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E88DC-30C9-415D-BB89-467CD5C96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59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909D-7626-4474-ACCF-D52EAF884EDB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E88DC-30C9-415D-BB89-467CD5C96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060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909D-7626-4474-ACCF-D52EAF884EDB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E88DC-30C9-415D-BB89-467CD5C96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32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909D-7626-4474-ACCF-D52EAF884EDB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E88DC-30C9-415D-BB89-467CD5C96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15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909D-7626-4474-ACCF-D52EAF884EDB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E88DC-30C9-415D-BB89-467CD5C96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907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A909D-7626-4474-ACCF-D52EAF884EDB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E88DC-30C9-415D-BB89-467CD5C96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3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3108346"/>
            <a:ext cx="5829300" cy="1692254"/>
          </a:xfrm>
        </p:spPr>
        <p:txBody>
          <a:bodyPr>
            <a:noAutofit/>
          </a:bodyPr>
          <a:lstStyle/>
          <a:p>
            <a:r>
              <a:rPr lang="en-US" sz="2800" dirty="0"/>
              <a:t>Challenges and Opportunities of a National Association of National and Local Retiree Associations in a Diverse Country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1700" y="4775699"/>
            <a:ext cx="4800600" cy="1380653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  <a:p>
            <a:r>
              <a:rPr lang="en-US" sz="6400" dirty="0"/>
              <a:t>Fred Fletcher</a:t>
            </a:r>
          </a:p>
          <a:p>
            <a:r>
              <a:rPr lang="en-US" sz="6400" dirty="0"/>
              <a:t>Professor Emeritus, Communications and Politics York University Canada</a:t>
            </a:r>
          </a:p>
          <a:p>
            <a:r>
              <a:rPr lang="en-US" sz="6400" dirty="0"/>
              <a:t>Director and Chair, Communications, CURAC/ARUCC</a:t>
            </a:r>
          </a:p>
          <a:p>
            <a:r>
              <a:rPr lang="en-US" sz="6400" dirty="0"/>
              <a:t>ffletch@yorku.ca</a:t>
            </a:r>
          </a:p>
        </p:txBody>
      </p:sp>
      <p:pic>
        <p:nvPicPr>
          <p:cNvPr id="4" name="Picture 3" descr="E:\Jim XP Computer backup on April 26, 2017\My Documents\SFU Retirees Association\CURAC Files\Treasurer's Reports\CURAC-Logo-201902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685800"/>
            <a:ext cx="4560382" cy="2103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99556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National and international networks may contribute in many ways to the well-being of academic retirees and to universities and societies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Success in these </a:t>
            </a:r>
            <a:r>
              <a:rPr lang="en-US" dirty="0" err="1"/>
              <a:t>endeavours</a:t>
            </a:r>
            <a:r>
              <a:rPr lang="en-US" dirty="0"/>
              <a:t> requires </a:t>
            </a:r>
            <a:r>
              <a:rPr lang="en-US" b="1" dirty="0"/>
              <a:t>hard choices</a:t>
            </a:r>
            <a:r>
              <a:rPr lang="en-US" dirty="0"/>
              <a:t> of where to focus and how to find the necessary resources</a:t>
            </a:r>
          </a:p>
        </p:txBody>
      </p:sp>
    </p:spTree>
    <p:extLst>
      <p:ext uri="{BB962C8B-B14F-4D97-AF65-F5344CB8AC3E}">
        <p14:creationId xmlns:p14="http://schemas.microsoft.com/office/powerpoint/2010/main" val="2953959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889844"/>
            <a:ext cx="63246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DISCUSSANTS</a:t>
            </a:r>
          </a:p>
          <a:p>
            <a:endParaRPr lang="en-US" b="1" dirty="0"/>
          </a:p>
          <a:p>
            <a:r>
              <a:rPr lang="en-US" b="1" dirty="0"/>
              <a:t>Kent Percival</a:t>
            </a:r>
            <a:r>
              <a:rPr lang="en-US" dirty="0"/>
              <a:t>, Professional Engineer and President of the College and University Retiree Associations of Canada (CURAC).  </a:t>
            </a:r>
          </a:p>
          <a:p>
            <a:endParaRPr lang="en-US" b="1" dirty="0"/>
          </a:p>
          <a:p>
            <a:r>
              <a:rPr lang="en-US" b="1" dirty="0"/>
              <a:t>Dr. Kenneth Craig, </a:t>
            </a:r>
            <a:r>
              <a:rPr lang="en-US" dirty="0"/>
              <a:t>Order of Canada</a:t>
            </a:r>
            <a:r>
              <a:rPr lang="en-US" b="1" dirty="0"/>
              <a:t>, </a:t>
            </a:r>
            <a:r>
              <a:rPr lang="en-US" dirty="0"/>
              <a:t>is Professor Emeritus of Psychology at the University of British Columbia and Director of the BC Pain Research Network and a past president of CURAC.</a:t>
            </a:r>
          </a:p>
          <a:p>
            <a:endParaRPr lang="en-US" b="1" dirty="0"/>
          </a:p>
          <a:p>
            <a:r>
              <a:rPr lang="en-US" b="1" dirty="0"/>
              <a:t>Dr.</a:t>
            </a:r>
            <a:r>
              <a:rPr lang="en-US" dirty="0"/>
              <a:t> </a:t>
            </a:r>
            <a:r>
              <a:rPr lang="en-US" b="1" dirty="0"/>
              <a:t>Carole</a:t>
            </a:r>
            <a:r>
              <a:rPr lang="en-US" dirty="0"/>
              <a:t>-</a:t>
            </a:r>
            <a:r>
              <a:rPr lang="en-US" b="1" dirty="0"/>
              <a:t>Lynne Le </a:t>
            </a:r>
            <a:r>
              <a:rPr lang="en-US" b="1" dirty="0" err="1"/>
              <a:t>Navenec</a:t>
            </a:r>
            <a:r>
              <a:rPr lang="en-US" dirty="0"/>
              <a:t>, RN PhD is Associate Professor Emerita, University of Calgary and Program Director, Emeriti Association of the University of Calgary and a member of the Board of Directors of CURAC. </a:t>
            </a:r>
          </a:p>
          <a:p>
            <a:endParaRPr lang="en-US" b="1" dirty="0"/>
          </a:p>
          <a:p>
            <a:r>
              <a:rPr lang="en-US" b="1" dirty="0"/>
              <a:t>Dr. John Lennox </a:t>
            </a:r>
            <a:r>
              <a:rPr lang="en-US" dirty="0"/>
              <a:t>is Professor Emeritus, English, at York University</a:t>
            </a:r>
            <a:r>
              <a:rPr lang="en-US" b="1" dirty="0"/>
              <a:t> </a:t>
            </a:r>
            <a:r>
              <a:rPr lang="en-US" dirty="0"/>
              <a:t>and former Dean of Graduate Studies. He has served as Co-President of the York University Retirees Association (YURA). YURA is an association of some 500 York University retirees, both faculty and staff.  </a:t>
            </a:r>
          </a:p>
        </p:txBody>
      </p:sp>
    </p:spTree>
    <p:extLst>
      <p:ext uri="{BB962C8B-B14F-4D97-AF65-F5344CB8AC3E}">
        <p14:creationId xmlns:p14="http://schemas.microsoft.com/office/powerpoint/2010/main" val="2487623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COMPLEXITIES OF RETIREMENT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End of compulsory retirement</a:t>
            </a:r>
          </a:p>
          <a:p>
            <a:r>
              <a:rPr lang="en-US" dirty="0"/>
              <a:t>Healthy longevity</a:t>
            </a:r>
          </a:p>
          <a:p>
            <a:r>
              <a:rPr lang="en-US" dirty="0"/>
              <a:t>A majority of post-secondary retirees wish to remain active</a:t>
            </a:r>
          </a:p>
          <a:p>
            <a:r>
              <a:rPr lang="en-US" dirty="0"/>
              <a:t>UBC survey (2021): retiree activities</a:t>
            </a:r>
          </a:p>
          <a:p>
            <a:pPr lvl="1"/>
            <a:r>
              <a:rPr lang="en-US" dirty="0"/>
              <a:t>39 % mentioned ongoing research</a:t>
            </a:r>
          </a:p>
          <a:p>
            <a:pPr lvl="1"/>
            <a:r>
              <a:rPr lang="en-US" dirty="0"/>
              <a:t>18% reported continued teaching</a:t>
            </a:r>
          </a:p>
          <a:p>
            <a:pPr lvl="1"/>
            <a:r>
              <a:rPr lang="en-US" dirty="0"/>
              <a:t>18% mentioned committee work</a:t>
            </a:r>
          </a:p>
        </p:txBody>
      </p:sp>
    </p:spTree>
    <p:extLst>
      <p:ext uri="{BB962C8B-B14F-4D97-AF65-F5344CB8AC3E}">
        <p14:creationId xmlns:p14="http://schemas.microsoft.com/office/powerpoint/2010/main" val="782112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 ELEMENTS OF RETIREE WELLNESS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Social engagement / community</a:t>
            </a:r>
          </a:p>
          <a:p>
            <a:r>
              <a:rPr lang="en-US" dirty="0"/>
              <a:t>Sense of common purpose</a:t>
            </a:r>
          </a:p>
          <a:p>
            <a:r>
              <a:rPr lang="en-US" dirty="0"/>
              <a:t>Social support</a:t>
            </a:r>
          </a:p>
          <a:p>
            <a:r>
              <a:rPr lang="en-US" dirty="0"/>
              <a:t>Trust in others</a:t>
            </a:r>
          </a:p>
          <a:p>
            <a:r>
              <a:rPr lang="en-US" dirty="0"/>
              <a:t>Involvement in pro-social activities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940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can retiree associations/networks help to meet these needs?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active RAs provide a wide range of social, community and intellectual programs</a:t>
            </a:r>
          </a:p>
          <a:p>
            <a:r>
              <a:rPr lang="en-US" dirty="0"/>
              <a:t>A common goal:  maintaining retirees’ connection with the university community</a:t>
            </a:r>
          </a:p>
          <a:p>
            <a:r>
              <a:rPr lang="en-US" dirty="0"/>
              <a:t>This goal is shared by the few Canadian RAs that offer primarily intellectual programming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171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Emeriti Colleges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Senior College University of Toronto (2010)</a:t>
            </a:r>
          </a:p>
          <a:p>
            <a:pPr marL="0" indent="0">
              <a:buNone/>
            </a:pPr>
            <a:r>
              <a:rPr lang="en-US" dirty="0"/>
              <a:t>UBC Emeritus College (2018)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Social programming is a supplement to more academic events</a:t>
            </a:r>
          </a:p>
          <a:p>
            <a:pPr lvl="1"/>
            <a:r>
              <a:rPr lang="en-US" dirty="0"/>
              <a:t>Encouraging research and intellectual exchange</a:t>
            </a:r>
          </a:p>
          <a:p>
            <a:pPr lvl="1"/>
            <a:r>
              <a:rPr lang="en-US" dirty="0"/>
              <a:t>Seminars, lectures, conferences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473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National and International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can federations of associations or international networks contribute to the well-being of academic retirees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Providing organizational support</a:t>
            </a:r>
          </a:p>
          <a:p>
            <a:r>
              <a:rPr lang="en-US" dirty="0"/>
              <a:t>Research and advocacy</a:t>
            </a:r>
          </a:p>
          <a:p>
            <a:r>
              <a:rPr lang="en-US" dirty="0"/>
              <a:t>Creating a web of communications </a:t>
            </a:r>
          </a:p>
        </p:txBody>
      </p:sp>
    </p:spTree>
    <p:extLst>
      <p:ext uri="{BB962C8B-B14F-4D97-AF65-F5344CB8AC3E}">
        <p14:creationId xmlns:p14="http://schemas.microsoft.com/office/powerpoint/2010/main" val="606946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and Advocacy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Interdisciplinary nature of retiree groups: challenge and opportunity</a:t>
            </a:r>
          </a:p>
          <a:p>
            <a:r>
              <a:rPr lang="en-US" dirty="0"/>
              <a:t>CURAC’S Health Care Policy Bulletins</a:t>
            </a:r>
          </a:p>
          <a:p>
            <a:r>
              <a:rPr lang="en-US" dirty="0"/>
              <a:t>Other subject areas, such as climate change</a:t>
            </a:r>
          </a:p>
          <a:p>
            <a:endParaRPr lang="en-US" dirty="0"/>
          </a:p>
          <a:p>
            <a:r>
              <a:rPr lang="en-US" dirty="0"/>
              <a:t>Disseminating evidence-based research summaries and seeking action on them</a:t>
            </a:r>
          </a:p>
        </p:txBody>
      </p:sp>
    </p:spTree>
    <p:extLst>
      <p:ext uri="{BB962C8B-B14F-4D97-AF65-F5344CB8AC3E}">
        <p14:creationId xmlns:p14="http://schemas.microsoft.com/office/powerpoint/2010/main" val="2208272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Information Hub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Website with accurate and reliable information relevant to target audiences</a:t>
            </a:r>
          </a:p>
          <a:p>
            <a:r>
              <a:rPr lang="en-US" dirty="0"/>
              <a:t>Continuous flow of relevant up-to-date information</a:t>
            </a:r>
          </a:p>
          <a:p>
            <a:r>
              <a:rPr lang="en-US" dirty="0"/>
              <a:t>Links to relevant resources</a:t>
            </a:r>
          </a:p>
          <a:p>
            <a:r>
              <a:rPr lang="en-US" dirty="0"/>
              <a:t>Selecting content and links</a:t>
            </a:r>
          </a:p>
          <a:p>
            <a:r>
              <a:rPr lang="en-US" dirty="0"/>
              <a:t>Providing opportunities to respond or take action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081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473</Words>
  <Application>Microsoft Office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Challenges and Opportunities of a National Association of National and Local Retiree Associations in a Diverse Country</vt:lpstr>
      <vt:lpstr>PowerPoint Presentation</vt:lpstr>
      <vt:lpstr>COMPLEXITIES OF RETIREMENT</vt:lpstr>
      <vt:lpstr>KEY ELEMENTS OF RETIREE WELLNESS</vt:lpstr>
      <vt:lpstr>How can retiree associations/networks help to meet these needs?</vt:lpstr>
      <vt:lpstr>Emeriti Colleges</vt:lpstr>
      <vt:lpstr>National and International Networks</vt:lpstr>
      <vt:lpstr>Research and Advocacy</vt:lpstr>
      <vt:lpstr>The Information Hub Model</vt:lpstr>
      <vt:lpstr>Final Thoughts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Jože Gričar</cp:lastModifiedBy>
  <cp:revision>17</cp:revision>
  <cp:lastPrinted>2023-02-14T04:31:15Z</cp:lastPrinted>
  <dcterms:created xsi:type="dcterms:W3CDTF">2023-02-14T00:35:09Z</dcterms:created>
  <dcterms:modified xsi:type="dcterms:W3CDTF">2023-02-14T15:46:01Z</dcterms:modified>
</cp:coreProperties>
</file>