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60" r:id="rId5"/>
    <p:sldId id="261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42" d="100"/>
          <a:sy n="42" d="100"/>
        </p:scale>
        <p:origin x="7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who.int/initiatives/decade-of-healthy-ageing" TargetMode="Externa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usaddik.Dhalwala@ucalgary.c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who.int/initiatives/decade-of-health-ag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0E880B70-9045-4B1E-A61A-E849BE8C8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B773AF-B5AD-4DC0-85A8-DA48A031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128" y="1241582"/>
            <a:ext cx="9886950" cy="58762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1600" dirty="0">
                <a:latin typeface="Arial Black" panose="020B0A04020102020204" pitchFamily="34" charset="0"/>
              </a:rPr>
              <a:t>ProfessorS Emeriti Network </a:t>
            </a:r>
            <a:br>
              <a:rPr lang="en-US" sz="2400" dirty="0">
                <a:latin typeface="Arial Black" panose="020B0A04020102020204" pitchFamily="34" charset="0"/>
              </a:rPr>
            </a:br>
            <a:r>
              <a:rPr lang="en-US" sz="1400" dirty="0">
                <a:latin typeface="Arial Black" panose="020B0A04020102020204" pitchFamily="34" charset="0"/>
              </a:rPr>
              <a:t>(</a:t>
            </a:r>
            <a:r>
              <a:rPr lang="en-US" sz="1400" cap="none" dirty="0">
                <a:latin typeface="Arial Black" panose="020B0A04020102020204" pitchFamily="34" charset="0"/>
              </a:rPr>
              <a:t>http://eregion.eu/slovenia-professors-emeriti/)</a:t>
            </a:r>
            <a:br>
              <a:rPr lang="en-US" sz="1400" cap="none" dirty="0">
                <a:effectLst/>
                <a:latin typeface="Arial Black" panose="020B0A04020102020204" pitchFamily="34" charset="0"/>
              </a:rPr>
            </a:br>
            <a:endParaRPr lang="en-US" sz="1400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1D6559-82C0-469A-A2AF-B987B5935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0649" y="2286000"/>
            <a:ext cx="6176776" cy="4180114"/>
          </a:xfrm>
        </p:spPr>
        <p:txBody>
          <a:bodyPr vert="horz" lIns="91440" tIns="45720" rIns="91440" bIns="45720" rtlCol="0">
            <a:normAutofit/>
          </a:bodyPr>
          <a:lstStyle/>
          <a:p>
            <a:pPr marL="384048" indent="-384048" algn="l">
              <a:lnSpc>
                <a:spcPct val="94000"/>
              </a:lnSpc>
              <a:spcAft>
                <a:spcPts val="200"/>
              </a:spcAft>
            </a:pPr>
            <a:r>
              <a:rPr lang="en-US" sz="2000" b="1" dirty="0">
                <a:latin typeface="Arial Black" panose="020B0A04020102020204" pitchFamily="34" charset="0"/>
              </a:rPr>
              <a:t>      February 16th,  2022 Session on :</a:t>
            </a:r>
          </a:p>
          <a:p>
            <a:pPr marL="384048" indent="-384048" algn="l">
              <a:lnSpc>
                <a:spcPct val="94000"/>
              </a:lnSpc>
              <a:spcAft>
                <a:spcPts val="200"/>
              </a:spcAft>
            </a:pPr>
            <a:r>
              <a:rPr lang="en-US" sz="2400" b="1" dirty="0">
                <a:latin typeface="Arial Black" panose="020B0A04020102020204" pitchFamily="34" charset="0"/>
              </a:rPr>
              <a:t>e-Learning Tools &amp; Partnerships Used by Professors Emeriti to Facilitate Teaching/Learning Activities Among Older Adults* and their Families: Some Illustrative Examples.</a:t>
            </a:r>
            <a:endParaRPr lang="en-US" sz="1400" b="1" dirty="0">
              <a:latin typeface="Arial Black" panose="020B0A04020102020204" pitchFamily="34" charset="0"/>
            </a:endParaRPr>
          </a:p>
          <a:p>
            <a:pPr marL="384048" indent="-384048" algn="l">
              <a:lnSpc>
                <a:spcPct val="94000"/>
              </a:lnSpc>
              <a:spcAft>
                <a:spcPts val="200"/>
              </a:spcAft>
            </a:pPr>
            <a:endParaRPr lang="en-US" sz="2000" b="1" dirty="0">
              <a:latin typeface="Arial Black" panose="020B0A04020102020204" pitchFamily="34" charset="0"/>
            </a:endParaRPr>
          </a:p>
          <a:p>
            <a:pPr marL="384048" indent="-384048" algn="l">
              <a:lnSpc>
                <a:spcPct val="94000"/>
              </a:lnSpc>
              <a:spcAft>
                <a:spcPts val="200"/>
              </a:spcAft>
            </a:pPr>
            <a:r>
              <a:rPr lang="en-US" sz="2000" b="1" dirty="0">
                <a:latin typeface="Arial Black" panose="020B0A04020102020204" pitchFamily="34" charset="0"/>
              </a:rPr>
              <a:t>* Includes self-directed &amp; peer directed teaching/learning activities</a:t>
            </a:r>
          </a:p>
          <a:p>
            <a:pPr marL="384048" indent="-384048" algn="l">
              <a:lnSpc>
                <a:spcPct val="94000"/>
              </a:lnSpc>
              <a:spcAft>
                <a:spcPts val="200"/>
              </a:spcAft>
            </a:pPr>
            <a:endParaRPr lang="en-US" b="1" dirty="0"/>
          </a:p>
        </p:txBody>
      </p:sp>
      <p:pic>
        <p:nvPicPr>
          <p:cNvPr id="2050" name="Picture 2" descr="United Nations Day Clipart - Clipart Suggest">
            <a:extLst>
              <a:ext uri="{FF2B5EF4-FFF2-40B4-BE49-F238E27FC236}">
                <a16:creationId xmlns:a16="http://schemas.microsoft.com/office/drawing/2014/main" id="{1F2FC825-ABD0-499E-8024-4DDDE7A32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6571" y="1829207"/>
            <a:ext cx="2854780" cy="337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02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id="{825E602A-53EB-4CB1-9633-3EC058740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5C8F1A-5557-4437-9F03-2D32676E1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8435" y="685800"/>
            <a:ext cx="6399165" cy="1485900"/>
          </a:xfrm>
        </p:spPr>
        <p:txBody>
          <a:bodyPr>
            <a:normAutofit/>
          </a:bodyPr>
          <a:lstStyle/>
          <a:p>
            <a:r>
              <a:rPr lang="en-CA" dirty="0"/>
              <a:t>FORMAT</a:t>
            </a:r>
          </a:p>
        </p:txBody>
      </p:sp>
      <p:pic>
        <p:nvPicPr>
          <p:cNvPr id="1028" name="Picture 4" descr="E Learning Png Photo - Open Sign Clip Art Transparent PNG - 879x391 - Free  Download on NicePNG">
            <a:extLst>
              <a:ext uri="{FF2B5EF4-FFF2-40B4-BE49-F238E27FC236}">
                <a16:creationId xmlns:a16="http://schemas.microsoft.com/office/drawing/2014/main" id="{DBC18A1B-C719-4914-8655-B99CAF9AE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2337" y="685800"/>
            <a:ext cx="2237438" cy="126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yber-Seniors Kerby Centre - Kerby Centre for the 55+">
            <a:extLst>
              <a:ext uri="{FF2B5EF4-FFF2-40B4-BE49-F238E27FC236}">
                <a16:creationId xmlns:a16="http://schemas.microsoft.com/office/drawing/2014/main" id="{0B8FD65A-61E5-4536-AFE5-5D294BBE8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401" y="2507033"/>
            <a:ext cx="2420655" cy="67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Free Skype Cliparts, Download Free Skype Cliparts png images, Free ClipArts  on Clipart Library">
            <a:extLst>
              <a:ext uri="{FF2B5EF4-FFF2-40B4-BE49-F238E27FC236}">
                <a16:creationId xmlns:a16="http://schemas.microsoft.com/office/drawing/2014/main" id="{A819FB51-775F-47E8-86ED-AB8416BB8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699" y="3522772"/>
            <a:ext cx="954050" cy="130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ree Online Learnong Cliparts, Download Free Online Learnong Cliparts png  images, Free ClipArts on Clipart Library">
            <a:extLst>
              <a:ext uri="{FF2B5EF4-FFF2-40B4-BE49-F238E27FC236}">
                <a16:creationId xmlns:a16="http://schemas.microsoft.com/office/drawing/2014/main" id="{E7BADD1B-FC36-4045-96B6-3D9BC743C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699" y="539796"/>
            <a:ext cx="1281813" cy="128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" name="Rectangle 206">
            <a:extLst>
              <a:ext uri="{FF2B5EF4-FFF2-40B4-BE49-F238E27FC236}">
                <a16:creationId xmlns:a16="http://schemas.microsoft.com/office/drawing/2014/main" id="{E832F3F2-2294-4A8D-ABDC-234B853C7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547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F689E-4F26-40BF-BD40-40ABB055D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8435" y="2286000"/>
            <a:ext cx="6399165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■ Chairperson’s  Words of Welcome</a:t>
            </a:r>
          </a:p>
          <a:p>
            <a:r>
              <a:rPr lang="en-CA" dirty="0"/>
              <a:t>Purpose &amp; Goals of this Session (Note: 15 min. strict time limit for each of the 6 presenters)</a:t>
            </a:r>
          </a:p>
          <a:p>
            <a:r>
              <a:rPr lang="en-CA" dirty="0"/>
              <a:t>Names of the Presenters for this Panel Discussion (each one to put up their hand and say hello. </a:t>
            </a:r>
          </a:p>
          <a:p>
            <a:r>
              <a:rPr lang="en-CA" dirty="0"/>
              <a:t>Names of the 2 Discussants</a:t>
            </a:r>
          </a:p>
          <a:p>
            <a:r>
              <a:rPr lang="en-CA" dirty="0"/>
              <a:t>Recording details </a:t>
            </a:r>
          </a:p>
          <a:p>
            <a:r>
              <a:rPr lang="en-CA" dirty="0"/>
              <a:t>Questions and Answer conversation</a:t>
            </a:r>
          </a:p>
        </p:txBody>
      </p:sp>
      <p:pic>
        <p:nvPicPr>
          <p:cNvPr id="2058" name="Picture 10" descr="Pass It On Network">
            <a:extLst>
              <a:ext uri="{FF2B5EF4-FFF2-40B4-BE49-F238E27FC236}">
                <a16:creationId xmlns:a16="http://schemas.microsoft.com/office/drawing/2014/main" id="{05D90074-3721-4DB5-8B57-720ACAC2DA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64" y="5217851"/>
            <a:ext cx="16478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Active Aging Networks - eRegion">
            <a:extLst>
              <a:ext uri="{FF2B5EF4-FFF2-40B4-BE49-F238E27FC236}">
                <a16:creationId xmlns:a16="http://schemas.microsoft.com/office/drawing/2014/main" id="{6DB5700F-973A-419B-9DC9-3DAB9C053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377" y="5169883"/>
            <a:ext cx="2047658" cy="83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0026C2D1-AE1F-4B38-87BC-6FE44E45B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163" y="3466353"/>
            <a:ext cx="1998075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425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3">
            <a:extLst>
              <a:ext uri="{FF2B5EF4-FFF2-40B4-BE49-F238E27FC236}">
                <a16:creationId xmlns:a16="http://schemas.microsoft.com/office/drawing/2014/main" id="{1C47D4F4-0CFE-4B87-8C7E-3681081D3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Rectangle 55">
            <a:extLst>
              <a:ext uri="{FF2B5EF4-FFF2-40B4-BE49-F238E27FC236}">
                <a16:creationId xmlns:a16="http://schemas.microsoft.com/office/drawing/2014/main" id="{975DA423-1E6A-406A-9B05-E620EFA1F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5E463E-2312-45C8-8D40-8211BC902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0824" y="685800"/>
            <a:ext cx="6176776" cy="1164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b="1" cap="all" dirty="0"/>
              <a:t> </a:t>
            </a:r>
            <a:r>
              <a:rPr lang="en-US" sz="2400" b="1" cap="all" dirty="0"/>
              <a:t>CAN WE ADD </a:t>
            </a:r>
            <a:r>
              <a:rPr lang="en-US" sz="2400" b="1" u="sng" cap="all" dirty="0">
                <a:solidFill>
                  <a:schemeClr val="tx1"/>
                </a:solidFill>
              </a:rPr>
              <a:t>EXPERIENTIAL EVIDENCE </a:t>
            </a:r>
            <a:r>
              <a:rPr lang="en-US" sz="2400" b="1" cap="all" dirty="0"/>
              <a:t>TO THE  RESEARCH-BASED KNOWLEDGE FINDINGS ?: here’s one way of doing it </a:t>
            </a:r>
          </a:p>
        </p:txBody>
      </p:sp>
      <p:pic>
        <p:nvPicPr>
          <p:cNvPr id="5" name="Content Placeholder 4" descr="An old person working on the computer&#10;&#10;Description automatically generated with low confidence">
            <a:extLst>
              <a:ext uri="{FF2B5EF4-FFF2-40B4-BE49-F238E27FC236}">
                <a16:creationId xmlns:a16="http://schemas.microsoft.com/office/drawing/2014/main" id="{53031D94-112E-46D3-A29A-A5B2E8BCEA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56"/>
          <a:stretch/>
        </p:blipFill>
        <p:spPr>
          <a:xfrm>
            <a:off x="5" y="4562042"/>
            <a:ext cx="4373545" cy="2295958"/>
          </a:xfrm>
          <a:prstGeom prst="rect">
            <a:avLst/>
          </a:prstGeom>
        </p:spPr>
      </p:pic>
      <p:pic>
        <p:nvPicPr>
          <p:cNvPr id="6" name="Picture 5" descr="A person holding a sign&#10;&#10;Description automatically generated with low confidence">
            <a:extLst>
              <a:ext uri="{FF2B5EF4-FFF2-40B4-BE49-F238E27FC236}">
                <a16:creationId xmlns:a16="http://schemas.microsoft.com/office/drawing/2014/main" id="{F8D65BC4-0E16-4DE2-B145-2F84081FF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238" r="-1" b="1965"/>
          <a:stretch/>
        </p:blipFill>
        <p:spPr>
          <a:xfrm>
            <a:off x="20" y="2281428"/>
            <a:ext cx="4375897" cy="2295144"/>
          </a:xfrm>
          <a:prstGeom prst="rect">
            <a:avLst/>
          </a:prstGeom>
        </p:spPr>
      </p:pic>
      <p:sp>
        <p:nvSpPr>
          <p:cNvPr id="62" name="Rectangle 57">
            <a:extLst>
              <a:ext uri="{FF2B5EF4-FFF2-40B4-BE49-F238E27FC236}">
                <a16:creationId xmlns:a16="http://schemas.microsoft.com/office/drawing/2014/main" id="{B5408C03-B752-49FB-ABD5-7ED758AE4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354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" name="Picture 2" descr="ALEXA written with burning candles">
            <a:extLst>
              <a:ext uri="{FF2B5EF4-FFF2-40B4-BE49-F238E27FC236}">
                <a16:creationId xmlns:a16="http://schemas.microsoft.com/office/drawing/2014/main" id="{83C86623-3C86-4D1C-B8A4-510BA0E206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0" r="1" b="1551"/>
          <a:stretch/>
        </p:blipFill>
        <p:spPr bwMode="auto">
          <a:xfrm>
            <a:off x="-5" y="10"/>
            <a:ext cx="4379976" cy="22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155BBA54-4456-449E-B7BB-EA767D5615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0824" y="2286000"/>
            <a:ext cx="6176776" cy="3581400"/>
          </a:xfrm>
        </p:spPr>
        <p:txBody>
          <a:bodyPr vert="horz" lIns="91440" tIns="45720" rIns="91440" bIns="45720" rtlCol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cap="all" dirty="0"/>
              <a:t>During this session,  please ask yourself what e-Learning tools &amp;  partnerships you have used, OR PLAN TO USE, to promote Active Aging/ Positive Aging, or Healthy* ageing* initiatives?  </a:t>
            </a:r>
            <a:br>
              <a:rPr lang="en-US" sz="2400" cap="all" dirty="0"/>
            </a:br>
            <a:r>
              <a:rPr lang="en-US" sz="2400" cap="all" dirty="0"/>
              <a:t>(**</a:t>
            </a:r>
            <a:r>
              <a:rPr lang="en-US" cap="all" dirty="0"/>
              <a:t>UN  DECADE of Healthy Ageing 2021-2030)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cap="all" dirty="0"/>
              <a:t>             </a:t>
            </a:r>
            <a:br>
              <a:rPr lang="en-US" sz="2400" cap="all" dirty="0"/>
            </a:br>
            <a:r>
              <a:rPr lang="en-US" sz="2400" dirty="0">
                <a:hlinkClick r:id="rId5"/>
              </a:rPr>
              <a:t>https://www.who.int/initiatives/decade-of-healthy-ageing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201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>
            <a:extLst>
              <a:ext uri="{FF2B5EF4-FFF2-40B4-BE49-F238E27FC236}">
                <a16:creationId xmlns:a16="http://schemas.microsoft.com/office/drawing/2014/main" id="{BEC9E7FA-3295-45ED-8253-D23F9E44E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6FFB75-AE1B-43B0-9964-7F3BFFC97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041" y="1349829"/>
            <a:ext cx="6685586" cy="3743928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7A574D-F974-414D-B7E6-559937BD6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0667" y="2286000"/>
            <a:ext cx="3656419" cy="3581400"/>
          </a:xfrm>
        </p:spPr>
        <p:txBody>
          <a:bodyPr>
            <a:normAutofit/>
          </a:bodyPr>
          <a:lstStyle/>
          <a:p>
            <a:r>
              <a:rPr lang="en-CA" sz="1900" dirty="0"/>
              <a:t>Sharing of information</a:t>
            </a:r>
          </a:p>
          <a:p>
            <a:r>
              <a:rPr lang="en-CA" sz="1900" dirty="0"/>
              <a:t>Communicate our “value” to academic institutions</a:t>
            </a:r>
          </a:p>
          <a:p>
            <a:r>
              <a:rPr lang="en-CA" sz="1900" dirty="0"/>
              <a:t>Network building</a:t>
            </a:r>
          </a:p>
          <a:p>
            <a:r>
              <a:rPr lang="en-CA" sz="1900" dirty="0"/>
              <a:t>Future collaboration opportunities</a:t>
            </a:r>
          </a:p>
          <a:p>
            <a:pPr marL="0" indent="0">
              <a:buNone/>
            </a:pPr>
            <a:r>
              <a:rPr lang="en-CA" sz="1900" dirty="0"/>
              <a:t>OUTCOME</a:t>
            </a:r>
          </a:p>
          <a:p>
            <a:r>
              <a:rPr lang="en-CA" sz="1900" dirty="0"/>
              <a:t>Overcome digital divides</a:t>
            </a:r>
          </a:p>
          <a:p>
            <a:r>
              <a:rPr lang="en-CA" sz="1900" dirty="0"/>
              <a:t>Enhanced Quality of Life </a:t>
            </a:r>
          </a:p>
        </p:txBody>
      </p:sp>
    </p:spTree>
    <p:extLst>
      <p:ext uri="{BB962C8B-B14F-4D97-AF65-F5344CB8AC3E}">
        <p14:creationId xmlns:p14="http://schemas.microsoft.com/office/powerpoint/2010/main" val="4068893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46433AC8-8A78-46AB-B013-07DC9D752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9F6DFB-BEDA-4195-A612-7C0CCB0A3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7154" y="432895"/>
            <a:ext cx="7128411" cy="2549791"/>
          </a:xfrm>
        </p:spPr>
        <p:txBody>
          <a:bodyPr>
            <a:normAutofit fontScale="90000"/>
          </a:bodyPr>
          <a:lstStyle/>
          <a:p>
            <a:br>
              <a:rPr lang="en-CA" sz="6100" dirty="0"/>
            </a:br>
            <a:br>
              <a:rPr lang="en-CA" sz="6100" dirty="0"/>
            </a:br>
            <a:br>
              <a:rPr lang="en-CA" sz="6100" dirty="0"/>
            </a:br>
            <a:r>
              <a:rPr lang="en-CA" sz="2700" dirty="0">
                <a:latin typeface="Arial Black" panose="020B0A04020102020204" pitchFamily="34" charset="0"/>
              </a:rPr>
              <a:t>QUICK GREETING FROM EACH PRESENTER</a:t>
            </a:r>
            <a:br>
              <a:rPr lang="en-CA" sz="6100" dirty="0"/>
            </a:br>
            <a:endParaRPr lang="en-CA" sz="6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7744F-7BAD-4FE4-A681-B40F7AAFC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52189" y="1631093"/>
            <a:ext cx="7139811" cy="5898116"/>
          </a:xfrm>
        </p:spPr>
        <p:txBody>
          <a:bodyPr>
            <a:noAutofit/>
          </a:bodyPr>
          <a:lstStyle/>
          <a:p>
            <a:pPr marL="285750" indent="-285750" algn="l" fontAlgn="base">
              <a:buFont typeface="Wingdings" panose="05000000000000000000" pitchFamily="2" charset="2"/>
              <a:buChar char="§"/>
            </a:pPr>
            <a:endParaRPr lang="en-US" sz="1600" dirty="0">
              <a:solidFill>
                <a:srgbClr val="777777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 fontAlgn="base"/>
            <a:endParaRPr lang="en-US" sz="1600" i="1" dirty="0">
              <a:solidFill>
                <a:srgbClr val="777777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 fontAlgn="base"/>
            <a:r>
              <a:rPr lang="en-US" sz="1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Once I read out the title of the following presentations</a:t>
            </a:r>
            <a:r>
              <a:rPr lang="en-US" sz="18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would the presenter please put up their hand, say their name  &amp; a short greeting</a:t>
            </a:r>
          </a:p>
          <a:p>
            <a:pPr algn="l" fontAlgn="base"/>
            <a:r>
              <a:rPr lang="en-US" sz="16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(1)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FamliNet:</a:t>
            </a:r>
            <a:r>
              <a:rPr lang="sl-SI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Remarkable New App to Prevent Social Isolation of Older Adults</a:t>
            </a:r>
            <a:br>
              <a:rPr lang="sl-SI" sz="1800" i="1" dirty="0">
                <a:solidFill>
                  <a:srgbClr val="77777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CA" sz="1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(2)McMaster Optimal Aging Portal</a:t>
            </a:r>
          </a:p>
          <a:p>
            <a:pPr algn="l" fontAlgn="base"/>
            <a:r>
              <a:rPr lang="en-CA" sz="18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(3)Later Life Learning (LLL): Its Role in Furthering E-Learning &amp; Promoting Intergenerational Online Learning Partnerships</a:t>
            </a:r>
          </a:p>
          <a:p>
            <a:pPr algn="l" fontAlgn="base"/>
            <a:r>
              <a:rPr lang="en-CA" sz="18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(4)Seniors Centric eCollaboration: Perspectives from Diverse Professors Emeriti Networks </a:t>
            </a:r>
          </a:p>
          <a:p>
            <a:pPr algn="l" fontAlgn="base"/>
            <a:r>
              <a:rPr lang="en-CA" sz="18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(5)  Seniors 55+ Taking Care of Parents 75+. Slovenia Experiences Report</a:t>
            </a:r>
          </a:p>
          <a:p>
            <a:pPr algn="l" fontAlgn="base"/>
            <a:r>
              <a:rPr lang="en-US" sz="18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(6) Networks for Complex Problem Solving</a:t>
            </a:r>
          </a:p>
          <a:p>
            <a:pPr algn="l" fontAlgn="base"/>
            <a:r>
              <a:rPr lang="en-US" sz="18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(7) ((Five minute time limit)  Information about the Workshop on April 6, 2022: Professors Emeriti Networks Contributing to Seniors Cross-Border eCollaboration  </a:t>
            </a:r>
            <a:br>
              <a:rPr lang="en-US" sz="1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CA" sz="18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 fontAlgn="base"/>
            <a:r>
              <a:rPr lang="en-US" sz="1600" dirty="0">
                <a:solidFill>
                  <a:srgbClr val="77777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l" fontAlgn="base"/>
            <a:br>
              <a:rPr lang="en-US" sz="1600" dirty="0">
                <a:solidFill>
                  <a:srgbClr val="77777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1" name="Freeform 6">
            <a:extLst>
              <a:ext uri="{FF2B5EF4-FFF2-40B4-BE49-F238E27FC236}">
                <a16:creationId xmlns:a16="http://schemas.microsoft.com/office/drawing/2014/main" id="{37E10E69-B2A5-4F8D-A7C0-F958BB7B4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542142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2E4B17F2-7877-4CC5-B6F6-F4147FE7B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27" name="Graphic 26" descr="Teacher">
            <a:extLst>
              <a:ext uri="{FF2B5EF4-FFF2-40B4-BE49-F238E27FC236}">
                <a16:creationId xmlns:a16="http://schemas.microsoft.com/office/drawing/2014/main" id="{F264072D-A1B2-409D-B325-15BB70F46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6165" y="709141"/>
            <a:ext cx="2719859" cy="255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01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B937D-7991-4BF3-A025-B383E0A26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RECORDING OF THIS SESSION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BAD23-95CF-45D9-8B44-A824F203E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A recording of this session will be made. </a:t>
            </a:r>
          </a:p>
          <a:p>
            <a:r>
              <a:rPr lang="en-CA" b="1" dirty="0"/>
              <a:t>However, if any of the speakers or those posing questions wishes to have their content omitted, please contact  our IT co-host  at the beginning of the session.  (</a:t>
            </a:r>
            <a:r>
              <a:rPr lang="en-CA" b="1" dirty="0">
                <a:hlinkClick r:id="rId2"/>
              </a:rPr>
              <a:t>Musaddik.Dhalwala@ucalgary.ca</a:t>
            </a:r>
            <a:r>
              <a:rPr lang="en-CA" b="1" dirty="0"/>
              <a:t> )  Similarly, if you do  not want your picture included please  ensure your video is turned off. </a:t>
            </a:r>
          </a:p>
          <a:p>
            <a:r>
              <a:rPr lang="en-CA" b="1" dirty="0"/>
              <a:t>I will also ask if the group would like to have a Powerpoint presentation made, complete with written transcripts of the speakers’ presentations. In this way, our group could eventually develop a Playlist of the sessions. </a:t>
            </a:r>
          </a:p>
          <a:p>
            <a:pPr marL="0" indent="0">
              <a:buNone/>
            </a:pPr>
            <a:r>
              <a:rPr lang="en-CA" b="1" dirty="0"/>
              <a:t>●  Exploration is under way about incorporating a French to English translation  for those whose </a:t>
            </a:r>
            <a:r>
              <a:rPr lang="en-CA" b="1" dirty="0">
                <a:solidFill>
                  <a:schemeClr val="tx1"/>
                </a:solidFill>
              </a:rPr>
              <a:t>written </a:t>
            </a:r>
            <a:r>
              <a:rPr lang="en-CA" b="1" dirty="0"/>
              <a:t>comments are submitted to the Chat box in French </a:t>
            </a:r>
          </a:p>
          <a:p>
            <a:pPr marL="0" indent="0">
              <a:buNone/>
            </a:pPr>
            <a:endParaRPr lang="en-CA" b="1" dirty="0"/>
          </a:p>
          <a:p>
            <a:endParaRPr lang="en-CA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442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C2C37-B845-4FBA-8391-80601A849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9886950" cy="845820"/>
          </a:xfrm>
        </p:spPr>
        <p:txBody>
          <a:bodyPr>
            <a:normAutofit/>
          </a:bodyPr>
          <a:lstStyle/>
          <a:p>
            <a:r>
              <a:rPr lang="en-CA" dirty="0"/>
              <a:t> CLL’s </a:t>
            </a:r>
            <a:r>
              <a:rPr lang="en-CA" b="1" dirty="0"/>
              <a:t>last few comments </a:t>
            </a:r>
            <a:endParaRPr lang="fr-F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F8C02-0160-4D18-82CE-1139C6B01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49" y="1776093"/>
            <a:ext cx="6176776" cy="4091307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CA" dirty="0">
                <a:latin typeface="Arial Black" panose="020B0A04020102020204" pitchFamily="34" charset="0"/>
              </a:rPr>
              <a:t>Thank You for being here today and contributing to the  UN DECADE of HEALTHY AGING, 2021-2030 . Hopefully you will consider….</a:t>
            </a:r>
          </a:p>
          <a:p>
            <a:pPr>
              <a:spcAft>
                <a:spcPts val="600"/>
              </a:spcAft>
            </a:pPr>
            <a:r>
              <a:rPr lang="en-CA" dirty="0">
                <a:latin typeface="Arial Black" panose="020B0A04020102020204" pitchFamily="34" charset="0"/>
              </a:rPr>
              <a:t>(a) Contributing your ideas to their KNOWLEDGE EXCHANGE PLATFORM : see:  </a:t>
            </a:r>
            <a:r>
              <a:rPr lang="en-CA" dirty="0"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https://www.who.int/initiatives/decade-of-health-aging</a:t>
            </a:r>
            <a:endParaRPr lang="en-CA" dirty="0">
              <a:latin typeface="Arial Black" panose="020B0A040201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en-CA" dirty="0">
              <a:latin typeface="Arial Black" panose="020B0A040201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CA" dirty="0">
                <a:latin typeface="Arial Black" panose="020B0A04020102020204" pitchFamily="34" charset="0"/>
              </a:rPr>
              <a:t>(b)  participating in the upcoming April 6, 2022 workshop that our guest  presenter , </a:t>
            </a:r>
            <a: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Dr. Luigi Campanella will be discussing in his presentation today (see item 7) </a:t>
            </a:r>
            <a:endParaRPr lang="en-CA" dirty="0">
              <a:latin typeface="Arial Black" panose="020B0A04020102020204" pitchFamily="34" charset="0"/>
            </a:endParaRPr>
          </a:p>
          <a:p>
            <a:endParaRPr lang="fr-FR" sz="1700" dirty="0"/>
          </a:p>
        </p:txBody>
      </p:sp>
      <p:pic>
        <p:nvPicPr>
          <p:cNvPr id="8" name="Picture 7" descr="Icon&#10;&#10;Description automatically generated with medium confidence">
            <a:extLst>
              <a:ext uri="{FF2B5EF4-FFF2-40B4-BE49-F238E27FC236}">
                <a16:creationId xmlns:a16="http://schemas.microsoft.com/office/drawing/2014/main" id="{FB00DDFA-9451-461D-83AF-7BCAAF051AC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8674607" y="3859847"/>
            <a:ext cx="1958581" cy="1652907"/>
          </a:xfrm>
          <a:prstGeom prst="rect">
            <a:avLst/>
          </a:prstGeom>
          <a:noFill/>
        </p:spPr>
      </p:pic>
      <p:pic>
        <p:nvPicPr>
          <p:cNvPr id="11" name="Picture 10" descr="Book Knowledge Icons Colorful 3d Sketch-vector Abstract-free Vector Free  Download">
            <a:extLst>
              <a:ext uri="{FF2B5EF4-FFF2-40B4-BE49-F238E27FC236}">
                <a16:creationId xmlns:a16="http://schemas.microsoft.com/office/drawing/2014/main" id="{38ABFB61-8E2B-4245-BC8F-5BA5EF6C197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72917" y="1345247"/>
            <a:ext cx="1983488" cy="20837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965617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</TotalTime>
  <Words>586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 Black</vt:lpstr>
      <vt:lpstr>Calibri</vt:lpstr>
      <vt:lpstr>Franklin Gothic Book</vt:lpstr>
      <vt:lpstr>Wingdings</vt:lpstr>
      <vt:lpstr>Crop</vt:lpstr>
      <vt:lpstr>ProfessorS Emeriti Network  (http://eregion.eu/slovenia-professors-emeriti/) </vt:lpstr>
      <vt:lpstr>FORMAT</vt:lpstr>
      <vt:lpstr> CAN WE ADD EXPERIENTIAL EVIDENCE TO THE  RESEARCH-BASED KNOWLEDGE FINDINGS ?: here’s one way of doing it </vt:lpstr>
      <vt:lpstr>PowerPoint Presentation</vt:lpstr>
      <vt:lpstr>   QUICK GREETING FROM EACH PRESENTER </vt:lpstr>
      <vt:lpstr>RECORDING OF THIS SESSION</vt:lpstr>
      <vt:lpstr> CLL’s last few comments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 Hirst</dc:creator>
  <cp:lastModifiedBy>Jože Gričar</cp:lastModifiedBy>
  <cp:revision>46</cp:revision>
  <cp:lastPrinted>2022-02-09T05:36:56Z</cp:lastPrinted>
  <dcterms:created xsi:type="dcterms:W3CDTF">2022-01-22T20:21:51Z</dcterms:created>
  <dcterms:modified xsi:type="dcterms:W3CDTF">2022-02-13T18:46:25Z</dcterms:modified>
</cp:coreProperties>
</file>