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42" d="100"/>
          <a:sy n="42" d="100"/>
        </p:scale>
        <p:origin x="789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7CFE-DC3F-415F-811D-67356638D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D32A66-5AF8-44D2-BF3D-47598D0B5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3AEC9-88A6-452F-98DC-615F2683D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7C6FE-78A9-4AC8-8141-545F67961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BFB3B-489E-4649-B516-65887253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2053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44BB1-205C-4007-9587-192419104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AEA01-9E27-4869-8CED-2FA15F5849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D04AF-800C-4230-B16E-B6030265B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217F2-6CDD-42B9-9ECD-DC3A56DB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86960-627C-4F9C-93AE-78535D265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347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44E9C3-69F3-45BE-891E-982B59730D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91A924-974F-4998-81F2-512B8C854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0EAD7-CEE0-47E7-9AA3-8FBDA0335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DEA1C-2A97-432A-8B3E-E0F5CD520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931DE-8394-4CA5-BE7B-2B0D34A5A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489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BE76E-69AB-4FED-8B73-206A8A57E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67015-807E-4D93-9C30-72B757B97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BFECC-8D3E-4243-88A6-44C324496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54BB7-F785-4A2C-AE3F-ADEADE932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0C62A-7737-4666-9F9E-B43CC2712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832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1906D-5AE3-46B5-9F96-22DBA385D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658D6-0F7D-4A1D-82E7-1FC831502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A3448C-2812-4FC1-A69C-220298776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A77C7-9835-4980-9931-3EBAB2D36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5D13E-4F6B-4B9F-96B7-B8F3A087E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209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D2489-84CA-4793-8E77-796C4D2CC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83D4A-42DA-4BF6-8557-639B595EB8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D33F2-C4C2-4982-83C9-6894EC3116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FB427-79C0-43E0-BF9C-3744C1F94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B12E3-380F-4E34-A2D9-67F2F175B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8EEF4-25EF-4721-841F-62C2C7CC2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9023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79636-BC86-4D3F-B0B3-F6832D6B2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2142E-4BF2-44A0-97DA-388079A0F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E6A6A-DC53-4A50-AFF9-3A476F99A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97ABA4-02AB-44A9-8F94-C4DC9D4062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8563FE-862E-4FAD-9B72-97511ADB63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9428CC-548F-405A-8195-8B0072CA2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6ED48D-E480-464D-B40F-7884BA78C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10B79D-16CC-47F1-B94B-710EA04BD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306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5514A-112A-47BE-97BF-0A1EA96AD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0B8AA0-D9CA-4D19-882E-BA9C63EF4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E6EB5C-BB0E-4281-A2B8-16700BC9E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F6CF40-068F-446B-BE0F-CC3C8833E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989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A63A00-3C63-4614-A5E3-FD4AFA770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771CEF-E342-4620-B1C9-7DC3EA53A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2B40DE-ED79-4683-9106-7C43180D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5070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BF965-B510-47B9-A402-48E0C479D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300D5-9B42-4510-BAF4-0BA445BFF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41E13A-0749-46CC-9F6D-450B6844E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E155D-2924-47F0-9DED-AC4F148A7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C4EDA4-2991-4224-8269-B54346B4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6C1DF-640E-4472-AE75-E2CEAA22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277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D62D3-84CE-44E6-861A-8FACE0B9C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D5342F-5C2E-419C-8AEC-9FD667A6C0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855884-98C1-49E6-ADC9-32296B045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DB8316-B736-4108-BA91-104674C0D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71D4AB-981F-47B8-ADB4-1C222B3A4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7A9F0-5491-42D6-8F53-7C97E0492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353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2993F5-27E1-4760-AD03-F99C44842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12DCE5-5AC5-4CBE-A3EF-D9D438CF4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B818F-17BA-45B6-A7E5-25CE5B2A3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8E4D0-0AFE-405F-9A7C-80527532BE22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360B1-F075-4F68-969E-ABB2143A5D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F37A5-47AD-419B-B1D9-085B8AC80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7212F-D45C-4AE4-988A-747EFDE8B7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841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oze.Gricar@UM.si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s://www.linkedin.com/in/joze-gricar-201799b/?originalSubdomain=si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region.eu/" TargetMode="External"/><Relationship Id="rId5" Type="http://schemas.openxmlformats.org/officeDocument/2006/relationships/hyperlink" Target="http://eregion.eu/Initiative" TargetMode="External"/><Relationship Id="rId4" Type="http://schemas.openxmlformats.org/officeDocument/2006/relationships/hyperlink" Target="http://eregion.eu/slovenia-professors-emerit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16DC-65C1-41AD-BF00-24DCD347D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88243"/>
            <a:ext cx="9017000" cy="2293126"/>
          </a:xfrm>
        </p:spPr>
        <p:txBody>
          <a:bodyPr>
            <a:normAutofit fontScale="90000"/>
          </a:bodyPr>
          <a:lstStyle/>
          <a:p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endParaRPr lang="sl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FD1F8E-F942-4EA8-9583-5F6D73740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19568"/>
            <a:ext cx="9144000" cy="3838432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400" b="1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Networks for Complex Problems Solving</a:t>
            </a:r>
            <a:endParaRPr lang="sl-SI" sz="14400" dirty="0"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0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8000" u="sng" dirty="0" err="1">
                <a:solidFill>
                  <a:srgbClr val="0000FF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Dr.</a:t>
            </a:r>
            <a:r>
              <a:rPr lang="en-GB" sz="8000" u="sng" dirty="0">
                <a:solidFill>
                  <a:srgbClr val="0000FF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 Jože Gričar, Professor Emeritus, University of Maribor</a:t>
            </a:r>
            <a:r>
              <a:rPr lang="en-GB" sz="8000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Slovenia</a:t>
            </a:r>
            <a:endParaRPr lang="sl-SI" sz="8000" dirty="0"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0" u="sng" dirty="0">
                <a:solidFill>
                  <a:srgbClr val="4E8AAE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Joze.Gricar@UM.si</a:t>
            </a:r>
            <a:endParaRPr lang="sl-SI" sz="8000" u="sng" dirty="0">
              <a:solidFill>
                <a:srgbClr val="4E8AAE"/>
              </a:solidFill>
              <a:effectLst/>
              <a:latin typeface="Arial Nova Light" panose="020B03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GB" sz="9600" b="1" i="0" dirty="0">
                <a:solidFill>
                  <a:srgbClr val="777777"/>
                </a:solidFill>
                <a:effectLst/>
                <a:latin typeface="Arial Nova Light" panose="020B0304020202020204" pitchFamily="34" charset="0"/>
              </a:rPr>
              <a:t> </a:t>
            </a:r>
            <a:r>
              <a:rPr lang="en-GB" sz="9600" b="1" i="1" dirty="0">
                <a:solidFill>
                  <a:srgbClr val="777777"/>
                </a:solidFill>
                <a:effectLst/>
                <a:latin typeface="Arial Nova Light" panose="020B0304020202020204" pitchFamily="34" charset="0"/>
              </a:rPr>
              <a:t>eLearning tools and partnerships used by Professor Emeriti </a:t>
            </a:r>
            <a:endParaRPr lang="sl-SI" sz="9600" b="1" i="1" dirty="0">
              <a:solidFill>
                <a:srgbClr val="777777"/>
              </a:solidFill>
              <a:effectLst/>
              <a:latin typeface="Arial Nova Light" panose="020B03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GB" sz="9600" b="1" i="1" dirty="0">
                <a:solidFill>
                  <a:srgbClr val="777777"/>
                </a:solidFill>
                <a:effectLst/>
                <a:latin typeface="Arial Nova Light" panose="020B0304020202020204" pitchFamily="34" charset="0"/>
              </a:rPr>
              <a:t>to facilitate teaching/learning </a:t>
            </a:r>
            <a:endParaRPr lang="sl-SI" sz="9600" b="1" i="1" dirty="0">
              <a:solidFill>
                <a:srgbClr val="777777"/>
              </a:solidFill>
              <a:effectLst/>
              <a:latin typeface="Arial Nova Light" panose="020B03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GB" sz="9600" b="1" i="1" dirty="0">
                <a:solidFill>
                  <a:srgbClr val="777777"/>
                </a:solidFill>
                <a:effectLst/>
                <a:latin typeface="Arial Nova Light" panose="020B0304020202020204" pitchFamily="34" charset="0"/>
              </a:rPr>
              <a:t>among older adults and their families: Some illustrative examples</a:t>
            </a:r>
            <a:endParaRPr lang="sl-SI" sz="9600" b="1" i="1" dirty="0">
              <a:solidFill>
                <a:srgbClr val="777777"/>
              </a:solidFill>
              <a:effectLst/>
              <a:latin typeface="Arial Nova Light" panose="020B03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i="0" u="none" strike="noStrike" dirty="0">
                <a:solidFill>
                  <a:srgbClr val="4E8AAE"/>
                </a:solidFill>
                <a:effectLst/>
                <a:latin typeface="open sans" panose="020B0606030504020204" pitchFamily="34" charset="0"/>
                <a:hlinkClick r:id="rId4"/>
              </a:rPr>
              <a:t>Professors Emeriti Network</a:t>
            </a:r>
            <a:r>
              <a:rPr lang="en-US" sz="5400" i="0" dirty="0">
                <a:solidFill>
                  <a:srgbClr val="777777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sl-SI" sz="6600" dirty="0">
                <a:solidFill>
                  <a:srgbClr val="777777"/>
                </a:solidFill>
                <a:latin typeface="Arial Nova Light" panose="020B0304020202020204" pitchFamily="34" charset="0"/>
              </a:rPr>
              <a:t>Zoom Meeting on </a:t>
            </a:r>
            <a:r>
              <a:rPr lang="sl-SI" sz="6600" dirty="0" err="1">
                <a:solidFill>
                  <a:srgbClr val="777777"/>
                </a:solidFill>
                <a:latin typeface="Arial Nova Light" panose="020B0304020202020204" pitchFamily="34" charset="0"/>
              </a:rPr>
              <a:t>February</a:t>
            </a:r>
            <a:r>
              <a:rPr lang="sl-SI" sz="6600" dirty="0">
                <a:solidFill>
                  <a:srgbClr val="777777"/>
                </a:solidFill>
                <a:latin typeface="Arial Nova Light" panose="020B0304020202020204" pitchFamily="34" charset="0"/>
              </a:rPr>
              <a:t> 16, 2022</a:t>
            </a:r>
            <a:endParaRPr lang="sl-SI" sz="6600" dirty="0">
              <a:solidFill>
                <a:srgbClr val="777777"/>
              </a:solidFill>
              <a:effectLst/>
              <a:latin typeface="Arial Nova Light" panose="020B03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sl-SI" sz="8000" u="sng" dirty="0">
              <a:solidFill>
                <a:srgbClr val="4E8AAE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sl-SI" sz="8000" u="sng" dirty="0">
              <a:solidFill>
                <a:srgbClr val="4E8AAE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sl-SI" sz="8000" u="sng" dirty="0">
              <a:solidFill>
                <a:srgbClr val="4E8AA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sl-SI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ABE909C-AB84-4228-A657-EF0FF1A91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017000" cy="9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5E48A00-1FFB-4BBA-96D8-CF5EC3596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240" y="706491"/>
            <a:ext cx="862076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b="0" i="0" u="none" strike="noStrike" cap="none" normalizeH="0" baseline="0" dirty="0">
              <a:ln>
                <a:noFill/>
              </a:ln>
              <a:solidFill>
                <a:srgbClr val="4E8AAE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hlinkClick r:id="rId5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dirty="0">
              <a:solidFill>
                <a:srgbClr val="4E8AA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hlinkClick r:id="rId5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b="0" i="0" u="none" strike="noStrike" cap="none" normalizeH="0" baseline="0" dirty="0">
              <a:ln>
                <a:noFill/>
              </a:ln>
              <a:solidFill>
                <a:srgbClr val="4E8AAE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hlinkClick r:id="rId5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dirty="0">
              <a:solidFill>
                <a:srgbClr val="4E8AA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hlinkClick r:id="rId5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dirty="0">
              <a:solidFill>
                <a:srgbClr val="4E8AA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hlinkClick r:id="rId5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dirty="0">
              <a:solidFill>
                <a:srgbClr val="4E8AA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hlinkClick r:id="rId5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sl-SI" b="0" i="0" u="none" strike="noStrike" cap="none" normalizeH="0" baseline="0" dirty="0">
                <a:ln>
                  <a:noFill/>
                </a:ln>
                <a:solidFill>
                  <a:srgbClr val="4E8AA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Inter-Municipality Initiative: Cross-border eCollaboration in the eRegion</a:t>
            </a:r>
            <a:endParaRPr kumimoji="0" lang="en-GB" altLang="sl-SI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Slika 1" descr="C:\Users\Gricar\AppData\Local\Temp\notes8CEEDA\~b935812.TMP">
            <a:hlinkClick r:id="rId6"/>
            <a:extLst>
              <a:ext uri="{FF2B5EF4-FFF2-40B4-BE49-F238E27FC236}">
                <a16:creationId xmlns:a16="http://schemas.microsoft.com/office/drawing/2014/main" id="{45827004-6E6D-4CA0-BAFB-4C1459A3F07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030" y="891735"/>
            <a:ext cx="2413000" cy="12310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945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723CF-5AD3-4E14-83E8-258E46C10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800" b="1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084DC-5D1C-4AB7-A6AC-647361EE8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730" y="1779905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problem </a:t>
            </a:r>
            <a:r>
              <a:rPr lang="en-GB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 difference between the existing and the desired state.</a:t>
            </a: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l-SI" sz="4000" b="1" dirty="0">
              <a:solidFill>
                <a:schemeClr val="accent1">
                  <a:lumMod val="75000"/>
                </a:schemeClr>
              </a:solidFill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4000" dirty="0">
              <a:solidFill>
                <a:schemeClr val="accent1">
                  <a:lumMod val="75000"/>
                </a:schemeClr>
              </a:solidFill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 complexity </a:t>
            </a:r>
            <a:r>
              <a:rPr lang="en-GB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defined</a:t>
            </a:r>
            <a:r>
              <a:rPr lang="sl-SI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endParaRPr lang="sl-SI" sz="4000" dirty="0">
              <a:solidFill>
                <a:schemeClr val="accent1">
                  <a:lumMod val="75000"/>
                </a:schemeClr>
              </a:solidFill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GB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number of entities which have to be considered</a:t>
            </a:r>
            <a:endParaRPr lang="sl-SI" sz="4000" dirty="0">
              <a:solidFill>
                <a:schemeClr val="accent1">
                  <a:lumMod val="75000"/>
                </a:schemeClr>
              </a:solidFill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number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interactions between them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 interdependencies</a:t>
            </a:r>
            <a:r>
              <a:rPr lang="sl-SI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sl-SI" sz="4000" dirty="0">
              <a:solidFill>
                <a:schemeClr val="accent1">
                  <a:lumMod val="75000"/>
                </a:schemeClr>
              </a:solidFill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problem is always </a:t>
            </a: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tied to the person</a:t>
            </a:r>
            <a:r>
              <a:rPr lang="en-GB" sz="40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there is no problem if she/he is satisfied with the current state. </a:t>
            </a:r>
            <a:endParaRPr lang="sl-SI" sz="4000" dirty="0">
              <a:solidFill>
                <a:schemeClr val="accent1">
                  <a:lumMod val="75000"/>
                </a:schemeClr>
              </a:solidFill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4000" dirty="0">
              <a:solidFill>
                <a:schemeClr val="accent1">
                  <a:lumMod val="75000"/>
                </a:schemeClr>
              </a:solidFill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defined problem is already half solved.</a:t>
            </a:r>
            <a:endParaRPr lang="sl-SI" sz="4000" b="1" dirty="0">
              <a:solidFill>
                <a:schemeClr val="accent1">
                  <a:lumMod val="75000"/>
                </a:schemeClr>
              </a:solidFill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74999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349C2-6166-40D2-9104-7AB1BAB54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What is the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29662-0963-4FAD-A634-2F2465A9E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28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Networks and associations dealing with the issues in active aging do not collaborate enough in order to learn from each other, share </a:t>
            </a:r>
            <a:r>
              <a:rPr lang="en-US" sz="12800" dirty="0" err="1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experi</a:t>
            </a:r>
            <a:r>
              <a:rPr lang="sl-SI" sz="128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e</a:t>
            </a:r>
            <a:r>
              <a:rPr lang="en-US" sz="12800" dirty="0" err="1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nce</a:t>
            </a:r>
            <a:r>
              <a:rPr lang="en-US" sz="128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, and  engage in possible joint actions.</a:t>
            </a:r>
          </a:p>
          <a:p>
            <a:pPr marL="0" indent="0">
              <a:buNone/>
            </a:pPr>
            <a:endParaRPr lang="en-US" sz="12800" dirty="0">
              <a:solidFill>
                <a:schemeClr val="accent1">
                  <a:lumMod val="75000"/>
                </a:schemeClr>
              </a:solidFill>
              <a:latin typeface="Arial Nova Light" panose="020B0304020202020204" pitchFamily="34" charset="0"/>
            </a:endParaRPr>
          </a:p>
          <a:p>
            <a:pPr marL="0" indent="0">
              <a:buNone/>
            </a:pPr>
            <a:r>
              <a:rPr lang="en-US" sz="128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To a greater extent, we could reap the benefits of using high-speed Internet.</a:t>
            </a:r>
          </a:p>
          <a:p>
            <a:pPr marL="0" indent="0">
              <a:buNone/>
            </a:pPr>
            <a:endParaRPr lang="en-US" sz="12800" dirty="0">
              <a:solidFill>
                <a:schemeClr val="accent1">
                  <a:lumMod val="75000"/>
                </a:schemeClr>
              </a:solidFill>
              <a:latin typeface="Arial Nova Light" panose="020B0304020202020204" pitchFamily="34" charset="0"/>
            </a:endParaRPr>
          </a:p>
          <a:p>
            <a:pPr marL="0" indent="0">
              <a:buNone/>
            </a:pPr>
            <a:r>
              <a:rPr lang="en-US" sz="128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Sustainable lifelong learning presupposes intergenerational and interdisciplinary cooperation through the use </a:t>
            </a:r>
            <a:r>
              <a:rPr lang="sl-SI" sz="12800" dirty="0" err="1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of</a:t>
            </a:r>
            <a:r>
              <a:rPr lang="sl-SI" sz="128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 </a:t>
            </a:r>
            <a:r>
              <a:rPr lang="sl-SI" sz="12800" dirty="0" err="1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the</a:t>
            </a:r>
            <a:r>
              <a:rPr lang="en-US" sz="128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 e</a:t>
            </a:r>
            <a:r>
              <a:rPr lang="sl-SI" sz="128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S</a:t>
            </a:r>
            <a:r>
              <a:rPr lang="en-US" sz="12800" dirty="0" err="1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ervices</a:t>
            </a:r>
            <a:r>
              <a:rPr lang="sl-SI" sz="128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.</a:t>
            </a:r>
            <a:endParaRPr lang="en-US" sz="12800" dirty="0">
              <a:solidFill>
                <a:schemeClr val="accent1">
                  <a:lumMod val="75000"/>
                </a:schemeClr>
              </a:solidFill>
              <a:latin typeface="Arial Nova Light" panose="020B03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804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8C5DD-1DF5-4095-A244-D5427EDC2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latin typeface="Arial Nova Light" panose="020B0304020202020204" pitchFamily="34" charset="0"/>
              </a:rPr>
              <a:t>Networks - </a:t>
            </a:r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advantages</a:t>
            </a:r>
            <a:endParaRPr lang="en-US" sz="4800" b="1" dirty="0">
              <a:solidFill>
                <a:schemeClr val="accent5">
                  <a:lumMod val="75000"/>
                </a:schemeClr>
              </a:solidFill>
              <a:latin typeface="Arial Nova Light" panose="020B03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8831A-12B1-4298-A9B2-A5AFA2E74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l-SI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ctivating individuals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ccelerating collaboration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bolishing borders of all types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Stimulating innovation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Opening-up interdisciplinary cooperation in problem solving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nabling linking with similar networks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new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investm</a:t>
            </a:r>
            <a:r>
              <a:rPr lang="sl-SI" sz="32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nt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required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perating practically at no cost</a:t>
            </a:r>
          </a:p>
        </p:txBody>
      </p:sp>
    </p:spTree>
    <p:extLst>
      <p:ext uri="{BB962C8B-B14F-4D97-AF65-F5344CB8AC3E}">
        <p14:creationId xmlns:p14="http://schemas.microsoft.com/office/powerpoint/2010/main" val="1435880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B6576-E5C5-4230-AD79-BE9F19BBD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  <a:latin typeface="Arial Nova Light" panose="020B0304020202020204" pitchFamily="34" charset="0"/>
              </a:rPr>
              <a:t>Networks - the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5E7B2-70CC-4BCF-8C56-5DBE90D86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Arial Nova Light" panose="020B0304020202020204" pitchFamily="34" charset="0"/>
              </a:rPr>
              <a:t>Openness to eCollaboration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Arial Nova Light" panose="020B0304020202020204" pitchFamily="34" charset="0"/>
              </a:rPr>
              <a:t>Willingness to openly provide ideas and share best practices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Arial Nova Light" panose="020B0304020202020204" pitchFamily="34" charset="0"/>
              </a:rPr>
              <a:t>Readiness to consider others’ opinion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Arial Nova Light" panose="020B0304020202020204" pitchFamily="34" charset="0"/>
              </a:rPr>
              <a:t>Expectation to exchange messages in a less hierarchy environment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Arial Nova Light" panose="020B0304020202020204" pitchFamily="34" charset="0"/>
              </a:rPr>
              <a:t>Need time to be established and become operational </a:t>
            </a:r>
          </a:p>
        </p:txBody>
      </p:sp>
    </p:spTree>
    <p:extLst>
      <p:ext uri="{BB962C8B-B14F-4D97-AF65-F5344CB8AC3E}">
        <p14:creationId xmlns:p14="http://schemas.microsoft.com/office/powerpoint/2010/main" val="1130253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raphical user interface, text, website&#10;&#10;Description automatically generated">
            <a:extLst>
              <a:ext uri="{FF2B5EF4-FFF2-40B4-BE49-F238E27FC236}">
                <a16:creationId xmlns:a16="http://schemas.microsoft.com/office/drawing/2014/main" id="{F230D2DA-CA79-4711-999D-E62C36C16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91" y="205741"/>
            <a:ext cx="5783580" cy="663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78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86CA93F2-E172-403D-A114-E3026B58C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988" y="285750"/>
            <a:ext cx="6096438" cy="613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265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181C6-56E3-4DF8-A49D-59B1D727A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l-SI" sz="4800" b="1" dirty="0" err="1">
                <a:solidFill>
                  <a:srgbClr val="0070C0"/>
                </a:solidFill>
                <a:latin typeface="Arial Nova Light" panose="020B0304020202020204" pitchFamily="34" charset="0"/>
              </a:rPr>
              <a:t>Invitation</a:t>
            </a:r>
            <a:endParaRPr lang="en-US" sz="4800" b="1" dirty="0">
              <a:solidFill>
                <a:srgbClr val="0070C0"/>
              </a:solidFill>
              <a:latin typeface="Arial Nova Light" panose="020B03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7DD6A-296E-45DD-B8C7-0782A92CD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7419"/>
            <a:ext cx="10515600" cy="3959543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>
                <a:solidFill>
                  <a:srgbClr val="0070C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Considering the problem defined, you may like to join one of the existing networks or establish your own network based on using </a:t>
            </a:r>
            <a:r>
              <a:rPr lang="en-GB" sz="3600" dirty="0" err="1">
                <a:solidFill>
                  <a:srgbClr val="0070C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eTechnologies</a:t>
            </a:r>
            <a:r>
              <a:rPr lang="en-GB" sz="3600" dirty="0">
                <a:solidFill>
                  <a:srgbClr val="0070C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sl-SI" sz="3600" dirty="0">
              <a:solidFill>
                <a:srgbClr val="0070C0"/>
              </a:solidFill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3600" dirty="0">
              <a:solidFill>
                <a:srgbClr val="0070C0"/>
              </a:solidFill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600" dirty="0">
                <a:solidFill>
                  <a:srgbClr val="0070C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Cross-border eCollaboration of the networks in the eRegion of the neighbouring countries is recommended.</a:t>
            </a:r>
            <a:endParaRPr lang="en-US" sz="3600" dirty="0">
              <a:solidFill>
                <a:srgbClr val="0070C0"/>
              </a:solidFill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668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334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Nova Light</vt:lpstr>
      <vt:lpstr>Calibri</vt:lpstr>
      <vt:lpstr>Calibri Light</vt:lpstr>
      <vt:lpstr>Courier New</vt:lpstr>
      <vt:lpstr>open sans</vt:lpstr>
      <vt:lpstr>Office Theme</vt:lpstr>
      <vt:lpstr>         </vt:lpstr>
      <vt:lpstr>Problem</vt:lpstr>
      <vt:lpstr>What is the problem?</vt:lpstr>
      <vt:lpstr>Networks - advantages</vt:lpstr>
      <vt:lpstr>Networks - the requirements</vt:lpstr>
      <vt:lpstr>PowerPoint Presentation</vt:lpstr>
      <vt:lpstr>PowerPoint Presentation</vt:lpstr>
      <vt:lpstr>Invitation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Jože Gričar</dc:creator>
  <cp:lastModifiedBy>Jože Gričar</cp:lastModifiedBy>
  <cp:revision>10</cp:revision>
  <dcterms:created xsi:type="dcterms:W3CDTF">2022-02-07T10:26:47Z</dcterms:created>
  <dcterms:modified xsi:type="dcterms:W3CDTF">2022-02-07T12:55:39Z</dcterms:modified>
</cp:coreProperties>
</file>