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8"/>
  </p:notesMasterIdLst>
  <p:sldIdLst>
    <p:sldId id="256" r:id="rId2"/>
    <p:sldId id="257" r:id="rId3"/>
    <p:sldId id="258" r:id="rId4"/>
    <p:sldId id="259" r:id="rId5"/>
    <p:sldId id="261"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ivzeti razdelek" id="{67A3E017-6704-4C84-8265-4BDC5CB1F0DD}">
          <p14:sldIdLst>
            <p14:sldId id="256"/>
          </p14:sldIdLst>
        </p14:section>
        <p14:section name="Odsek brez naslova" id="{3E8C2A78-4D6F-41B1-BD96-D659FCC7E88A}">
          <p14:sldIdLst>
            <p14:sldId id="257"/>
            <p14:sldId id="258"/>
            <p14:sldId id="259"/>
            <p14:sldId id="261"/>
            <p14:sldId id="260"/>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era Rozman" initials="VR" lastIdx="2" clrIdx="0">
    <p:extLst>
      <p:ext uri="{19B8F6BF-5375-455C-9EA6-DF929625EA0E}">
        <p15:presenceInfo xmlns:p15="http://schemas.microsoft.com/office/powerpoint/2012/main" userId="S::djc.vera.rozman@net.doba.si::2af98d6d-d6ca-41e4-b467-0c0dbb40f52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8012" autoAdjust="0"/>
  </p:normalViewPr>
  <p:slideViewPr>
    <p:cSldViewPr snapToGrid="0">
      <p:cViewPr varScale="1">
        <p:scale>
          <a:sx n="35" d="100"/>
          <a:sy n="35" d="100"/>
        </p:scale>
        <p:origin x="1023"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5-04T07:30:50.827" idx="1">
    <p:pos x="10" y="10"/>
    <p:text/>
    <p:extLst>
      <p:ext uri="{C676402C-5697-4E1C-873F-D02D1690AC5C}">
        <p15:threadingInfo xmlns:p15="http://schemas.microsoft.com/office/powerpoint/2012/main" timeZoneBias="-12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5-04T07:31:45.739" idx="2">
    <p:pos x="10" y="10"/>
    <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l-SI"/>
          </a:p>
        </p:txBody>
      </p:sp>
      <p:sp>
        <p:nvSpPr>
          <p:cNvPr id="3" name="Označba mesta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2F76C7-A1FC-4175-95C5-2E50A48358B2}" type="datetimeFigureOut">
              <a:rPr lang="sl-SI" smtClean="0"/>
              <a:t>10. 05. 2021</a:t>
            </a:fld>
            <a:endParaRPr lang="sl-SI"/>
          </a:p>
        </p:txBody>
      </p:sp>
      <p:sp>
        <p:nvSpPr>
          <p:cNvPr id="4" name="Označba mesta stranske slik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l-SI"/>
          </a:p>
        </p:txBody>
      </p:sp>
      <p:sp>
        <p:nvSpPr>
          <p:cNvPr id="5" name="Označba mesta opomb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6" name="Označba mesta no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l-SI"/>
          </a:p>
        </p:txBody>
      </p:sp>
      <p:sp>
        <p:nvSpPr>
          <p:cNvPr id="7" name="Označba mesta številke diapoz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C3930A-1CEF-4874-A1A1-948BF42D2F21}" type="slidenum">
              <a:rPr lang="sl-SI" smtClean="0"/>
              <a:t>‹#›</a:t>
            </a:fld>
            <a:endParaRPr lang="sl-SI"/>
          </a:p>
        </p:txBody>
      </p:sp>
    </p:spTree>
    <p:extLst>
      <p:ext uri="{BB962C8B-B14F-4D97-AF65-F5344CB8AC3E}">
        <p14:creationId xmlns:p14="http://schemas.microsoft.com/office/powerpoint/2010/main" val="282515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dirty="0"/>
              <a:t>Zdravstveni dom je v svojo vizijo zapisal, da bo tvorno prispeval k kakovosti življenja občanov ter vzpostavljal dobre odnose z uporabniki. Tema, ki jo danes obravnavamo se popolnoma sklada z našo vizijo. Zdravstveni dom je namreč že </a:t>
            </a:r>
            <a:r>
              <a:rPr lang="sl-SI" dirty="0" err="1"/>
              <a:t>zdavnja</a:t>
            </a:r>
            <a:r>
              <a:rPr lang="sl-SI" dirty="0"/>
              <a:t> presegel naloge zdravljenja simptomov bolezni pacientov, ki se obrnejo na svoje zdravnike. Vpet je v širše družbeno dogajanje in je pomemben akter v lokalnem okolju</a:t>
            </a:r>
          </a:p>
          <a:p>
            <a:endParaRPr lang="sl-SI" dirty="0"/>
          </a:p>
        </p:txBody>
      </p:sp>
      <p:sp>
        <p:nvSpPr>
          <p:cNvPr id="4" name="Označba mesta številke diapozitiva 3"/>
          <p:cNvSpPr>
            <a:spLocks noGrp="1"/>
          </p:cNvSpPr>
          <p:nvPr>
            <p:ph type="sldNum" sz="quarter" idx="5"/>
          </p:nvPr>
        </p:nvSpPr>
        <p:spPr/>
        <p:txBody>
          <a:bodyPr/>
          <a:lstStyle/>
          <a:p>
            <a:fld id="{B8C3930A-1CEF-4874-A1A1-948BF42D2F21}" type="slidenum">
              <a:rPr lang="sl-SI" smtClean="0"/>
              <a:t>2</a:t>
            </a:fld>
            <a:endParaRPr lang="sl-SI"/>
          </a:p>
        </p:txBody>
      </p:sp>
    </p:spTree>
    <p:extLst>
      <p:ext uri="{BB962C8B-B14F-4D97-AF65-F5344CB8AC3E}">
        <p14:creationId xmlns:p14="http://schemas.microsoft.com/office/powerpoint/2010/main" val="2557819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dirty="0"/>
              <a:t>Starejši del populacije je pomemben del naših uporabnikov, tako z vidika števila, kot z vidika vsebine </a:t>
            </a:r>
          </a:p>
        </p:txBody>
      </p:sp>
      <p:sp>
        <p:nvSpPr>
          <p:cNvPr id="4" name="Označba mesta številke diapozitiva 3"/>
          <p:cNvSpPr>
            <a:spLocks noGrp="1"/>
          </p:cNvSpPr>
          <p:nvPr>
            <p:ph type="sldNum" sz="quarter" idx="5"/>
          </p:nvPr>
        </p:nvSpPr>
        <p:spPr/>
        <p:txBody>
          <a:bodyPr/>
          <a:lstStyle/>
          <a:p>
            <a:fld id="{B8C3930A-1CEF-4874-A1A1-948BF42D2F21}" type="slidenum">
              <a:rPr lang="sl-SI" smtClean="0"/>
              <a:t>3</a:t>
            </a:fld>
            <a:endParaRPr lang="sl-SI"/>
          </a:p>
        </p:txBody>
      </p:sp>
    </p:spTree>
    <p:extLst>
      <p:ext uri="{BB962C8B-B14F-4D97-AF65-F5344CB8AC3E}">
        <p14:creationId xmlns:p14="http://schemas.microsoft.com/office/powerpoint/2010/main" val="4815896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dirty="0" err="1"/>
              <a:t>Vsemina</a:t>
            </a:r>
            <a:r>
              <a:rPr lang="sl-SI" dirty="0"/>
              <a:t> zdravstvene dejavnosti temelji skoraj na </a:t>
            </a:r>
            <a:r>
              <a:rPr lang="sl-SI" dirty="0" err="1"/>
              <a:t>masslowi</a:t>
            </a:r>
            <a:r>
              <a:rPr lang="sl-SI" dirty="0"/>
              <a:t> teoriji </a:t>
            </a:r>
            <a:r>
              <a:rPr lang="sl-SI" dirty="0" err="1"/>
              <a:t>potrebn</a:t>
            </a:r>
            <a:r>
              <a:rPr lang="sl-SI" dirty="0"/>
              <a:t>. Najprej mora </a:t>
            </a:r>
            <a:r>
              <a:rPr lang="sl-SI" dirty="0" err="1"/>
              <a:t>zdravstov</a:t>
            </a:r>
            <a:r>
              <a:rPr lang="sl-SI" dirty="0"/>
              <a:t> zadovoljiti osnovne potrebe prebivalstva. </a:t>
            </a:r>
            <a:r>
              <a:rPr lang="sl-SI" dirty="0" err="1"/>
              <a:t>Zadovljene</a:t>
            </a:r>
            <a:r>
              <a:rPr lang="sl-SI" dirty="0"/>
              <a:t> morajo biti nižje potrebe, da se lahko premaknemo na višje. Vsi poznamo obravnave bolnih pacientov. Vendar je želja celotne družbe, da se pozorno </a:t>
            </a:r>
            <a:r>
              <a:rPr lang="sl-SI" dirty="0" err="1"/>
              <a:t>manenimo</a:t>
            </a:r>
            <a:r>
              <a:rPr lang="sl-SI" dirty="0"/>
              <a:t> tudi preventivni dejavnosti, </a:t>
            </a:r>
            <a:r>
              <a:rPr lang="sl-SI" dirty="0" err="1"/>
              <a:t>izboraževanje</a:t>
            </a:r>
            <a:r>
              <a:rPr lang="sl-SI" dirty="0"/>
              <a:t> za zdrav </a:t>
            </a:r>
            <a:r>
              <a:rPr lang="sl-SI" dirty="0" err="1"/>
              <a:t>življenski</a:t>
            </a:r>
            <a:r>
              <a:rPr lang="sl-SI" dirty="0"/>
              <a:t> slog, za samopomoč za </a:t>
            </a:r>
            <a:r>
              <a:rPr lang="sl-SI" dirty="0" err="1"/>
              <a:t>ohranjenje</a:t>
            </a:r>
            <a:r>
              <a:rPr lang="sl-SI" dirty="0"/>
              <a:t> zdravja, naučiti paciente, kako čim bolj kvalitetno živeti s kroničnimi </a:t>
            </a:r>
            <a:r>
              <a:rPr lang="sl-SI" dirty="0" err="1"/>
              <a:t>boležnimi</a:t>
            </a:r>
            <a:r>
              <a:rPr lang="sl-SI" dirty="0"/>
              <a:t> in z bolečino. Pomembna je celostna obravnava pacientov, predvsem starejših. Torej potrebno je upoštevati fizično in psihično zdravje ter </a:t>
            </a:r>
            <a:r>
              <a:rPr lang="sl-SI" dirty="0" err="1"/>
              <a:t>socialane</a:t>
            </a:r>
            <a:r>
              <a:rPr lang="sl-SI" dirty="0"/>
              <a:t>, ekonomske in družinske razmere. Slišati je potrebno pričakovanje pacientov. </a:t>
            </a:r>
          </a:p>
        </p:txBody>
      </p:sp>
      <p:sp>
        <p:nvSpPr>
          <p:cNvPr id="4" name="Označba mesta številke diapozitiva 3"/>
          <p:cNvSpPr>
            <a:spLocks noGrp="1"/>
          </p:cNvSpPr>
          <p:nvPr>
            <p:ph type="sldNum" sz="quarter" idx="5"/>
          </p:nvPr>
        </p:nvSpPr>
        <p:spPr/>
        <p:txBody>
          <a:bodyPr/>
          <a:lstStyle/>
          <a:p>
            <a:fld id="{B8C3930A-1CEF-4874-A1A1-948BF42D2F21}" type="slidenum">
              <a:rPr lang="sl-SI" smtClean="0"/>
              <a:t>4</a:t>
            </a:fld>
            <a:endParaRPr lang="sl-SI"/>
          </a:p>
        </p:txBody>
      </p:sp>
    </p:spTree>
    <p:extLst>
      <p:ext uri="{BB962C8B-B14F-4D97-AF65-F5344CB8AC3E}">
        <p14:creationId xmlns:p14="http://schemas.microsoft.com/office/powerpoint/2010/main" val="496841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dirty="0"/>
              <a:t>Starejši ljudje pogosto živijo osamljeno, kar nujne ne pomeni, da živijo sami, temveč, da nimajo dovolj kvalitetnih stikov z ljudmi.  </a:t>
            </a:r>
            <a:r>
              <a:rPr lang="sl-SI" dirty="0" err="1"/>
              <a:t>Prevsem</a:t>
            </a:r>
            <a:r>
              <a:rPr lang="sl-SI" dirty="0"/>
              <a:t> z upokojitvijo in z slabšanjem </a:t>
            </a:r>
            <a:r>
              <a:rPr lang="sl-SI" dirty="0" err="1"/>
              <a:t>sposobnoti</a:t>
            </a:r>
            <a:r>
              <a:rPr lang="sl-SI" dirty="0"/>
              <a:t> za pridobivanje dohodkov se poslabšuje ekonomsko stanje, kar poslabšuje tudi bivanjske razmere. Slabše ekonomska stanje vodi tudi z socialni izključenosti. Starejši se ne počutijo koristne, imajo občutek, da jih ljudje ne sprejmejo, jih ne razumejo. Zato je pomembo, da se del skupine, v kateri se čutijo sprejeti. Te skupin je možno najti tudi na družabnih omrežjih</a:t>
            </a:r>
          </a:p>
          <a:p>
            <a:r>
              <a:rPr lang="sl-SI" dirty="0"/>
              <a:t>Pomemben del življenja, predvsem družinskega so medgeneracijski odnosi, predvsem medgeneracijska pomoč. Opažamo, da je bila ta pomoč v preteklosti bistveno močnejša. Pomoč se odreka tako z ene kot z druge strani. Mladi nimajo privzgojenega občutka, da je potrebno poskrbeti za starejše, ker so bili celo življenje navajeni samo prejemati. Po drugi strani pa </a:t>
            </a:r>
            <a:r>
              <a:rPr lang="sl-SI" dirty="0" err="1"/>
              <a:t>opažmo</a:t>
            </a:r>
            <a:r>
              <a:rPr lang="sl-SI" dirty="0"/>
              <a:t>, da aktivni starejši </a:t>
            </a:r>
            <a:r>
              <a:rPr lang="sl-SI" dirty="0" err="1"/>
              <a:t>odrekako</a:t>
            </a:r>
            <a:r>
              <a:rPr lang="sl-SI" dirty="0"/>
              <a:t> pomoč mlajšim predvsem pri varovanju otrok. </a:t>
            </a:r>
            <a:r>
              <a:rPr lang="sl-SI" dirty="0" err="1"/>
              <a:t>Zposleni</a:t>
            </a:r>
            <a:r>
              <a:rPr lang="sl-SI" dirty="0"/>
              <a:t> starši imajo težava kako </a:t>
            </a:r>
            <a:r>
              <a:rPr lang="sl-SI" dirty="0" err="1"/>
              <a:t>poskrebti</a:t>
            </a:r>
            <a:r>
              <a:rPr lang="sl-SI" dirty="0"/>
              <a:t> za mlajše otroke. Včasih je bilo </a:t>
            </a:r>
            <a:r>
              <a:rPr lang="sl-SI" dirty="0" err="1"/>
              <a:t>samoumenva</a:t>
            </a:r>
            <a:r>
              <a:rPr lang="sl-SI" dirty="0"/>
              <a:t> pomoč starih </a:t>
            </a:r>
            <a:r>
              <a:rPr lang="sl-SI" dirty="0" err="1"/>
              <a:t>strašev</a:t>
            </a:r>
            <a:r>
              <a:rPr lang="sl-SI" dirty="0"/>
              <a:t>, v zadnjem času pa opažamo, da ta pomoč šepa</a:t>
            </a:r>
          </a:p>
          <a:p>
            <a:r>
              <a:rPr lang="sl-SI" dirty="0"/>
              <a:t>Z zdravstvenega vidika smo priča </a:t>
            </a:r>
            <a:r>
              <a:rPr lang="sl-SI" dirty="0" err="1"/>
              <a:t>skarajševanjeu</a:t>
            </a:r>
            <a:r>
              <a:rPr lang="sl-SI" dirty="0"/>
              <a:t> ležalnih dob v </a:t>
            </a:r>
            <a:r>
              <a:rPr lang="sl-SI" dirty="0" err="1"/>
              <a:t>bolnišničah</a:t>
            </a:r>
            <a:r>
              <a:rPr lang="sl-SI" dirty="0"/>
              <a:t>, zato so na domu čedalje težji bolniki. Takoj po zahtevnih operacijah so dopuščeni, Opolnomočit je potrebno tako bolnike kot svojce, da lahko manipulirajo z zahtevnimi postopki (npr. </a:t>
            </a:r>
            <a:r>
              <a:rPr lang="sl-SI" dirty="0" err="1"/>
              <a:t>haranjenje</a:t>
            </a:r>
            <a:r>
              <a:rPr lang="sl-SI" dirty="0"/>
              <a:t> po sondi, </a:t>
            </a:r>
            <a:r>
              <a:rPr lang="sl-SI" dirty="0" err="1"/>
              <a:t>stome</a:t>
            </a:r>
            <a:r>
              <a:rPr lang="sl-SI" dirty="0"/>
              <a:t>)</a:t>
            </a:r>
          </a:p>
          <a:p>
            <a:r>
              <a:rPr lang="sl-SI" dirty="0"/>
              <a:t>Opažamo pa še eno veliko problematiko: porast nasilja nad </a:t>
            </a:r>
            <a:r>
              <a:rPr lang="sl-SI" dirty="0" err="1"/>
              <a:t>starješimi</a:t>
            </a:r>
            <a:r>
              <a:rPr lang="sl-SI" dirty="0"/>
              <a:t>. In to nasilje je staršem najtežje priznati. Nasilje partnerja v smislu sprejemanje je preprostejše sprejeti, saj lažje sprejmeš razlago, da na nasilno obnašanje </a:t>
            </a:r>
            <a:r>
              <a:rPr lang="sl-SI" dirty="0" err="1"/>
              <a:t>patrnerja</a:t>
            </a:r>
            <a:r>
              <a:rPr lang="sl-SI" dirty="0"/>
              <a:t> nisi kriv, Pri otrocih pa se starejši starši vsaj </a:t>
            </a:r>
            <a:r>
              <a:rPr lang="sl-SI" dirty="0" err="1"/>
              <a:t>podzavesto</a:t>
            </a:r>
            <a:r>
              <a:rPr lang="sl-SI" dirty="0"/>
              <a:t> zavedajo, da so imeli v rokah škarje in platno in da so nekje na poti vzgoje nezavedno stopili na napačno pot. In rezultat take vzgoje je nasilen otrok, ki ti je najbolj sveta stvar. Zaredi tega je nasilje otrok nad </a:t>
            </a:r>
            <a:r>
              <a:rPr lang="sl-SI" dirty="0" err="1"/>
              <a:t>starostiniki</a:t>
            </a:r>
            <a:r>
              <a:rPr lang="sl-SI" dirty="0"/>
              <a:t> tako težko priznati in tudi prijaviti.</a:t>
            </a:r>
          </a:p>
          <a:p>
            <a:endParaRPr lang="sl-SI" dirty="0"/>
          </a:p>
        </p:txBody>
      </p:sp>
      <p:sp>
        <p:nvSpPr>
          <p:cNvPr id="4" name="Označba mesta številke diapozitiva 3"/>
          <p:cNvSpPr>
            <a:spLocks noGrp="1"/>
          </p:cNvSpPr>
          <p:nvPr>
            <p:ph type="sldNum" sz="quarter" idx="5"/>
          </p:nvPr>
        </p:nvSpPr>
        <p:spPr/>
        <p:txBody>
          <a:bodyPr/>
          <a:lstStyle/>
          <a:p>
            <a:fld id="{B8C3930A-1CEF-4874-A1A1-948BF42D2F21}" type="slidenum">
              <a:rPr lang="sl-SI" smtClean="0"/>
              <a:t>5</a:t>
            </a:fld>
            <a:endParaRPr lang="sl-SI"/>
          </a:p>
        </p:txBody>
      </p:sp>
    </p:spTree>
    <p:extLst>
      <p:ext uri="{BB962C8B-B14F-4D97-AF65-F5344CB8AC3E}">
        <p14:creationId xmlns:p14="http://schemas.microsoft.com/office/powerpoint/2010/main" val="25806070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dirty="0"/>
              <a:t>Smo ena rekih dejavnosti, ki redno prihajamo v domove. Ostale službe </a:t>
            </a:r>
            <a:r>
              <a:rPr lang="sl-SI" dirty="0" err="1"/>
              <a:t>prihajo</a:t>
            </a:r>
            <a:r>
              <a:rPr lang="sl-SI" dirty="0"/>
              <a:t> </a:t>
            </a:r>
            <a:r>
              <a:rPr lang="sl-SI" dirty="0" err="1"/>
              <a:t>občačsno</a:t>
            </a:r>
            <a:r>
              <a:rPr lang="sl-SI" dirty="0"/>
              <a:t> </a:t>
            </a:r>
          </a:p>
          <a:p>
            <a:r>
              <a:rPr lang="sl-SI" dirty="0"/>
              <a:t>Če zaznamo kakršnokoli težava, ki jo je potrebno </a:t>
            </a:r>
            <a:r>
              <a:rPr lang="sl-SI" dirty="0" err="1"/>
              <a:t>rešvati</a:t>
            </a:r>
            <a:r>
              <a:rPr lang="sl-SI" dirty="0"/>
              <a:t> v širšem krogu, vključimo svojce</a:t>
            </a:r>
          </a:p>
          <a:p>
            <a:r>
              <a:rPr lang="sl-SI" dirty="0" err="1"/>
              <a:t>Multidiciplnarnosti</a:t>
            </a:r>
            <a:r>
              <a:rPr lang="sl-SI" dirty="0"/>
              <a:t> </a:t>
            </a:r>
            <a:r>
              <a:rPr lang="sl-SI" dirty="0" err="1"/>
              <a:t>pomein</a:t>
            </a:r>
            <a:r>
              <a:rPr lang="sl-SI" dirty="0"/>
              <a:t>, da vključimo različne organizacije in ljudi (vse v zdravstvu, svojce, socialno, </a:t>
            </a:r>
            <a:r>
              <a:rPr lang="sl-SI" dirty="0" err="1"/>
              <a:t>kumanitarna</a:t>
            </a:r>
            <a:r>
              <a:rPr lang="sl-SI" dirty="0"/>
              <a:t> društva, druga društva, sosede, šole, tudi v smislu, da starejši lahko svoje znanje in </a:t>
            </a:r>
            <a:r>
              <a:rPr lang="sl-SI" dirty="0" err="1"/>
              <a:t>izkušnej</a:t>
            </a:r>
            <a:r>
              <a:rPr lang="sl-SI" dirty="0"/>
              <a:t> ponudijo drugim)</a:t>
            </a:r>
          </a:p>
          <a:p>
            <a:r>
              <a:rPr lang="sl-SI" dirty="0"/>
              <a:t>Ob obisku pri zdravnika ali obisku patronažne </a:t>
            </a:r>
            <a:r>
              <a:rPr lang="sl-SI" dirty="0" err="1"/>
              <a:t>slubžbe</a:t>
            </a:r>
            <a:r>
              <a:rPr lang="sl-SI" dirty="0"/>
              <a:t> poleg zdravstvenega stanje spremljamo tudi ekonomsko in socialno </a:t>
            </a:r>
            <a:r>
              <a:rPr lang="sl-SI" dirty="0" err="1"/>
              <a:t>stranju</a:t>
            </a:r>
            <a:r>
              <a:rPr lang="sl-SI" dirty="0"/>
              <a:t>. Po potrebni so </a:t>
            </a:r>
            <a:r>
              <a:rPr lang="sl-SI" dirty="0" err="1"/>
              <a:t>povežamo</a:t>
            </a:r>
            <a:r>
              <a:rPr lang="sl-SI" dirty="0"/>
              <a:t> z DSO, ki poskrbi za ustrezno </a:t>
            </a:r>
            <a:r>
              <a:rPr lang="sl-SI" dirty="0" err="1"/>
              <a:t>oskbrbo</a:t>
            </a:r>
            <a:r>
              <a:rPr lang="sl-SI" dirty="0"/>
              <a:t>. Laični </a:t>
            </a:r>
            <a:r>
              <a:rPr lang="sl-SI" dirty="0" err="1"/>
              <a:t>negavalci</a:t>
            </a:r>
            <a:r>
              <a:rPr lang="sl-SI" dirty="0"/>
              <a:t>, žal tudi tisti na črno, so dobrodošla pomoč, </a:t>
            </a:r>
            <a:r>
              <a:rPr lang="sl-SI" dirty="0" err="1"/>
              <a:t>predsvem</a:t>
            </a:r>
            <a:r>
              <a:rPr lang="sl-SI" dirty="0"/>
              <a:t> pri osnovni negi in pri </a:t>
            </a:r>
            <a:r>
              <a:rPr lang="sl-SI" dirty="0" err="1"/>
              <a:t>vzdrežvanje</a:t>
            </a:r>
            <a:r>
              <a:rPr lang="sl-SI" dirty="0"/>
              <a:t> </a:t>
            </a:r>
            <a:r>
              <a:rPr lang="sl-SI" dirty="0" err="1"/>
              <a:t>socilani</a:t>
            </a:r>
            <a:r>
              <a:rPr lang="sl-SI" dirty="0"/>
              <a:t> stikov. Poteka intenzivna usmeritev in prenos informacij</a:t>
            </a:r>
          </a:p>
          <a:p>
            <a:r>
              <a:rPr lang="sl-SI" dirty="0"/>
              <a:t>Pomoč pri izpolnjevanju razni </a:t>
            </a:r>
            <a:r>
              <a:rPr lang="sl-SI" dirty="0" err="1"/>
              <a:t>obrazvce</a:t>
            </a:r>
            <a:endParaRPr lang="sl-SI" dirty="0"/>
          </a:p>
          <a:p>
            <a:r>
              <a:rPr lang="sl-SI" dirty="0"/>
              <a:t>Prinesemo zdravila ob obisku patronaže, ob prevozu ali ob hišnem obisku zdravnika</a:t>
            </a:r>
          </a:p>
          <a:p>
            <a:r>
              <a:rPr lang="sl-SI" dirty="0"/>
              <a:t>Naloga vseh v </a:t>
            </a:r>
            <a:r>
              <a:rPr lang="sl-SI" dirty="0" err="1"/>
              <a:t>zdravstu</a:t>
            </a:r>
            <a:r>
              <a:rPr lang="sl-SI" dirty="0"/>
              <a:t> tudi preko CKZ je naučiti starejši da čim </a:t>
            </a:r>
            <a:r>
              <a:rPr lang="sl-SI"/>
              <a:t>dlje skrbijo za sebe</a:t>
            </a:r>
            <a:endParaRPr lang="sl-SI" dirty="0"/>
          </a:p>
        </p:txBody>
      </p:sp>
      <p:sp>
        <p:nvSpPr>
          <p:cNvPr id="4" name="Označba mesta številke diapozitiva 3"/>
          <p:cNvSpPr>
            <a:spLocks noGrp="1"/>
          </p:cNvSpPr>
          <p:nvPr>
            <p:ph type="sldNum" sz="quarter" idx="5"/>
          </p:nvPr>
        </p:nvSpPr>
        <p:spPr/>
        <p:txBody>
          <a:bodyPr/>
          <a:lstStyle/>
          <a:p>
            <a:fld id="{B8C3930A-1CEF-4874-A1A1-948BF42D2F21}" type="slidenum">
              <a:rPr lang="sl-SI" smtClean="0"/>
              <a:t>6</a:t>
            </a:fld>
            <a:endParaRPr lang="sl-SI"/>
          </a:p>
        </p:txBody>
      </p:sp>
    </p:spTree>
    <p:extLst>
      <p:ext uri="{BB962C8B-B14F-4D97-AF65-F5344CB8AC3E}">
        <p14:creationId xmlns:p14="http://schemas.microsoft.com/office/powerpoint/2010/main" val="8688624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sl-SI"/>
              <a:t>Kliknite, če želite urediti slog naslova matrice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a:t>Kliknite, če želite urediti slog podnaslova matrice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aslov in na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sl-SI"/>
              <a:t>Kliknite, če želite urediti slog naslova matrice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Kliknite za urejanje slogov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5/10/2021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z napiso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l-SI"/>
              <a:t>Kliknite, če želite urediti slog naslova matrice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Kliknite za urejanje slogov besedila matrice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Kliknite za urejanje slogov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5/10/2021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ica z ime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sl-SI"/>
              <a:t>Kliknite, če želite urediti slog naslova matrice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l-SI"/>
              <a:t>Kliknite za urejanje slogov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5/10/2021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t kartice z imenom">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l-SI"/>
              <a:t>Kliknite, če želite urediti slog naslova matrice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Kliknite za urejanje slogov besedila matrice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l-SI"/>
              <a:t>Kliknite za urejanje slogov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5/10/2021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Resnično ali neresničn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sl-SI"/>
              <a:t>Kliknite, če želite urediti slog naslova matrice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Kliknite za urejanje slogov besedila matrice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l-SI"/>
              <a:t>Kliknite za urejanje slogov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5/10/2021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Vertical Text Placeholder 2"/>
          <p:cNvSpPr>
            <a:spLocks noGrp="1"/>
          </p:cNvSpPr>
          <p:nvPr>
            <p:ph type="body" orient="vert" idx="1"/>
          </p:nvPr>
        </p:nvSpPr>
        <p:spPr/>
        <p:txBody>
          <a:bodyPr vert="eaVert" ancho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sl-SI"/>
              <a:t>Kliknite, če želite urediti slog naslova matrice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sl-SI"/>
              <a:t>Kliknite, če želite urediti slog naslova matrice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sl-SI"/>
              <a:t>Kliknite, če želite urediti slog naslova matrice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Kliknite za urejanje slogov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5/10/2021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l-SI"/>
              <a:t>Kliknite, če želite urediti slog naslova matrice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l-SI"/>
              <a:t>Kliknite, če želite urediti slog naslova matrice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sl-SI"/>
              <a:t>Kliknite, če želite urediti slog naslova matrice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za urejanje slogov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5/10/2021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sl-SI"/>
              <a:t>Kliknite, če želite urediti slog naslova matrice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l-SI" dirty="0"/>
              <a:t>Kliknite ikono, če želite dodati sliko</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za urejanje slogov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5/10/2021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sl-SI"/>
              <a:t>Kliknite, če želite urediti slog naslova matrice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5/10/2021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rozman.vera@zd-tr.si"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9A62A6A8-9816-442C-9BAA-D8B82B15745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61634" y="0"/>
            <a:ext cx="3530366" cy="14680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Podnaslov 2">
            <a:extLst>
              <a:ext uri="{FF2B5EF4-FFF2-40B4-BE49-F238E27FC236}">
                <a16:creationId xmlns:a16="http://schemas.microsoft.com/office/drawing/2014/main" id="{CDA31D5C-98A9-4CFC-A8C7-BA0D90A541F4}"/>
              </a:ext>
            </a:extLst>
          </p:cNvPr>
          <p:cNvSpPr>
            <a:spLocks noGrp="1"/>
          </p:cNvSpPr>
          <p:nvPr>
            <p:ph type="subTitle" idx="1"/>
          </p:nvPr>
        </p:nvSpPr>
        <p:spPr>
          <a:xfrm>
            <a:off x="642967" y="734036"/>
            <a:ext cx="8232586" cy="1195432"/>
          </a:xfrm>
        </p:spPr>
        <p:txBody>
          <a:bodyPr>
            <a:normAutofit/>
          </a:bodyPr>
          <a:lstStyle/>
          <a:p>
            <a:r>
              <a:rPr lang="sl-SI" sz="2800" b="1" i="1" dirty="0">
                <a:latin typeface="Times New Roman" panose="02020603050405020304" pitchFamily="18" charset="0"/>
                <a:cs typeface="Times New Roman" panose="02020603050405020304" pitchFamily="18" charset="0"/>
              </a:rPr>
              <a:t>PRIHODNOST JE V E- STORITVAH; </a:t>
            </a:r>
          </a:p>
          <a:p>
            <a:r>
              <a:rPr lang="sl-SI" sz="2800" b="1" i="1" dirty="0">
                <a:latin typeface="Times New Roman" panose="02020603050405020304" pitchFamily="18" charset="0"/>
                <a:cs typeface="Times New Roman" panose="02020603050405020304" pitchFamily="18" charset="0"/>
              </a:rPr>
              <a:t>TUDI ZA STAREJŠE PREBIVALSTVO </a:t>
            </a:r>
          </a:p>
        </p:txBody>
      </p:sp>
      <p:sp>
        <p:nvSpPr>
          <p:cNvPr id="2" name="PoljeZBesedilom 1">
            <a:extLst>
              <a:ext uri="{FF2B5EF4-FFF2-40B4-BE49-F238E27FC236}">
                <a16:creationId xmlns:a16="http://schemas.microsoft.com/office/drawing/2014/main" id="{0F6A9912-D449-4140-8C8A-77F27765868E}"/>
              </a:ext>
            </a:extLst>
          </p:cNvPr>
          <p:cNvSpPr txBox="1"/>
          <p:nvPr/>
        </p:nvSpPr>
        <p:spPr>
          <a:xfrm>
            <a:off x="642966" y="2223083"/>
            <a:ext cx="3845143" cy="1015663"/>
          </a:xfrm>
          <a:prstGeom prst="rect">
            <a:avLst/>
          </a:prstGeom>
          <a:noFill/>
        </p:spPr>
        <p:txBody>
          <a:bodyPr wrap="square" rtlCol="0">
            <a:spAutoFit/>
          </a:bodyPr>
          <a:lstStyle/>
          <a:p>
            <a:r>
              <a:rPr lang="sl-SI" sz="1200" dirty="0"/>
              <a:t>Zdravstveni dom Trebnje</a:t>
            </a:r>
          </a:p>
          <a:p>
            <a:r>
              <a:rPr lang="sl-SI" sz="1200" dirty="0"/>
              <a:t>Mag. Vera Rozman, univ. dipl. ekon., direktorica</a:t>
            </a:r>
          </a:p>
          <a:p>
            <a:r>
              <a:rPr lang="sl-SI" sz="1200" dirty="0"/>
              <a:t>http//www.zd-tr.si</a:t>
            </a:r>
          </a:p>
          <a:p>
            <a:r>
              <a:rPr lang="sl-SI" sz="1200" dirty="0"/>
              <a:t>Mail: </a:t>
            </a:r>
            <a:r>
              <a:rPr lang="sl-SI" sz="1200" dirty="0">
                <a:hlinkClick r:id="rId3"/>
              </a:rPr>
              <a:t>rozman.vera@zd-tr.si</a:t>
            </a:r>
            <a:endParaRPr lang="sl-SI" sz="1200" dirty="0"/>
          </a:p>
          <a:p>
            <a:r>
              <a:rPr lang="sl-SI" sz="1200" dirty="0"/>
              <a:t>Te. 030 998 706</a:t>
            </a:r>
          </a:p>
        </p:txBody>
      </p:sp>
    </p:spTree>
    <p:extLst>
      <p:ext uri="{BB962C8B-B14F-4D97-AF65-F5344CB8AC3E}">
        <p14:creationId xmlns:p14="http://schemas.microsoft.com/office/powerpoint/2010/main" val="16838471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47C0488A-2426-45CE-BFF8-0FE564F31739}"/>
              </a:ext>
            </a:extLst>
          </p:cNvPr>
          <p:cNvSpPr>
            <a:spLocks noGrp="1"/>
          </p:cNvSpPr>
          <p:nvPr>
            <p:ph idx="1"/>
          </p:nvPr>
        </p:nvSpPr>
        <p:spPr>
          <a:xfrm>
            <a:off x="2136206" y="1781262"/>
            <a:ext cx="6525428" cy="3777622"/>
          </a:xfrm>
        </p:spPr>
        <p:txBody>
          <a:bodyPr/>
          <a:lstStyle/>
          <a:p>
            <a:pPr marL="0" indent="0">
              <a:buNone/>
            </a:pPr>
            <a:r>
              <a:rPr lang="sl-SI" sz="2800" b="1" i="1" dirty="0">
                <a:latin typeface="Times New Roman" panose="02020603050405020304" pitchFamily="18" charset="0"/>
                <a:ea typeface="Times New Roman" panose="02020603050405020304" pitchFamily="18" charset="0"/>
              </a:rPr>
              <a:t>VIZIJA</a:t>
            </a:r>
            <a:endParaRPr lang="sl-SI" sz="2800" b="1" i="1" dirty="0">
              <a:effectLst/>
              <a:latin typeface="Times New Roman" panose="02020603050405020304" pitchFamily="18" charset="0"/>
              <a:ea typeface="Times New Roman" panose="02020603050405020304" pitchFamily="18" charset="0"/>
            </a:endParaRPr>
          </a:p>
          <a:p>
            <a:pPr marL="0" indent="0">
              <a:buNone/>
            </a:pPr>
            <a:endParaRPr lang="sl-SI" dirty="0">
              <a:latin typeface="Times New Roman" panose="02020603050405020304" pitchFamily="18" charset="0"/>
              <a:ea typeface="Times New Roman" panose="02020603050405020304" pitchFamily="18" charset="0"/>
            </a:endParaRPr>
          </a:p>
          <a:p>
            <a:pPr marL="0" indent="0" algn="just">
              <a:buNone/>
            </a:pPr>
            <a:r>
              <a:rPr lang="sl-SI" sz="2000" dirty="0">
                <a:effectLst/>
                <a:latin typeface="Times New Roman" panose="02020603050405020304" pitchFamily="18" charset="0"/>
                <a:ea typeface="Times New Roman" panose="02020603050405020304" pitchFamily="18" charset="0"/>
              </a:rPr>
              <a:t>Storitve Zdravstvenega doma Trebnje zagotavljajo </a:t>
            </a:r>
            <a:r>
              <a:rPr lang="sl-SI" sz="2000" b="1" dirty="0">
                <a:effectLst/>
                <a:latin typeface="Times New Roman" panose="02020603050405020304" pitchFamily="18" charset="0"/>
                <a:ea typeface="Times New Roman" panose="02020603050405020304" pitchFamily="18" charset="0"/>
              </a:rPr>
              <a:t>kakovostno življenje našim občanom </a:t>
            </a:r>
            <a:r>
              <a:rPr lang="sl-SI" sz="2000" dirty="0">
                <a:effectLst/>
                <a:latin typeface="Times New Roman" panose="02020603050405020304" pitchFamily="18" charset="0"/>
                <a:ea typeface="Times New Roman" panose="02020603050405020304" pitchFamily="18" charset="0"/>
              </a:rPr>
              <a:t>ter so osnova za zdravo družbeno in naravno okolje. S svojim delovanjem želimo graditi </a:t>
            </a:r>
            <a:r>
              <a:rPr lang="sl-SI" sz="2000" b="1" dirty="0">
                <a:effectLst/>
                <a:latin typeface="Times New Roman" panose="02020603050405020304" pitchFamily="18" charset="0"/>
                <a:ea typeface="Times New Roman" panose="02020603050405020304" pitchFamily="18" charset="0"/>
              </a:rPr>
              <a:t>dobre, dolgoročne odnose </a:t>
            </a:r>
            <a:r>
              <a:rPr lang="sl-SI" sz="2000" dirty="0">
                <a:effectLst/>
                <a:latin typeface="Times New Roman" panose="02020603050405020304" pitchFamily="18" charset="0"/>
                <a:ea typeface="Times New Roman" panose="02020603050405020304" pitchFamily="18" charset="0"/>
              </a:rPr>
              <a:t>z uporabniki naših storitev, ki bodo temelj vzajemnega zaupanja, sodelovanja in spoštovanja.</a:t>
            </a:r>
          </a:p>
          <a:p>
            <a:pPr marL="0" indent="0">
              <a:buNone/>
            </a:pPr>
            <a:endParaRPr lang="sl-SI" dirty="0"/>
          </a:p>
        </p:txBody>
      </p:sp>
      <p:pic>
        <p:nvPicPr>
          <p:cNvPr id="4" name="Picture 2">
            <a:extLst>
              <a:ext uri="{FF2B5EF4-FFF2-40B4-BE49-F238E27FC236}">
                <a16:creationId xmlns:a16="http://schemas.microsoft.com/office/drawing/2014/main" id="{0872FB2B-1B4D-4851-B641-1568F4F39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61634" y="0"/>
            <a:ext cx="3530366" cy="14680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69807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7CE2E09-05C2-448B-87CE-2106F60BDD80}"/>
              </a:ext>
            </a:extLst>
          </p:cNvPr>
          <p:cNvSpPr>
            <a:spLocks noGrp="1"/>
          </p:cNvSpPr>
          <p:nvPr>
            <p:ph type="title"/>
          </p:nvPr>
        </p:nvSpPr>
        <p:spPr>
          <a:xfrm>
            <a:off x="1640156" y="519947"/>
            <a:ext cx="8911687" cy="1280890"/>
          </a:xfrm>
        </p:spPr>
        <p:txBody>
          <a:bodyPr/>
          <a:lstStyle/>
          <a:p>
            <a:endParaRPr lang="sl-SI" dirty="0"/>
          </a:p>
        </p:txBody>
      </p:sp>
      <p:sp>
        <p:nvSpPr>
          <p:cNvPr id="3" name="Označba mesta vsebine 2">
            <a:extLst>
              <a:ext uri="{FF2B5EF4-FFF2-40B4-BE49-F238E27FC236}">
                <a16:creationId xmlns:a16="http://schemas.microsoft.com/office/drawing/2014/main" id="{833B7640-A7FE-4333-AB48-2B7C2DBDC66E}"/>
              </a:ext>
            </a:extLst>
          </p:cNvPr>
          <p:cNvSpPr>
            <a:spLocks noGrp="1"/>
          </p:cNvSpPr>
          <p:nvPr>
            <p:ph idx="1"/>
          </p:nvPr>
        </p:nvSpPr>
        <p:spPr/>
        <p:txBody>
          <a:bodyPr/>
          <a:lstStyle/>
          <a:p>
            <a:pPr marL="0" indent="0">
              <a:buNone/>
            </a:pPr>
            <a:r>
              <a:rPr lang="sl-SI" sz="2800" b="1" i="1" dirty="0">
                <a:latin typeface="Times New Roman" panose="02020603050405020304" pitchFamily="18" charset="0"/>
                <a:cs typeface="Times New Roman" panose="02020603050405020304" pitchFamily="18" charset="0"/>
              </a:rPr>
              <a:t>NAŠI UPORABNIKI</a:t>
            </a:r>
          </a:p>
          <a:p>
            <a:pPr marL="0" indent="0">
              <a:buNone/>
            </a:pPr>
            <a:endParaRPr lang="sl-SI" dirty="0"/>
          </a:p>
          <a:p>
            <a:pPr marL="0" indent="0">
              <a:buNone/>
            </a:pPr>
            <a:r>
              <a:rPr lang="sl-SI" dirty="0"/>
              <a:t>Število opredeljenih pacientov: 36150</a:t>
            </a:r>
          </a:p>
          <a:p>
            <a:pPr marL="0" indent="0">
              <a:buNone/>
            </a:pPr>
            <a:endParaRPr lang="sl-SI" dirty="0"/>
          </a:p>
          <a:p>
            <a:pPr marL="0" indent="0">
              <a:buNone/>
            </a:pPr>
            <a:r>
              <a:rPr lang="sl-SI" dirty="0"/>
              <a:t>Starejši od 55 let pomemben del populacije: 11.443 oz. 32 %</a:t>
            </a:r>
          </a:p>
        </p:txBody>
      </p:sp>
      <p:pic>
        <p:nvPicPr>
          <p:cNvPr id="4" name="Picture 2">
            <a:extLst>
              <a:ext uri="{FF2B5EF4-FFF2-40B4-BE49-F238E27FC236}">
                <a16:creationId xmlns:a16="http://schemas.microsoft.com/office/drawing/2014/main" id="{75B34BB4-9F65-4B6B-BA83-8D2640F5E5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61634" y="0"/>
            <a:ext cx="3530366" cy="14680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91023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7A0F7499-3AC2-4133-99C0-9C4FFB663703}"/>
              </a:ext>
            </a:extLst>
          </p:cNvPr>
          <p:cNvSpPr>
            <a:spLocks noGrp="1"/>
          </p:cNvSpPr>
          <p:nvPr>
            <p:ph idx="1"/>
          </p:nvPr>
        </p:nvSpPr>
        <p:spPr>
          <a:xfrm>
            <a:off x="2444645" y="1270343"/>
            <a:ext cx="8915400" cy="4317314"/>
          </a:xfrm>
        </p:spPr>
        <p:txBody>
          <a:bodyPr/>
          <a:lstStyle/>
          <a:p>
            <a:pPr marL="0" indent="0">
              <a:buNone/>
            </a:pPr>
            <a:r>
              <a:rPr lang="sl-SI" sz="2800" b="1" i="1" dirty="0">
                <a:latin typeface="Times New Roman" panose="02020603050405020304" pitchFamily="18" charset="0"/>
                <a:cs typeface="Times New Roman" panose="02020603050405020304" pitchFamily="18" charset="0"/>
              </a:rPr>
              <a:t>NAŠA PONUDBA</a:t>
            </a:r>
          </a:p>
          <a:p>
            <a:pPr marL="0" indent="0">
              <a:buNone/>
            </a:pPr>
            <a:endParaRPr lang="sl-SI" dirty="0"/>
          </a:p>
          <a:p>
            <a:pPr marL="0" indent="0">
              <a:buNone/>
            </a:pPr>
            <a:r>
              <a:rPr lang="sl-SI" dirty="0"/>
              <a:t>Kurativna zdravstvena dejavnost-zdravljenje</a:t>
            </a:r>
          </a:p>
          <a:p>
            <a:pPr marL="0" indent="0">
              <a:buNone/>
            </a:pPr>
            <a:r>
              <a:rPr lang="sl-SI" dirty="0"/>
              <a:t>Preventivna zdravstvena dejavnost-ohranjanje in/ali izboljševanje zdravja</a:t>
            </a:r>
          </a:p>
          <a:p>
            <a:pPr marL="0" indent="0">
              <a:buNone/>
            </a:pPr>
            <a:r>
              <a:rPr lang="sl-SI" dirty="0"/>
              <a:t>Svetovanje - pogovori</a:t>
            </a:r>
          </a:p>
          <a:p>
            <a:pPr marL="0" indent="0">
              <a:buNone/>
            </a:pPr>
            <a:r>
              <a:rPr lang="sl-SI" dirty="0"/>
              <a:t>In še mnogo mnogo več…….</a:t>
            </a:r>
          </a:p>
          <a:p>
            <a:pPr marL="0" indent="0">
              <a:buNone/>
            </a:pPr>
            <a:endParaRPr lang="sl-SI" dirty="0"/>
          </a:p>
        </p:txBody>
      </p:sp>
      <p:pic>
        <p:nvPicPr>
          <p:cNvPr id="4" name="Picture 2">
            <a:extLst>
              <a:ext uri="{FF2B5EF4-FFF2-40B4-BE49-F238E27FC236}">
                <a16:creationId xmlns:a16="http://schemas.microsoft.com/office/drawing/2014/main" id="{960C89B1-6B05-4476-9E04-B3BCB58D299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61634" y="0"/>
            <a:ext cx="3530366" cy="14680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624910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9354DB73-C499-4FAC-A33E-1CE8B368F39D}"/>
              </a:ext>
            </a:extLst>
          </p:cNvPr>
          <p:cNvSpPr>
            <a:spLocks noGrp="1"/>
          </p:cNvSpPr>
          <p:nvPr>
            <p:ph idx="1"/>
          </p:nvPr>
        </p:nvSpPr>
        <p:spPr>
          <a:xfrm>
            <a:off x="2010371" y="1621871"/>
            <a:ext cx="6856792" cy="3777622"/>
          </a:xfrm>
        </p:spPr>
        <p:txBody>
          <a:bodyPr/>
          <a:lstStyle/>
          <a:p>
            <a:pPr marL="0" indent="0">
              <a:buNone/>
            </a:pPr>
            <a:r>
              <a:rPr lang="sl-SI" sz="2800" b="1" i="1" dirty="0">
                <a:latin typeface="Times New Roman" panose="02020603050405020304" pitchFamily="18" charset="0"/>
                <a:cs typeface="Times New Roman" panose="02020603050405020304" pitchFamily="18" charset="0"/>
              </a:rPr>
              <a:t>OPAŽANJA OB OBRAVNAVI STAREJŠIH</a:t>
            </a:r>
          </a:p>
          <a:p>
            <a:r>
              <a:rPr lang="sl-SI" dirty="0"/>
              <a:t>Osamljenost</a:t>
            </a:r>
          </a:p>
          <a:p>
            <a:r>
              <a:rPr lang="sl-SI" dirty="0"/>
              <a:t>Slabe bivanjske in druge ekonomske razmere</a:t>
            </a:r>
          </a:p>
          <a:p>
            <a:r>
              <a:rPr lang="sl-SI" dirty="0"/>
              <a:t>Socialno izključenost</a:t>
            </a:r>
          </a:p>
          <a:p>
            <a:r>
              <a:rPr lang="sl-SI" dirty="0"/>
              <a:t>Medgeneracijski odnosi</a:t>
            </a:r>
          </a:p>
          <a:p>
            <a:r>
              <a:rPr lang="sl-SI" dirty="0"/>
              <a:t>Bolniki z čedalje bolj zahtevnimi diagnozami</a:t>
            </a:r>
          </a:p>
          <a:p>
            <a:r>
              <a:rPr lang="sl-SI" dirty="0"/>
              <a:t>Porast zahtevnih specialnih obravnav</a:t>
            </a:r>
          </a:p>
          <a:p>
            <a:r>
              <a:rPr lang="sl-SI" dirty="0"/>
              <a:t>Ekonomsko, fizično in psihično nasilje nad starejšimi</a:t>
            </a:r>
          </a:p>
          <a:p>
            <a:pPr marL="0" indent="0">
              <a:buNone/>
            </a:pPr>
            <a:endParaRPr lang="sl-SI" dirty="0"/>
          </a:p>
          <a:p>
            <a:pPr marL="0" indent="0">
              <a:buNone/>
            </a:pPr>
            <a:endParaRPr lang="sl-SI" dirty="0"/>
          </a:p>
        </p:txBody>
      </p:sp>
      <p:pic>
        <p:nvPicPr>
          <p:cNvPr id="4" name="Picture 2">
            <a:extLst>
              <a:ext uri="{FF2B5EF4-FFF2-40B4-BE49-F238E27FC236}">
                <a16:creationId xmlns:a16="http://schemas.microsoft.com/office/drawing/2014/main" id="{13E5A9EF-A6F4-4648-B3FA-DF252E2AFE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61634" y="0"/>
            <a:ext cx="3530366" cy="14680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48952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E38179D6-FADE-441A-B2A2-D12276B6DFC5}"/>
              </a:ext>
            </a:extLst>
          </p:cNvPr>
          <p:cNvSpPr>
            <a:spLocks noGrp="1"/>
          </p:cNvSpPr>
          <p:nvPr>
            <p:ph idx="1"/>
          </p:nvPr>
        </p:nvSpPr>
        <p:spPr>
          <a:xfrm>
            <a:off x="1420187" y="209725"/>
            <a:ext cx="8915400" cy="6648275"/>
          </a:xfrm>
        </p:spPr>
        <p:txBody>
          <a:bodyPr>
            <a:normAutofit lnSpcReduction="10000"/>
          </a:bodyPr>
          <a:lstStyle/>
          <a:p>
            <a:pPr marL="0" indent="0">
              <a:buNone/>
            </a:pPr>
            <a:r>
              <a:rPr lang="sl-SI" sz="2800" b="1" i="1" dirty="0">
                <a:latin typeface="Times New Roman" panose="02020603050405020304" pitchFamily="18" charset="0"/>
                <a:cs typeface="Times New Roman" panose="02020603050405020304" pitchFamily="18" charset="0"/>
              </a:rPr>
              <a:t>KAJ KONKRETNO:</a:t>
            </a:r>
          </a:p>
          <a:p>
            <a:pPr marL="0" indent="0">
              <a:buNone/>
            </a:pPr>
            <a:r>
              <a:rPr lang="sl-SI" dirty="0"/>
              <a:t>Redno prihajamo na njihove domove (patronaža, hišni obiski,</a:t>
            </a:r>
          </a:p>
          <a:p>
            <a:pPr marL="0" indent="0">
              <a:buNone/>
            </a:pPr>
            <a:r>
              <a:rPr lang="sl-SI" dirty="0"/>
              <a:t>reševalni prevozi, preventivni obiski)</a:t>
            </a:r>
          </a:p>
          <a:p>
            <a:pPr marL="0" indent="0">
              <a:buNone/>
            </a:pPr>
            <a:r>
              <a:rPr lang="sl-SI" dirty="0"/>
              <a:t>Tvorno sodelovaje s svojci</a:t>
            </a:r>
          </a:p>
          <a:p>
            <a:pPr marL="0" indent="0">
              <a:buNone/>
            </a:pPr>
            <a:r>
              <a:rPr lang="sl-SI" dirty="0"/>
              <a:t>Multidisciplinarni timi za obravnavo starostnikov</a:t>
            </a:r>
          </a:p>
          <a:p>
            <a:pPr marL="0" indent="0">
              <a:buNone/>
            </a:pPr>
            <a:r>
              <a:rPr lang="sl-SI" dirty="0"/>
              <a:t>Aktiviranje socialnih služb, humanitarnih društev in </a:t>
            </a:r>
            <a:r>
              <a:rPr lang="sl-SI" dirty="0" err="1"/>
              <a:t>prostoferjev</a:t>
            </a:r>
            <a:endParaRPr lang="sl-SI" dirty="0"/>
          </a:p>
          <a:p>
            <a:pPr marL="0" indent="0">
              <a:buNone/>
            </a:pPr>
            <a:r>
              <a:rPr lang="sl-SI" dirty="0"/>
              <a:t>Aktiviranje gibanja „Starejši za starejše“</a:t>
            </a:r>
          </a:p>
          <a:p>
            <a:pPr marL="0" indent="0">
              <a:buNone/>
            </a:pPr>
            <a:r>
              <a:rPr lang="sl-SI" dirty="0"/>
              <a:t>Sodelovanje z DSO in izvajalci nege na domu </a:t>
            </a:r>
          </a:p>
          <a:p>
            <a:pPr marL="0" indent="0">
              <a:buNone/>
            </a:pPr>
            <a:r>
              <a:rPr lang="sl-SI" dirty="0"/>
              <a:t>Sodelovaje z laičnimi negovalci</a:t>
            </a:r>
          </a:p>
          <a:p>
            <a:pPr marL="0" indent="0">
              <a:buNone/>
            </a:pPr>
            <a:r>
              <a:rPr lang="sl-SI" dirty="0"/>
              <a:t>Pomoč pri administrativno birokratskih aktivnostih</a:t>
            </a:r>
          </a:p>
          <a:p>
            <a:pPr marL="0" indent="0">
              <a:buNone/>
            </a:pPr>
            <a:r>
              <a:rPr lang="sl-SI" dirty="0"/>
              <a:t>Vzpostavitev kontaktov z zdravstvenim osebjem </a:t>
            </a:r>
          </a:p>
          <a:p>
            <a:pPr marL="0" indent="0">
              <a:buNone/>
            </a:pPr>
            <a:r>
              <a:rPr lang="sl-SI" dirty="0"/>
              <a:t>Dostava zdravil ter preverjanje ustreznega jemanje terapije</a:t>
            </a:r>
          </a:p>
          <a:p>
            <a:pPr marL="0" indent="0">
              <a:buNone/>
            </a:pPr>
            <a:r>
              <a:rPr lang="sl-SI" dirty="0"/>
              <a:t>Pomoč pri oskrbi z ortopedskimi pripomočki</a:t>
            </a:r>
          </a:p>
          <a:p>
            <a:pPr marL="0" indent="0">
              <a:buNone/>
            </a:pPr>
            <a:r>
              <a:rPr lang="sl-SI" dirty="0"/>
              <a:t>Opolnomočenje starostnikov in svojcev za čim daljše aktivno življenje na svojem domu</a:t>
            </a:r>
          </a:p>
          <a:p>
            <a:pPr marL="0" indent="0">
              <a:buNone/>
            </a:pPr>
            <a:r>
              <a:rPr lang="sl-SI" dirty="0"/>
              <a:t>Pomoč pri uporabi sodobnih načinov komunikacije</a:t>
            </a:r>
          </a:p>
          <a:p>
            <a:pPr marL="0" indent="0">
              <a:buNone/>
            </a:pPr>
            <a:r>
              <a:rPr lang="sl-SI" dirty="0"/>
              <a:t>Prostorske kapacitete ZD prilagojene starejšim</a:t>
            </a:r>
          </a:p>
        </p:txBody>
      </p:sp>
      <p:pic>
        <p:nvPicPr>
          <p:cNvPr id="5" name="Picture 2">
            <a:extLst>
              <a:ext uri="{FF2B5EF4-FFF2-40B4-BE49-F238E27FC236}">
                <a16:creationId xmlns:a16="http://schemas.microsoft.com/office/drawing/2014/main" id="{39F8E93E-79CB-46A9-AA8E-BA988ED67C5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61634" y="0"/>
            <a:ext cx="3530366" cy="14680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34868326"/>
      </p:ext>
    </p:extLst>
  </p:cSld>
  <p:clrMapOvr>
    <a:masterClrMapping/>
  </p:clrMapOvr>
</p:sld>
</file>

<file path=ppt/theme/theme1.xml><?xml version="1.0" encoding="utf-8"?>
<a:theme xmlns:a="http://schemas.openxmlformats.org/drawingml/2006/main" name="Šelest">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947</TotalTime>
  <Words>975</Words>
  <Application>Microsoft Office PowerPoint</Application>
  <PresentationFormat>Widescreen</PresentationFormat>
  <Paragraphs>64</Paragraphs>
  <Slides>6</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Century Gothic</vt:lpstr>
      <vt:lpstr>Times New Roman</vt:lpstr>
      <vt:lpstr>Wingdings 3</vt:lpstr>
      <vt:lpstr>Šelest</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Vera Rozman</dc:creator>
  <cp:lastModifiedBy>Joze Gricar</cp:lastModifiedBy>
  <cp:revision>29</cp:revision>
  <dcterms:created xsi:type="dcterms:W3CDTF">2021-04-29T05:07:14Z</dcterms:created>
  <dcterms:modified xsi:type="dcterms:W3CDTF">2021-05-10T05:22:49Z</dcterms:modified>
</cp:coreProperties>
</file>