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1" r:id="rId2"/>
    <p:sldId id="297" r:id="rId3"/>
    <p:sldId id="289" r:id="rId4"/>
    <p:sldId id="290" r:id="rId5"/>
    <p:sldId id="296" r:id="rId6"/>
    <p:sldId id="285" r:id="rId7"/>
    <p:sldId id="284" r:id="rId8"/>
    <p:sldId id="280" r:id="rId9"/>
    <p:sldId id="286" r:id="rId10"/>
    <p:sldId id="295" r:id="rId11"/>
    <p:sldId id="294" r:id="rId12"/>
    <p:sldId id="291" r:id="rId13"/>
    <p:sldId id="292" r:id="rId14"/>
    <p:sldId id="299" r:id="rId15"/>
    <p:sldId id="293" r:id="rId16"/>
    <p:sldId id="279" r:id="rId17"/>
    <p:sldId id="298" r:id="rId18"/>
    <p:sldId id="28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C8"/>
    <a:srgbClr val="3760AA"/>
    <a:srgbClr val="376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60542" autoAdjust="0"/>
  </p:normalViewPr>
  <p:slideViewPr>
    <p:cSldViewPr>
      <p:cViewPr varScale="1">
        <p:scale>
          <a:sx n="45" d="100"/>
          <a:sy n="45" d="100"/>
        </p:scale>
        <p:origin x="1083" y="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1C3B9-DC97-4227-AAA0-A13BBBCB70DF}" type="datetimeFigureOut">
              <a:rPr lang="en-GB" smtClean="0"/>
              <a:t>19/04/2019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A1347-B3D2-447F-99A4-B1EFFEC745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527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A1347-B3D2-447F-99A4-B1EFFEC7456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898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A1347-B3D2-447F-99A4-B1EFFEC7456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169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A1347-B3D2-447F-99A4-B1EFFEC7456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499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8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5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6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5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7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2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7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7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F18E1-3CAD-41E5-8AD2-FA12CBE6206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BD81C-3AFC-4C91-8E08-CDF56F731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2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l.wikipedia.org/wiki/Uporabnik:Joze_Grica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mailto:Gricar@FOV.Uni-Mb.si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tocec.si/turizem/turisticno_drustvo_otocec.php" TargetMode="External"/><Relationship Id="rId3" Type="http://schemas.openxmlformats.org/officeDocument/2006/relationships/hyperlink" Target="http://www.freewebs.com/tdsuhakrajina" TargetMode="External"/><Relationship Id="rId7" Type="http://schemas.openxmlformats.org/officeDocument/2006/relationships/hyperlink" Target="http://gostisce-loka.si/" TargetMode="External"/><Relationship Id="rId2" Type="http://schemas.openxmlformats.org/officeDocument/2006/relationships/hyperlink" Target="http://eregion.eu/countries/slovenia/river-basin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ites.google.com/site/potapljaskiklubm3" TargetMode="External"/><Relationship Id="rId11" Type="http://schemas.openxmlformats.org/officeDocument/2006/relationships/hyperlink" Target="http://www.pmb.si/EN" TargetMode="External"/><Relationship Id="rId5" Type="http://schemas.openxmlformats.org/officeDocument/2006/relationships/hyperlink" Target="http://www.kompas-nm.si/eng" TargetMode="External"/><Relationship Id="rId10" Type="http://schemas.openxmlformats.org/officeDocument/2006/relationships/hyperlink" Target="http://www.kostanjevica.si/?page_id=329" TargetMode="External"/><Relationship Id="rId4" Type="http://schemas.openxmlformats.org/officeDocument/2006/relationships/hyperlink" Target="https://www.facebook.com/pg/TuristicnoDrustvoStraza/about/?ref=page_internal" TargetMode="External"/><Relationship Id="rId9" Type="http://schemas.openxmlformats.org/officeDocument/2006/relationships/hyperlink" Target="http://www.landestrost.com/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amp-podzemelj.si/en" TargetMode="External"/><Relationship Id="rId3" Type="http://schemas.openxmlformats.org/officeDocument/2006/relationships/hyperlink" Target="http://www.kovac-kolpa.com/wellness/kontakt" TargetMode="External"/><Relationship Id="rId7" Type="http://schemas.openxmlformats.org/officeDocument/2006/relationships/hyperlink" Target="https://www.turisticna-zveza.si/turisticno-drustvo.php?id=674" TargetMode="External"/><Relationship Id="rId2" Type="http://schemas.openxmlformats.org/officeDocument/2006/relationships/hyperlink" Target="http://eregion.eu/countries/slovenia/river-basin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kolpa-adventures.com/" TargetMode="External"/><Relationship Id="rId11" Type="http://schemas.openxmlformats.org/officeDocument/2006/relationships/hyperlink" Target="http://www.gzdbk.si/en" TargetMode="External"/><Relationship Id="rId5" Type="http://schemas.openxmlformats.org/officeDocument/2006/relationships/hyperlink" Target="http://www.hotelkovac.com/" TargetMode="External"/><Relationship Id="rId10" Type="http://schemas.openxmlformats.org/officeDocument/2006/relationships/hyperlink" Target="http://www.metlika-turizem.si/en/home-en" TargetMode="External"/><Relationship Id="rId4" Type="http://schemas.openxmlformats.org/officeDocument/2006/relationships/hyperlink" Target="http://www.drustvo-klub.com/drustvo.php?q=73973327" TargetMode="External"/><Relationship Id="rId9" Type="http://schemas.openxmlformats.org/officeDocument/2006/relationships/hyperlink" Target="https://www.facebook.com/pg/Gosti%C5%A1%C4%8De-Veseli%C4%8D-241402655946289/about/?ref=page_internal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l.wikipedia.org/wiki/Julij_Nemani%C4%8D" TargetMode="External"/><Relationship Id="rId13" Type="http://schemas.openxmlformats.org/officeDocument/2006/relationships/hyperlink" Target="http://www.turizem-simonic.net/" TargetMode="External"/><Relationship Id="rId18" Type="http://schemas.openxmlformats.org/officeDocument/2006/relationships/hyperlink" Target="http://vinasturm.si/" TargetMode="External"/><Relationship Id="rId3" Type="http://schemas.openxmlformats.org/officeDocument/2006/relationships/hyperlink" Target="https://www.metlika.si/objava/114124" TargetMode="External"/><Relationship Id="rId7" Type="http://schemas.openxmlformats.org/officeDocument/2006/relationships/hyperlink" Target="https://en.wikipedia.org/wiki/Rosalnice" TargetMode="External"/><Relationship Id="rId12" Type="http://schemas.openxmlformats.org/officeDocument/2006/relationships/hyperlink" Target="http://www.oljarna-pecaric.si/" TargetMode="External"/><Relationship Id="rId17" Type="http://schemas.openxmlformats.org/officeDocument/2006/relationships/hyperlink" Target="http://www.vinaprus.si/" TargetMode="External"/><Relationship Id="rId2" Type="http://schemas.openxmlformats.org/officeDocument/2006/relationships/hyperlink" Target="http://eregion.eu/countries/slovenia/historic-villages" TargetMode="External"/><Relationship Id="rId16" Type="http://schemas.openxmlformats.org/officeDocument/2006/relationships/hyperlink" Target="http://www.pecaric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zupnija-metlika.weebly.com/" TargetMode="External"/><Relationship Id="rId11" Type="http://schemas.openxmlformats.org/officeDocument/2006/relationships/hyperlink" Target="http://www.dap.si/" TargetMode="External"/><Relationship Id="rId5" Type="http://schemas.openxmlformats.org/officeDocument/2006/relationships/hyperlink" Target="http://www.soseskadrasici.net/" TargetMode="External"/><Relationship Id="rId15" Type="http://schemas.openxmlformats.org/officeDocument/2006/relationships/hyperlink" Target="http://www.mavretic.si/en" TargetMode="External"/><Relationship Id="rId10" Type="http://schemas.openxmlformats.org/officeDocument/2006/relationships/hyperlink" Target="https://www.metlika.si/objava/124070" TargetMode="External"/><Relationship Id="rId19" Type="http://schemas.openxmlformats.org/officeDocument/2006/relationships/hyperlink" Target="http://vinasturm.si/vinoteka" TargetMode="External"/><Relationship Id="rId4" Type="http://schemas.openxmlformats.org/officeDocument/2006/relationships/hyperlink" Target="https://www.facebook.com/vinaplut" TargetMode="External"/><Relationship Id="rId9" Type="http://schemas.openxmlformats.org/officeDocument/2006/relationships/hyperlink" Target="http://vsgrm.unm.si/sodelavci/pedagoski-sodelavci" TargetMode="External"/><Relationship Id="rId14" Type="http://schemas.openxmlformats.org/officeDocument/2006/relationships/hyperlink" Target="https://www.belakrajina.si/en/experience/winery-and-brewery/vinogradnistvo-in-vinarstvo-anton-vinopivec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stilna-kapusin.si/" TargetMode="External"/><Relationship Id="rId3" Type="http://schemas.openxmlformats.org/officeDocument/2006/relationships/hyperlink" Target="https://metlika.si/objava/154846" TargetMode="External"/><Relationship Id="rId7" Type="http://schemas.openxmlformats.org/officeDocument/2006/relationships/hyperlink" Target="https://www.belakrajina.si/en/nastanitev/gostilne-in-gostisca/gostilna-veselic" TargetMode="External"/><Relationship Id="rId2" Type="http://schemas.openxmlformats.org/officeDocument/2006/relationships/hyperlink" Target="http://eregion.eu/countries/slovenia/historic-village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elakrajina.si/en/experience/muzeji-in-galerije/slovenian-fire-fighting-museum-of-dr-branko-bozic" TargetMode="External"/><Relationship Id="rId5" Type="http://schemas.openxmlformats.org/officeDocument/2006/relationships/hyperlink" Target="http://www.belokranjski-muzej.si/default_en.asp?sif_co=B3" TargetMode="External"/><Relationship Id="rId4" Type="http://schemas.openxmlformats.org/officeDocument/2006/relationships/hyperlink" Target="http://www.metlika-turizem.si/en/home-en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pristava.si/en/pristava" TargetMode="External"/><Relationship Id="rId3" Type="http://schemas.openxmlformats.org/officeDocument/2006/relationships/hyperlink" Target="http://www.e-sticna.si/vsakdanji-utrip/krajevna-skupnost-sticna" TargetMode="External"/><Relationship Id="rId7" Type="http://schemas.openxmlformats.org/officeDocument/2006/relationships/hyperlink" Target="http://www.prijetnodomace.si/" TargetMode="External"/><Relationship Id="rId2" Type="http://schemas.openxmlformats.org/officeDocument/2006/relationships/hyperlink" Target="http://eregion.eu/countries/slovenia/historic-villag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ks-sticna.si/eng/explore/monastery-sticna" TargetMode="External"/><Relationship Id="rId5" Type="http://schemas.openxmlformats.org/officeDocument/2006/relationships/hyperlink" Target="http://www.culture.si/en/Slovene_Museum_of_Christianity" TargetMode="External"/><Relationship Id="rId4" Type="http://schemas.openxmlformats.org/officeDocument/2006/relationships/hyperlink" Target="http://www.tdsticna.si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al-lj.si/domaca-stran-1/o-arhivu-2/kontakti" TargetMode="External"/><Relationship Id="rId13" Type="http://schemas.openxmlformats.org/officeDocument/2006/relationships/hyperlink" Target="http://zupnija-stolna-nm.rkc.si/" TargetMode="External"/><Relationship Id="rId18" Type="http://schemas.openxmlformats.org/officeDocument/2006/relationships/hyperlink" Target="http://gostisce-loka.si/" TargetMode="External"/><Relationship Id="rId3" Type="http://schemas.openxmlformats.org/officeDocument/2006/relationships/hyperlink" Target="http://www.novomesto.si/si/obcina/uprava/organi/direktor" TargetMode="External"/><Relationship Id="rId21" Type="http://schemas.openxmlformats.org/officeDocument/2006/relationships/hyperlink" Target="http://ks.novomesto.si/si/brusnice" TargetMode="External"/><Relationship Id="rId7" Type="http://schemas.openxmlformats.org/officeDocument/2006/relationships/hyperlink" Target="http://www.zavod-baraga.si/" TargetMode="External"/><Relationship Id="rId12" Type="http://schemas.openxmlformats.org/officeDocument/2006/relationships/hyperlink" Target="http://www.nm-kloster.si/?page_id=16" TargetMode="External"/><Relationship Id="rId17" Type="http://schemas.openxmlformats.org/officeDocument/2006/relationships/hyperlink" Target="http://www.hotel-center.si/" TargetMode="External"/><Relationship Id="rId2" Type="http://schemas.openxmlformats.org/officeDocument/2006/relationships/hyperlink" Target="http://eregion.eu/countries/slovenia/historic-villages" TargetMode="External"/><Relationship Id="rId16" Type="http://schemas.openxmlformats.org/officeDocument/2006/relationships/hyperlink" Target="https://www.terme-krka.com/si/sl/destinacije/novo-mesto/hotel-krka" TargetMode="External"/><Relationship Id="rId20" Type="http://schemas.openxmlformats.org/officeDocument/2006/relationships/hyperlink" Target="http://www.gostilna-vovko.si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culture.si/en/Dolenjska_Museum_Novo_mesto" TargetMode="External"/><Relationship Id="rId11" Type="http://schemas.openxmlformats.org/officeDocument/2006/relationships/hyperlink" Target="http://www.nm-kloster.si/?page_id=26" TargetMode="External"/><Relationship Id="rId5" Type="http://schemas.openxmlformats.org/officeDocument/2006/relationships/hyperlink" Target="http://www.kompas-nm.si/eng" TargetMode="External"/><Relationship Id="rId15" Type="http://schemas.openxmlformats.org/officeDocument/2006/relationships/hyperlink" Target="http://cebelarjinm.com/" TargetMode="External"/><Relationship Id="rId23" Type="http://schemas.openxmlformats.org/officeDocument/2006/relationships/hyperlink" Target="https://mojaleta.si/Clanek/Predstavili-so-dediscino-druzine-Mach" TargetMode="External"/><Relationship Id="rId10" Type="http://schemas.openxmlformats.org/officeDocument/2006/relationships/hyperlink" Target="http://www.tms.si/index.php?m_id=343&amp;lang=1" TargetMode="External"/><Relationship Id="rId19" Type="http://schemas.openxmlformats.org/officeDocument/2006/relationships/hyperlink" Target="http://www.gostilna-jakse.si/en" TargetMode="External"/><Relationship Id="rId4" Type="http://schemas.openxmlformats.org/officeDocument/2006/relationships/hyperlink" Target="http://www.culture.si/en/Institute_for_the_Protection_of_Cultural_Heritage_of_Slovenia,_Novo_mesto_Regional_Office" TargetMode="External"/><Relationship Id="rId9" Type="http://schemas.openxmlformats.org/officeDocument/2006/relationships/hyperlink" Target="http://www.nm.sik.si/" TargetMode="External"/><Relationship Id="rId14" Type="http://schemas.openxmlformats.org/officeDocument/2006/relationships/hyperlink" Target="https://en.wikipedia.org/wiki/Novo_Mesto_Cathedral" TargetMode="External"/><Relationship Id="rId22" Type="http://schemas.openxmlformats.org/officeDocument/2006/relationships/hyperlink" Target="https://www.boheja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novomesto.si/en/novo-mesto-cultural-heritage-promotion-committee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luecorona.com/blog/do-i-need-a-website" TargetMode="External"/><Relationship Id="rId3" Type="http://schemas.openxmlformats.org/officeDocument/2006/relationships/hyperlink" Target="https://clutch.co/website-builders/resources/small-business-websites-2018" TargetMode="External"/><Relationship Id="rId7" Type="http://schemas.openxmlformats.org/officeDocument/2006/relationships/hyperlink" Target="https://moz.com/blog/local-businesses-need-websites" TargetMode="External"/><Relationship Id="rId2" Type="http://schemas.openxmlformats.org/officeDocument/2006/relationships/hyperlink" Target="http://eregion.e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earchenginejournal.com/seo-trends/281053" TargetMode="External"/><Relationship Id="rId5" Type="http://schemas.openxmlformats.org/officeDocument/2006/relationships/hyperlink" Target="https://keap.com/infusionsoft/resources/small-business-marketing-trends-report" TargetMode="External"/><Relationship Id="rId4" Type="http://schemas.openxmlformats.org/officeDocument/2006/relationships/hyperlink" Target="https://www.smartcompany.com.au/technology/seo/small-businesses-websites-seo" TargetMode="External"/><Relationship Id="rId9" Type="http://schemas.openxmlformats.org/officeDocument/2006/relationships/hyperlink" Target="https://www.liquisdesign.com/increase-website-traffic-2019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luecorona.com/blog/do-i-need-a-website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2996952"/>
            <a:ext cx="849694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>
                <a:solidFill>
                  <a:srgbClr val="3760AA"/>
                </a:solidFill>
              </a:rPr>
              <a:t>http</a:t>
            </a:r>
            <a:r>
              <a:rPr lang="en-GB" sz="1600" dirty="0">
                <a:solidFill>
                  <a:srgbClr val="3760AA"/>
                </a:solidFill>
              </a:rPr>
              <a:t>://eregion.eu/22-5-2019-academy-2019-cultural-heritage-epromotion-krka-kolpa-river-basin</a:t>
            </a:r>
          </a:p>
          <a:p>
            <a:pPr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	Kulturni center Janeza Trdine	Novo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</a:rPr>
              <a:t>mesto, 22.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maja 2019</a:t>
            </a:r>
          </a:p>
          <a:p>
            <a:pPr algn="ctr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just"/>
            <a:endParaRPr lang="en-GB" sz="2000" dirty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r>
              <a:rPr lang="en-GB" sz="3200" b="1" dirty="0" err="1">
                <a:solidFill>
                  <a:schemeClr val="accent1"/>
                </a:solidFill>
              </a:rPr>
              <a:t>Povezovanje</a:t>
            </a:r>
            <a:r>
              <a:rPr lang="en-GB" sz="3200" b="1" dirty="0">
                <a:solidFill>
                  <a:schemeClr val="accent1"/>
                </a:solidFill>
              </a:rPr>
              <a:t> </a:t>
            </a:r>
            <a:r>
              <a:rPr lang="en-GB" sz="3200" b="1" dirty="0" err="1">
                <a:solidFill>
                  <a:schemeClr val="accent1"/>
                </a:solidFill>
              </a:rPr>
              <a:t>spletnih</a:t>
            </a:r>
            <a:r>
              <a:rPr lang="en-GB" sz="3200" b="1" dirty="0">
                <a:solidFill>
                  <a:schemeClr val="accent1"/>
                </a:solidFill>
              </a:rPr>
              <a:t> </a:t>
            </a:r>
            <a:r>
              <a:rPr lang="en-GB" sz="3200" b="1" dirty="0" err="1">
                <a:solidFill>
                  <a:schemeClr val="accent1"/>
                </a:solidFill>
              </a:rPr>
              <a:t>strani</a:t>
            </a:r>
            <a:r>
              <a:rPr lang="en-GB" sz="3200" b="1" dirty="0">
                <a:solidFill>
                  <a:schemeClr val="accent1"/>
                </a:solidFill>
              </a:rPr>
              <a:t> </a:t>
            </a:r>
            <a:r>
              <a:rPr lang="en-GB" sz="3200" b="1" dirty="0" smtClean="0">
                <a:solidFill>
                  <a:schemeClr val="accent1"/>
                </a:solidFill>
              </a:rPr>
              <a:t> v </a:t>
            </a:r>
            <a:r>
              <a:rPr lang="en-GB" sz="3200" b="1" dirty="0" err="1">
                <a:solidFill>
                  <a:schemeClr val="accent1"/>
                </a:solidFill>
              </a:rPr>
              <a:t>angleškem</a:t>
            </a:r>
            <a:r>
              <a:rPr lang="en-GB" sz="3200" b="1" dirty="0">
                <a:solidFill>
                  <a:schemeClr val="accent1"/>
                </a:solidFill>
              </a:rPr>
              <a:t> </a:t>
            </a:r>
            <a:r>
              <a:rPr lang="en-GB" sz="3200" b="1" dirty="0" err="1">
                <a:solidFill>
                  <a:schemeClr val="accent1"/>
                </a:solidFill>
              </a:rPr>
              <a:t>jeziku</a:t>
            </a:r>
            <a:r>
              <a:rPr lang="en-GB" sz="3200" b="1" dirty="0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GB" sz="3200" b="1" dirty="0">
                <a:solidFill>
                  <a:schemeClr val="accent1"/>
                </a:solidFill>
              </a:rPr>
              <a:t>– </a:t>
            </a:r>
            <a:r>
              <a:rPr lang="en-GB" sz="3200" b="1" dirty="0" err="1">
                <a:solidFill>
                  <a:schemeClr val="accent1"/>
                </a:solidFill>
              </a:rPr>
              <a:t>zakaj</a:t>
            </a:r>
            <a:r>
              <a:rPr lang="en-GB" sz="3200" b="1" dirty="0">
                <a:solidFill>
                  <a:schemeClr val="accent1"/>
                </a:solidFill>
              </a:rPr>
              <a:t> je </a:t>
            </a:r>
            <a:r>
              <a:rPr lang="en-GB" sz="3200" b="1" dirty="0" err="1">
                <a:solidFill>
                  <a:schemeClr val="accent1"/>
                </a:solidFill>
              </a:rPr>
              <a:t>pomembno</a:t>
            </a:r>
            <a:r>
              <a:rPr lang="en-GB" sz="3200" b="1" dirty="0">
                <a:solidFill>
                  <a:schemeClr val="accent1"/>
                </a:solidFill>
              </a:rPr>
              <a:t>?</a:t>
            </a:r>
          </a:p>
          <a:p>
            <a:pPr algn="ctr"/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pPr algn="ctr"/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Dr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 Jože Gričar</a:t>
            </a:r>
            <a:r>
              <a:rPr lang="sl-SI" sz="20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, zaslužni </a:t>
            </a:r>
            <a:r>
              <a:rPr lang="sl-SI" sz="2000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professor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Univerza v Mariboru</a:t>
            </a:r>
            <a:endParaRPr lang="en-GB" sz="2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l-SI" sz="20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Gricar@FOV.Uni-Mb.si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1026" name="Picture 2" descr="http://eregion.eu/wp-content/uploads/2018/10/Capture-16-300x25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0"/>
            <a:ext cx="3131840" cy="2780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67544" y="548680"/>
            <a:ext cx="55446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solidFill>
                  <a:srgbClr val="3760AA"/>
                </a:solidFill>
              </a:rPr>
              <a:t>A k a d e m </a:t>
            </a:r>
            <a:r>
              <a:rPr lang="en-GB" sz="4400" b="1" dirty="0" err="1">
                <a:solidFill>
                  <a:srgbClr val="3760AA"/>
                </a:solidFill>
              </a:rPr>
              <a:t>i</a:t>
            </a:r>
            <a:r>
              <a:rPr lang="en-GB" sz="4400" b="1" dirty="0">
                <a:solidFill>
                  <a:srgbClr val="3760AA"/>
                </a:solidFill>
              </a:rPr>
              <a:t> j a   2019 </a:t>
            </a:r>
            <a:endParaRPr lang="en-GB" sz="4400" b="1" dirty="0" smtClean="0">
              <a:solidFill>
                <a:srgbClr val="3760AA"/>
              </a:solidFill>
            </a:endParaRPr>
          </a:p>
          <a:p>
            <a:pPr algn="ctr"/>
            <a:r>
              <a:rPr lang="en-GB" sz="3200" b="1" dirty="0" smtClean="0">
                <a:solidFill>
                  <a:srgbClr val="3760AA"/>
                </a:solidFill>
              </a:rPr>
              <a:t>E-</a:t>
            </a:r>
            <a:r>
              <a:rPr lang="en-GB" sz="3200" b="1" dirty="0" err="1" smtClean="0">
                <a:solidFill>
                  <a:srgbClr val="3760AA"/>
                </a:solidFill>
              </a:rPr>
              <a:t>promocija</a:t>
            </a:r>
            <a:r>
              <a:rPr lang="en-GB" sz="3200" b="1" dirty="0" smtClean="0">
                <a:solidFill>
                  <a:srgbClr val="3760AA"/>
                </a:solidFill>
              </a:rPr>
              <a:t> </a:t>
            </a:r>
            <a:r>
              <a:rPr lang="en-GB" sz="3200" b="1" dirty="0" err="1">
                <a:solidFill>
                  <a:srgbClr val="3760AA"/>
                </a:solidFill>
              </a:rPr>
              <a:t>kulturne</a:t>
            </a:r>
            <a:r>
              <a:rPr lang="en-GB" sz="3200" b="1" dirty="0">
                <a:solidFill>
                  <a:srgbClr val="3760AA"/>
                </a:solidFill>
              </a:rPr>
              <a:t> </a:t>
            </a:r>
            <a:r>
              <a:rPr lang="en-GB" sz="3200" b="1" dirty="0" err="1">
                <a:solidFill>
                  <a:srgbClr val="3760AA"/>
                </a:solidFill>
              </a:rPr>
              <a:t>dediščine</a:t>
            </a:r>
            <a:endParaRPr lang="en-GB" sz="3200" b="1" dirty="0">
              <a:solidFill>
                <a:srgbClr val="3760AA"/>
              </a:solidFill>
            </a:endParaRPr>
          </a:p>
          <a:p>
            <a:pPr algn="ctr"/>
            <a:r>
              <a:rPr lang="en-GB" sz="3200" b="1" dirty="0">
                <a:solidFill>
                  <a:srgbClr val="3760AA"/>
                </a:solidFill>
              </a:rPr>
              <a:t>v </a:t>
            </a:r>
            <a:r>
              <a:rPr lang="en-GB" sz="3200" b="1" dirty="0" err="1">
                <a:solidFill>
                  <a:srgbClr val="3760AA"/>
                </a:solidFill>
              </a:rPr>
              <a:t>porečju</a:t>
            </a:r>
            <a:r>
              <a:rPr lang="en-GB" sz="3200" b="1" dirty="0">
                <a:solidFill>
                  <a:srgbClr val="3760AA"/>
                </a:solidFill>
              </a:rPr>
              <a:t> </a:t>
            </a:r>
            <a:r>
              <a:rPr lang="en-GB" sz="3200" b="1" dirty="0" err="1">
                <a:solidFill>
                  <a:srgbClr val="3760AA"/>
                </a:solidFill>
              </a:rPr>
              <a:t>Krke</a:t>
            </a:r>
            <a:r>
              <a:rPr lang="en-GB" sz="3200" b="1" dirty="0">
                <a:solidFill>
                  <a:srgbClr val="3760AA"/>
                </a:solidFill>
              </a:rPr>
              <a:t> in </a:t>
            </a:r>
            <a:r>
              <a:rPr lang="en-GB" sz="3200" b="1" dirty="0" err="1">
                <a:solidFill>
                  <a:srgbClr val="3760AA"/>
                </a:solidFill>
              </a:rPr>
              <a:t>Kolpe</a:t>
            </a:r>
            <a:r>
              <a:rPr lang="en-GB" sz="3200" b="1" dirty="0">
                <a:solidFill>
                  <a:srgbClr val="3760AA"/>
                </a:solidFill>
              </a:rPr>
              <a:t> (</a:t>
            </a:r>
            <a:r>
              <a:rPr lang="en-GB" sz="3200" b="1" dirty="0" err="1">
                <a:solidFill>
                  <a:srgbClr val="3760AA"/>
                </a:solidFill>
              </a:rPr>
              <a:t>Kupe</a:t>
            </a:r>
            <a:r>
              <a:rPr lang="en-GB" sz="3200" b="1" dirty="0">
                <a:solidFill>
                  <a:srgbClr val="3760AA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106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88641"/>
            <a:ext cx="8136904" cy="1368151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Krka River Basin</a:t>
            </a:r>
            <a:r>
              <a:rPr lang="en-GB" dirty="0"/>
              <a:t/>
            </a:r>
            <a:br>
              <a:rPr lang="en-GB" dirty="0"/>
            </a:br>
            <a:r>
              <a:rPr lang="it-IT" sz="3100" u="sng" dirty="0">
                <a:hlinkClick r:id="rId2"/>
              </a:rPr>
              <a:t>http://</a:t>
            </a:r>
            <a:r>
              <a:rPr lang="it-IT" sz="3100" u="sng" dirty="0" smtClean="0">
                <a:hlinkClick r:id="rId2"/>
              </a:rPr>
              <a:t>eregion.eu/countries/slovenia/river-basins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4896544"/>
          </a:xfrm>
        </p:spPr>
        <p:txBody>
          <a:bodyPr>
            <a:normAutofit fontScale="47500" lnSpcReduction="20000"/>
          </a:bodyPr>
          <a:lstStyle/>
          <a:p>
            <a:pPr algn="l" fontAlgn="base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Tourist Association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Suha</a:t>
            </a:r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krajina</a:t>
            </a:r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Žužemberk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Vlado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Kostevc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Tourist Association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Straža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Pavel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Vidic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Kompas</a:t>
            </a:r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Travel Agency – Tourist Information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Center</a:t>
            </a:r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Novo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mesto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Matjaž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Pavlin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</a:p>
          <a:p>
            <a:pPr algn="l" fontAlgn="base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Underwater Activities Association Novo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mesto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Anita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Pajtler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Restaurant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Loka</a:t>
            </a:r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 Novo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mesto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Slavko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Vidmar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</a:p>
          <a:p>
            <a:pPr algn="l" fontAlgn="base"/>
            <a:r>
              <a:rPr lang="en-GB" sz="3400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Tourist Association </a:t>
            </a:r>
            <a:r>
              <a:rPr lang="en-GB" sz="3400" b="1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Otočec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Jure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Rifelj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Tourist Association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Kostanjevica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Krki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Tatjana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Petrič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Tourism Association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Landestrost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,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Kostanjevica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na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Krki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Matija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Tomazin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Member</a:t>
            </a:r>
          </a:p>
          <a:p>
            <a:pPr algn="l" fontAlgn="base"/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Restaurant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Žolnir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,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Kostanjevica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na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Krki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Fanika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 &amp; Otto </a:t>
            </a:r>
            <a:r>
              <a:rPr lang="en-GB" sz="3400" dirty="0" err="1">
                <a:latin typeface="Arial" panose="020B0604020202020204" pitchFamily="34" charset="0"/>
                <a:cs typeface="Arial" panose="020B0604020202020204" pitchFamily="34" charset="0"/>
              </a:rPr>
              <a:t>Sevšek</a:t>
            </a:r>
            <a:r>
              <a:rPr lang="en-GB" sz="3400" dirty="0">
                <a:latin typeface="Arial" panose="020B0604020202020204" pitchFamily="34" charset="0"/>
                <a:cs typeface="Arial" panose="020B0604020202020204" pitchFamily="34" charset="0"/>
              </a:rPr>
              <a:t>, Owners</a:t>
            </a:r>
          </a:p>
          <a:p>
            <a:pPr algn="l" fontAlgn="base"/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Posavje</a:t>
            </a:r>
            <a:r>
              <a:rPr lang="en-GB" sz="3400" b="1" u="sng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 Museum </a:t>
            </a:r>
            <a:r>
              <a:rPr lang="en-GB" sz="3400" b="1" u="sng" dirty="0" err="1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Brežice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 err="1"/>
              <a:t>Alenka</a:t>
            </a:r>
            <a:r>
              <a:rPr lang="en-GB" dirty="0"/>
              <a:t> </a:t>
            </a:r>
            <a:r>
              <a:rPr lang="en-GB" dirty="0" err="1"/>
              <a:t>Černelič</a:t>
            </a:r>
            <a:r>
              <a:rPr lang="en-GB" dirty="0"/>
              <a:t> </a:t>
            </a:r>
            <a:r>
              <a:rPr lang="en-GB" dirty="0" err="1"/>
              <a:t>Krošelj</a:t>
            </a:r>
            <a:r>
              <a:rPr lang="en-GB" dirty="0"/>
              <a:t>, Acting Director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518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846640" cy="1152128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4900" b="1" dirty="0" err="1" smtClean="0">
                <a:solidFill>
                  <a:schemeClr val="accent1"/>
                </a:solidFill>
              </a:rPr>
              <a:t>Kolpa</a:t>
            </a:r>
            <a:r>
              <a:rPr lang="it-IT" sz="4900" b="1" dirty="0" smtClean="0">
                <a:solidFill>
                  <a:schemeClr val="accent1"/>
                </a:solidFill>
              </a:rPr>
              <a:t>/</a:t>
            </a:r>
            <a:r>
              <a:rPr lang="it-IT" sz="4900" b="1" dirty="0" err="1" smtClean="0">
                <a:solidFill>
                  <a:schemeClr val="accent1"/>
                </a:solidFill>
              </a:rPr>
              <a:t>Kupa</a:t>
            </a:r>
            <a:r>
              <a:rPr lang="it-IT" sz="4900" b="1" dirty="0" smtClean="0">
                <a:solidFill>
                  <a:schemeClr val="accent1"/>
                </a:solidFill>
              </a:rPr>
              <a:t> </a:t>
            </a:r>
            <a:r>
              <a:rPr lang="it-IT" sz="4900" b="1" dirty="0">
                <a:solidFill>
                  <a:schemeClr val="accent1"/>
                </a:solidFill>
              </a:rPr>
              <a:t>River </a:t>
            </a:r>
            <a:r>
              <a:rPr lang="it-IT" sz="4900" b="1" dirty="0" err="1">
                <a:solidFill>
                  <a:schemeClr val="accent1"/>
                </a:solidFill>
              </a:rPr>
              <a:t>Basin</a:t>
            </a:r>
            <a:r>
              <a:rPr lang="it-IT" sz="4900" b="1" dirty="0">
                <a:solidFill>
                  <a:schemeClr val="accent1"/>
                </a:solidFill>
              </a:rPr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it-IT" sz="3100" u="sng" dirty="0">
                <a:hlinkClick r:id="rId2"/>
              </a:rPr>
              <a:t>http://eregion.eu/countries/slovenia/river-basins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916832"/>
            <a:ext cx="7416824" cy="4608512"/>
          </a:xfrm>
        </p:spPr>
        <p:txBody>
          <a:bodyPr>
            <a:normAutofit fontScale="25000" lnSpcReduction="20000"/>
          </a:bodyPr>
          <a:lstStyle/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Tourist Agency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Kolpa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Sela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6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Osilnica</a:t>
            </a:r>
            <a:endParaRPr lang="en-GB" sz="6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en-GB" sz="6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Alenka</a:t>
            </a:r>
            <a:r>
              <a:rPr lang="en-GB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Kovač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Tourist Association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Poljanska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dolina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ob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Kolpi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Stari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trg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ob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Kolpi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Lindič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Hotel and Sports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Center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Kovač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d.o.o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.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Kolpa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Sela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Osilnica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</a:rPr>
              <a:t>Simon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Kovač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</a:p>
          <a:p>
            <a:pPr algn="l" fontAlgn="base"/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Eko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Village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Rinčica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/ Glamping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Kolpa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/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Kanu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Kamp,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Radenci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ob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Kolpi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Andreja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Rade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Manager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Sports and Tourism Association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Vinica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Mirtič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Camping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Podzemelj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Petra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Pešelj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Head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Restaurant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Veselič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Podzemelj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,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Gradac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Andreja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Drakulič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Veselič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</a:rPr>
              <a:t>Institute for Tourism, Culture, Sport and Youth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Metlika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Marjetka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Pezdirc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Acting Director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Tourist Association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Vigred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Metlika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Rudi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Vlasič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President</a:t>
            </a:r>
          </a:p>
          <a:p>
            <a:pPr algn="l" fontAlgn="base"/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Chamber of Commerce of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Dolenjska</a:t>
            </a:r>
            <a:r>
              <a:rPr lang="en-GB" sz="6400" b="1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 and Bela </a:t>
            </a:r>
            <a:r>
              <a:rPr lang="en-GB" sz="6400" b="1" dirty="0" err="1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krajina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 </a:t>
            </a:r>
            <a:r>
              <a:rPr lang="en-GB" sz="6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mesto</a:t>
            </a:r>
            <a:endParaRPr lang="en-GB" sz="6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fontAlgn="base"/>
            <a:r>
              <a:rPr lang="en-GB" sz="6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Tomaž</a:t>
            </a:r>
            <a:r>
              <a:rPr lang="en-GB" sz="6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6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Kordiš</a:t>
            </a:r>
            <a:r>
              <a:rPr lang="en-GB" sz="6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</a:p>
          <a:p>
            <a:pPr algn="l" fontAlgn="base"/>
            <a:r>
              <a:rPr lang="en-GB" sz="3400" dirty="0"/>
              <a:t/>
            </a:r>
            <a:br>
              <a:rPr lang="en-GB" sz="3400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99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96944" cy="122413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b="1" dirty="0" smtClean="0">
                <a:solidFill>
                  <a:schemeClr val="accent1"/>
                </a:solidFill>
              </a:rPr>
              <a:t>Historic </a:t>
            </a:r>
            <a:r>
              <a:rPr lang="en-GB" sz="4000" b="1" dirty="0">
                <a:solidFill>
                  <a:schemeClr val="accent1"/>
                </a:solidFill>
              </a:rPr>
              <a:t>Villages &amp; Towns </a:t>
            </a:r>
            <a:r>
              <a:rPr lang="en-GB" sz="4000" b="1" dirty="0" smtClean="0">
                <a:solidFill>
                  <a:schemeClr val="accent1"/>
                </a:solidFill>
              </a:rPr>
              <a:t>Network - </a:t>
            </a:r>
            <a:r>
              <a:rPr lang="en-GB" sz="4000" b="1" dirty="0" err="1" smtClean="0">
                <a:solidFill>
                  <a:schemeClr val="accent1"/>
                </a:solidFill>
              </a:rPr>
              <a:t>Drašiči</a:t>
            </a:r>
            <a:r>
              <a:rPr lang="en-GB" sz="4000" b="1" dirty="0">
                <a:solidFill>
                  <a:srgbClr val="3760A0"/>
                </a:solidFill>
              </a:rPr>
              <a:t/>
            </a:r>
            <a:br>
              <a:rPr lang="en-GB" sz="4000" b="1" dirty="0">
                <a:solidFill>
                  <a:srgbClr val="3760A0"/>
                </a:solidFill>
              </a:rPr>
            </a:br>
            <a:r>
              <a:rPr lang="en-GB" sz="3100" dirty="0">
                <a:solidFill>
                  <a:srgbClr val="3760A0"/>
                </a:solidFill>
                <a:hlinkClick r:id="rId2"/>
              </a:rPr>
              <a:t>http://</a:t>
            </a:r>
            <a:r>
              <a:rPr lang="en-GB" sz="3100" dirty="0" smtClean="0">
                <a:solidFill>
                  <a:srgbClr val="3760A0"/>
                </a:solidFill>
                <a:hlinkClick r:id="rId2"/>
              </a:rPr>
              <a:t>eregion.eu/countries/slovenia/historic-villages</a:t>
            </a:r>
            <a:r>
              <a:rPr lang="en-GB" sz="3100" dirty="0" smtClean="0">
                <a:solidFill>
                  <a:srgbClr val="3760A0"/>
                </a:solidFill>
              </a:rPr>
              <a:t> </a:t>
            </a:r>
            <a:r>
              <a:rPr lang="en-GB" b="1" dirty="0">
                <a:solidFill>
                  <a:srgbClr val="3760A0"/>
                </a:solidFill>
              </a:rPr>
              <a:t/>
            </a:r>
            <a:br>
              <a:rPr lang="en-GB" b="1" dirty="0">
                <a:solidFill>
                  <a:srgbClr val="3760A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>
            <a:noAutofit/>
          </a:bodyPr>
          <a:lstStyle/>
          <a:p>
            <a:pPr algn="l"/>
            <a:r>
              <a:rPr lang="en-GB" sz="2000" dirty="0" err="1">
                <a:solidFill>
                  <a:srgbClr val="3760A0"/>
                </a:solidFill>
              </a:rPr>
              <a:t>Veronika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Plut</a:t>
            </a:r>
            <a:r>
              <a:rPr lang="en-GB" sz="2000" dirty="0">
                <a:solidFill>
                  <a:srgbClr val="3760A0"/>
                </a:solidFill>
              </a:rPr>
              <a:t>, President, </a:t>
            </a:r>
            <a:r>
              <a:rPr lang="en-GB" sz="2000" dirty="0">
                <a:solidFill>
                  <a:srgbClr val="3760A0"/>
                </a:solidFill>
                <a:hlinkClick r:id="rId3"/>
              </a:rPr>
              <a:t>Local Community </a:t>
            </a:r>
            <a:r>
              <a:rPr lang="en-GB" sz="2000" dirty="0" err="1">
                <a:solidFill>
                  <a:srgbClr val="3760A0"/>
                </a:solidFill>
                <a:hlinkClick r:id="rId3"/>
              </a:rPr>
              <a:t>Drašiči</a:t>
            </a:r>
            <a:r>
              <a:rPr lang="en-GB" sz="2000" dirty="0">
                <a:solidFill>
                  <a:srgbClr val="3760A0"/>
                </a:solidFill>
              </a:rPr>
              <a:t>, Municipality of </a:t>
            </a:r>
            <a:r>
              <a:rPr lang="en-GB" sz="2000" dirty="0" err="1">
                <a:solidFill>
                  <a:srgbClr val="3760A0"/>
                </a:solidFill>
              </a:rPr>
              <a:t>Metlika</a:t>
            </a:r>
            <a:r>
              <a:rPr lang="en-GB" sz="2000" dirty="0">
                <a:solidFill>
                  <a:srgbClr val="3760A0"/>
                </a:solidFill>
              </a:rPr>
              <a:t> &amp; </a:t>
            </a:r>
            <a:r>
              <a:rPr lang="en-GB" sz="2000" dirty="0" smtClean="0">
                <a:solidFill>
                  <a:srgbClr val="3760A0"/>
                </a:solidFill>
              </a:rPr>
              <a:t> Anton </a:t>
            </a:r>
            <a:r>
              <a:rPr lang="en-GB" sz="2000" dirty="0" err="1" smtClean="0">
                <a:solidFill>
                  <a:srgbClr val="3760A0"/>
                </a:solidFill>
              </a:rPr>
              <a:t>Plut</a:t>
            </a:r>
            <a:r>
              <a:rPr lang="en-GB" sz="2000" dirty="0" smtClean="0">
                <a:solidFill>
                  <a:srgbClr val="3760A0"/>
                </a:solidFill>
              </a:rPr>
              <a:t>, </a:t>
            </a:r>
            <a:r>
              <a:rPr lang="en-GB" sz="2000" dirty="0">
                <a:solidFill>
                  <a:srgbClr val="3760A0"/>
                </a:solidFill>
              </a:rPr>
              <a:t>Owner, </a:t>
            </a:r>
            <a:r>
              <a:rPr lang="en-GB" sz="2000" dirty="0" err="1">
                <a:solidFill>
                  <a:srgbClr val="3760A0"/>
                </a:solidFill>
                <a:hlinkClick r:id="rId4"/>
              </a:rPr>
              <a:t>Plut</a:t>
            </a:r>
            <a:r>
              <a:rPr lang="en-GB" sz="2000" dirty="0">
                <a:solidFill>
                  <a:srgbClr val="3760A0"/>
                </a:solidFill>
                <a:hlinkClick r:id="rId4"/>
              </a:rPr>
              <a:t> Wine Cellar and Mill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>
                <a:solidFill>
                  <a:srgbClr val="3760A0"/>
                </a:solidFill>
              </a:rPr>
              <a:t>Martin </a:t>
            </a:r>
            <a:r>
              <a:rPr lang="en-GB" sz="2000" dirty="0" err="1">
                <a:solidFill>
                  <a:srgbClr val="3760A0"/>
                </a:solidFill>
              </a:rPr>
              <a:t>Simonič</a:t>
            </a:r>
            <a:r>
              <a:rPr lang="en-GB" sz="2000" dirty="0">
                <a:solidFill>
                  <a:srgbClr val="3760A0"/>
                </a:solidFill>
              </a:rPr>
              <a:t>, Secretary, </a:t>
            </a:r>
            <a:r>
              <a:rPr lang="en-GB" sz="2000" dirty="0">
                <a:solidFill>
                  <a:srgbClr val="3760A0"/>
                </a:solidFill>
                <a:hlinkClick r:id="rId5"/>
              </a:rPr>
              <a:t>Neighbourhood Vineyard Cottage of </a:t>
            </a:r>
            <a:r>
              <a:rPr lang="en-GB" sz="2000" dirty="0" err="1">
                <a:solidFill>
                  <a:srgbClr val="3760A0"/>
                </a:solidFill>
                <a:hlinkClick r:id="rId5"/>
              </a:rPr>
              <a:t>Drašiči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 err="1">
                <a:solidFill>
                  <a:srgbClr val="3760A0"/>
                </a:solidFill>
              </a:rPr>
              <a:t>Primož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Bertalanič</a:t>
            </a:r>
            <a:r>
              <a:rPr lang="en-GB" sz="2000" dirty="0">
                <a:solidFill>
                  <a:srgbClr val="3760A0"/>
                </a:solidFill>
              </a:rPr>
              <a:t>, Priest, </a:t>
            </a:r>
            <a:r>
              <a:rPr lang="en-GB" sz="2000" dirty="0" err="1">
                <a:solidFill>
                  <a:srgbClr val="3760A0"/>
                </a:solidFill>
                <a:hlinkClick r:id="rId6"/>
              </a:rPr>
              <a:t>Metlika</a:t>
            </a:r>
            <a:r>
              <a:rPr lang="en-GB" sz="2000" dirty="0">
                <a:solidFill>
                  <a:srgbClr val="3760A0"/>
                </a:solidFill>
                <a:hlinkClick r:id="rId6"/>
              </a:rPr>
              <a:t> Parish</a:t>
            </a:r>
            <a:r>
              <a:rPr lang="en-GB" sz="2000" dirty="0">
                <a:solidFill>
                  <a:srgbClr val="3760A0"/>
                </a:solidFill>
              </a:rPr>
              <a:t> &amp; </a:t>
            </a:r>
            <a:r>
              <a:rPr lang="en-GB" sz="2000" dirty="0">
                <a:solidFill>
                  <a:srgbClr val="3760A0"/>
                </a:solidFill>
                <a:hlinkClick r:id="rId7"/>
              </a:rPr>
              <a:t>Three Parishes, </a:t>
            </a:r>
            <a:r>
              <a:rPr lang="en-GB" sz="2000" dirty="0" err="1">
                <a:solidFill>
                  <a:srgbClr val="3760A0"/>
                </a:solidFill>
                <a:hlinkClick r:id="rId7"/>
              </a:rPr>
              <a:t>Rosalnice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 err="1">
                <a:solidFill>
                  <a:srgbClr val="3760A0"/>
                </a:solidFill>
                <a:hlinkClick r:id="rId8"/>
              </a:rPr>
              <a:t>Dr.</a:t>
            </a:r>
            <a:r>
              <a:rPr lang="en-GB" sz="2000" dirty="0">
                <a:solidFill>
                  <a:srgbClr val="3760A0"/>
                </a:solidFill>
                <a:hlinkClick r:id="rId8"/>
              </a:rPr>
              <a:t> </a:t>
            </a:r>
            <a:r>
              <a:rPr lang="en-GB" sz="2000" dirty="0" err="1">
                <a:solidFill>
                  <a:srgbClr val="3760A0"/>
                </a:solidFill>
                <a:hlinkClick r:id="rId8"/>
              </a:rPr>
              <a:t>Julij</a:t>
            </a:r>
            <a:r>
              <a:rPr lang="en-GB" sz="2000" dirty="0">
                <a:solidFill>
                  <a:srgbClr val="3760A0"/>
                </a:solidFill>
                <a:hlinkClick r:id="rId8"/>
              </a:rPr>
              <a:t> </a:t>
            </a:r>
            <a:r>
              <a:rPr lang="en-GB" sz="2000" dirty="0" err="1">
                <a:solidFill>
                  <a:srgbClr val="3760A0"/>
                </a:solidFill>
                <a:hlinkClick r:id="rId8"/>
              </a:rPr>
              <a:t>Nemanič</a:t>
            </a:r>
            <a:r>
              <a:rPr lang="en-GB" sz="2000" dirty="0">
                <a:solidFill>
                  <a:srgbClr val="3760A0"/>
                </a:solidFill>
                <a:hlinkClick r:id="rId8"/>
              </a:rPr>
              <a:t>, </a:t>
            </a:r>
            <a:r>
              <a:rPr lang="en-GB" sz="2000" dirty="0" err="1">
                <a:solidFill>
                  <a:srgbClr val="3760A0"/>
                </a:solidFill>
                <a:hlinkClick r:id="rId8"/>
              </a:rPr>
              <a:t>Enolog</a:t>
            </a:r>
            <a:r>
              <a:rPr lang="en-GB" sz="2000" dirty="0">
                <a:solidFill>
                  <a:srgbClr val="3760A0"/>
                </a:solidFill>
              </a:rPr>
              <a:t>, </a:t>
            </a:r>
            <a:r>
              <a:rPr lang="en-GB" sz="2000" dirty="0">
                <a:solidFill>
                  <a:srgbClr val="3760A0"/>
                </a:solidFill>
                <a:hlinkClick r:id="rId9"/>
              </a:rPr>
              <a:t>Assistant Professor for Viticulture, Landscape Governance College </a:t>
            </a:r>
            <a:r>
              <a:rPr lang="en-GB" sz="2000" dirty="0" err="1">
                <a:solidFill>
                  <a:srgbClr val="3760A0"/>
                </a:solidFill>
                <a:hlinkClick r:id="rId9"/>
              </a:rPr>
              <a:t>Grm</a:t>
            </a:r>
            <a:r>
              <a:rPr lang="en-GB" sz="2000" dirty="0">
                <a:solidFill>
                  <a:srgbClr val="3760A0"/>
                </a:solidFill>
                <a:hlinkClick r:id="rId9"/>
              </a:rPr>
              <a:t> Novo </a:t>
            </a:r>
            <a:r>
              <a:rPr lang="en-GB" sz="2000" dirty="0" err="1">
                <a:solidFill>
                  <a:srgbClr val="3760A0"/>
                </a:solidFill>
                <a:hlinkClick r:id="rId9"/>
              </a:rPr>
              <a:t>mesto</a:t>
            </a:r>
            <a:r>
              <a:rPr lang="en-GB" sz="2000" dirty="0">
                <a:solidFill>
                  <a:srgbClr val="3760A0"/>
                </a:solidFill>
              </a:rPr>
              <a:t> &amp; </a:t>
            </a:r>
            <a:r>
              <a:rPr lang="en-GB" sz="2000" dirty="0">
                <a:solidFill>
                  <a:srgbClr val="3760A0"/>
                </a:solidFill>
                <a:hlinkClick r:id="rId10"/>
              </a:rPr>
              <a:t>Honorary Citizen of </a:t>
            </a:r>
            <a:r>
              <a:rPr lang="en-GB" sz="2000" dirty="0" err="1">
                <a:solidFill>
                  <a:srgbClr val="3760A0"/>
                </a:solidFill>
                <a:hlinkClick r:id="rId10"/>
              </a:rPr>
              <a:t>Metlika</a:t>
            </a:r>
            <a:r>
              <a:rPr lang="en-GB" sz="2000" dirty="0">
                <a:solidFill>
                  <a:srgbClr val="3760A0"/>
                </a:solidFill>
              </a:rPr>
              <a:t> &amp; Member, </a:t>
            </a:r>
            <a:r>
              <a:rPr lang="en-GB" sz="2000" dirty="0" err="1">
                <a:solidFill>
                  <a:srgbClr val="3760A0"/>
                </a:solidFill>
                <a:hlinkClick r:id="rId11"/>
              </a:rPr>
              <a:t>Dolenjska</a:t>
            </a:r>
            <a:r>
              <a:rPr lang="en-GB" sz="2000" dirty="0">
                <a:solidFill>
                  <a:srgbClr val="3760A0"/>
                </a:solidFill>
                <a:hlinkClick r:id="rId11"/>
              </a:rPr>
              <a:t> Academic Initiative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>
                <a:solidFill>
                  <a:srgbClr val="3760A0"/>
                </a:solidFill>
              </a:rPr>
              <a:t>Martin &amp; </a:t>
            </a:r>
            <a:r>
              <a:rPr lang="en-GB" sz="2000" dirty="0" err="1">
                <a:solidFill>
                  <a:srgbClr val="3760A0"/>
                </a:solidFill>
              </a:rPr>
              <a:t>Bernarda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Pečarič</a:t>
            </a:r>
            <a:r>
              <a:rPr lang="en-GB" sz="2000" dirty="0">
                <a:solidFill>
                  <a:srgbClr val="3760A0"/>
                </a:solidFill>
              </a:rPr>
              <a:t>, Owners, </a:t>
            </a:r>
            <a:r>
              <a:rPr lang="en-GB" sz="2000" dirty="0">
                <a:solidFill>
                  <a:srgbClr val="3760A0"/>
                </a:solidFill>
                <a:hlinkClick r:id="rId12"/>
              </a:rPr>
              <a:t>Oil Mill </a:t>
            </a:r>
            <a:r>
              <a:rPr lang="en-GB" sz="2000" dirty="0" err="1">
                <a:solidFill>
                  <a:srgbClr val="3760A0"/>
                </a:solidFill>
                <a:hlinkClick r:id="rId12"/>
              </a:rPr>
              <a:t>Pečarič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>
                <a:solidFill>
                  <a:srgbClr val="3760A0"/>
                </a:solidFill>
              </a:rPr>
              <a:t>Nada </a:t>
            </a:r>
            <a:r>
              <a:rPr lang="en-GB" sz="2000" dirty="0" err="1">
                <a:solidFill>
                  <a:srgbClr val="3760A0"/>
                </a:solidFill>
              </a:rPr>
              <a:t>Simonič</a:t>
            </a:r>
            <a:r>
              <a:rPr lang="en-GB" sz="2000" dirty="0">
                <a:solidFill>
                  <a:srgbClr val="3760A0"/>
                </a:solidFill>
              </a:rPr>
              <a:t>, Owner, </a:t>
            </a:r>
            <a:r>
              <a:rPr lang="en-GB" sz="2000" dirty="0">
                <a:solidFill>
                  <a:srgbClr val="3760A0"/>
                </a:solidFill>
                <a:hlinkClick r:id="rId13"/>
              </a:rPr>
              <a:t>Tourism </a:t>
            </a:r>
            <a:r>
              <a:rPr lang="en-GB" sz="2000" dirty="0" err="1">
                <a:solidFill>
                  <a:srgbClr val="3760A0"/>
                </a:solidFill>
                <a:hlinkClick r:id="rId13"/>
              </a:rPr>
              <a:t>Simonič</a:t>
            </a:r>
            <a:r>
              <a:rPr lang="en-GB" sz="2000" dirty="0">
                <a:solidFill>
                  <a:srgbClr val="3760A0"/>
                </a:solidFill>
                <a:hlinkClick r:id="rId13"/>
              </a:rPr>
              <a:t> – Open Doors Farm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>
                <a:solidFill>
                  <a:srgbClr val="3760A0"/>
                </a:solidFill>
              </a:rPr>
              <a:t>Anton </a:t>
            </a:r>
            <a:r>
              <a:rPr lang="en-GB" sz="2000" dirty="0" err="1">
                <a:solidFill>
                  <a:srgbClr val="3760A0"/>
                </a:solidFill>
              </a:rPr>
              <a:t>Vinopivec</a:t>
            </a:r>
            <a:r>
              <a:rPr lang="en-GB" sz="2000" dirty="0">
                <a:solidFill>
                  <a:srgbClr val="3760A0"/>
                </a:solidFill>
              </a:rPr>
              <a:t>, Owner,</a:t>
            </a:r>
            <a:r>
              <a:rPr lang="en-GB" sz="2000" dirty="0">
                <a:solidFill>
                  <a:srgbClr val="3760A0"/>
                </a:solidFill>
                <a:hlinkClick r:id="rId14"/>
              </a:rPr>
              <a:t> </a:t>
            </a:r>
            <a:r>
              <a:rPr lang="en-GB" sz="2000" dirty="0" err="1">
                <a:solidFill>
                  <a:srgbClr val="3760A0"/>
                </a:solidFill>
                <a:hlinkClick r:id="rId14"/>
              </a:rPr>
              <a:t>Dolc</a:t>
            </a:r>
            <a:r>
              <a:rPr lang="en-GB" sz="2000" dirty="0">
                <a:solidFill>
                  <a:srgbClr val="3760A0"/>
                </a:solidFill>
                <a:hlinkClick r:id="rId14"/>
              </a:rPr>
              <a:t> Vineyards and Wines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 err="1">
                <a:solidFill>
                  <a:srgbClr val="3760A0"/>
                </a:solidFill>
              </a:rPr>
              <a:t>Lidija</a:t>
            </a:r>
            <a:r>
              <a:rPr lang="en-GB" sz="2000" dirty="0">
                <a:solidFill>
                  <a:srgbClr val="3760A0"/>
                </a:solidFill>
              </a:rPr>
              <a:t>, </a:t>
            </a:r>
            <a:r>
              <a:rPr lang="en-GB" sz="2000" dirty="0" err="1">
                <a:solidFill>
                  <a:srgbClr val="3760A0"/>
                </a:solidFill>
              </a:rPr>
              <a:t>Jože</a:t>
            </a:r>
            <a:r>
              <a:rPr lang="en-GB" sz="2000" dirty="0">
                <a:solidFill>
                  <a:srgbClr val="3760A0"/>
                </a:solidFill>
              </a:rPr>
              <a:t>, </a:t>
            </a:r>
            <a:r>
              <a:rPr lang="en-GB" sz="2000" dirty="0" err="1">
                <a:solidFill>
                  <a:srgbClr val="3760A0"/>
                </a:solidFill>
              </a:rPr>
              <a:t>Marija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Mavretič</a:t>
            </a:r>
            <a:r>
              <a:rPr lang="en-GB" sz="2000" dirty="0">
                <a:solidFill>
                  <a:srgbClr val="3760A0"/>
                </a:solidFill>
              </a:rPr>
              <a:t>, Owners, </a:t>
            </a:r>
            <a:r>
              <a:rPr lang="en-GB" sz="2000" dirty="0" err="1">
                <a:solidFill>
                  <a:srgbClr val="3760A0"/>
                </a:solidFill>
                <a:hlinkClick r:id="rId15"/>
              </a:rPr>
              <a:t>Mavretič</a:t>
            </a:r>
            <a:r>
              <a:rPr lang="en-GB" sz="2000" dirty="0">
                <a:solidFill>
                  <a:srgbClr val="3760A0"/>
                </a:solidFill>
                <a:hlinkClick r:id="rId15"/>
              </a:rPr>
              <a:t> Wine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>
                <a:solidFill>
                  <a:srgbClr val="3760A0"/>
                </a:solidFill>
              </a:rPr>
              <a:t>Martin </a:t>
            </a:r>
            <a:r>
              <a:rPr lang="en-GB" sz="2000" dirty="0" err="1">
                <a:solidFill>
                  <a:srgbClr val="3760A0"/>
                </a:solidFill>
              </a:rPr>
              <a:t>Pečarič</a:t>
            </a:r>
            <a:r>
              <a:rPr lang="en-GB" sz="2000" dirty="0">
                <a:solidFill>
                  <a:srgbClr val="3760A0"/>
                </a:solidFill>
              </a:rPr>
              <a:t>, Owner, </a:t>
            </a:r>
            <a:r>
              <a:rPr lang="en-GB" sz="2000" dirty="0" err="1">
                <a:solidFill>
                  <a:srgbClr val="3760A0"/>
                </a:solidFill>
                <a:hlinkClick r:id="rId16"/>
              </a:rPr>
              <a:t>Pečarič</a:t>
            </a:r>
            <a:r>
              <a:rPr lang="en-GB" sz="2000" dirty="0">
                <a:solidFill>
                  <a:srgbClr val="3760A0"/>
                </a:solidFill>
                <a:hlinkClick r:id="rId16"/>
              </a:rPr>
              <a:t> Wine House</a:t>
            </a:r>
            <a:r>
              <a:rPr lang="en-GB" sz="2000" dirty="0">
                <a:solidFill>
                  <a:srgbClr val="3760A0"/>
                </a:solidFill>
              </a:rPr>
              <a:t> </a:t>
            </a:r>
            <a:r>
              <a:rPr lang="en-GB" sz="2000" dirty="0" err="1">
                <a:solidFill>
                  <a:srgbClr val="3760A0"/>
                </a:solidFill>
              </a:rPr>
              <a:t>Čurile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 err="1">
                <a:solidFill>
                  <a:srgbClr val="3760A0"/>
                </a:solidFill>
              </a:rPr>
              <a:t>Jožef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Prus</a:t>
            </a:r>
            <a:r>
              <a:rPr lang="en-GB" sz="2000" dirty="0">
                <a:solidFill>
                  <a:srgbClr val="3760A0"/>
                </a:solidFill>
              </a:rPr>
              <a:t>, Owner, </a:t>
            </a:r>
            <a:r>
              <a:rPr lang="en-GB" sz="2000" dirty="0" err="1">
                <a:solidFill>
                  <a:srgbClr val="3760A0"/>
                </a:solidFill>
                <a:hlinkClick r:id="rId17"/>
              </a:rPr>
              <a:t>Prus</a:t>
            </a:r>
            <a:r>
              <a:rPr lang="en-GB" sz="2000" dirty="0">
                <a:solidFill>
                  <a:srgbClr val="3760A0"/>
                </a:solidFill>
                <a:hlinkClick r:id="rId17"/>
              </a:rPr>
              <a:t> Wines </a:t>
            </a:r>
            <a:r>
              <a:rPr lang="en-GB" sz="2000" dirty="0" err="1">
                <a:solidFill>
                  <a:srgbClr val="3760A0"/>
                </a:solidFill>
                <a:hlinkClick r:id="rId17"/>
              </a:rPr>
              <a:t>Krmačina</a:t>
            </a:r>
            <a:r>
              <a:rPr lang="en-GB" sz="2000" dirty="0">
                <a:solidFill>
                  <a:srgbClr val="3760A0"/>
                </a:solidFill>
              </a:rPr>
              <a:t/>
            </a:r>
            <a:br>
              <a:rPr lang="en-GB" sz="2000" dirty="0">
                <a:solidFill>
                  <a:srgbClr val="3760A0"/>
                </a:solidFill>
              </a:rPr>
            </a:br>
            <a:r>
              <a:rPr lang="en-GB" sz="2000" dirty="0" err="1">
                <a:solidFill>
                  <a:srgbClr val="3760A0"/>
                </a:solidFill>
              </a:rPr>
              <a:t>Otmar</a:t>
            </a:r>
            <a:r>
              <a:rPr lang="en-GB" sz="2000" dirty="0">
                <a:solidFill>
                  <a:srgbClr val="3760A0"/>
                </a:solidFill>
              </a:rPr>
              <a:t> &amp; </a:t>
            </a:r>
            <a:r>
              <a:rPr lang="en-GB" sz="2000" dirty="0" err="1">
                <a:solidFill>
                  <a:srgbClr val="3760A0"/>
                </a:solidFill>
              </a:rPr>
              <a:t>Lidija</a:t>
            </a:r>
            <a:r>
              <a:rPr lang="en-GB" sz="2000" dirty="0">
                <a:solidFill>
                  <a:srgbClr val="3760A0"/>
                </a:solidFill>
              </a:rPr>
              <a:t> </a:t>
            </a:r>
            <a:r>
              <a:rPr lang="en-GB" sz="2000" dirty="0" err="1">
                <a:solidFill>
                  <a:srgbClr val="3760A0"/>
                </a:solidFill>
              </a:rPr>
              <a:t>Šturm</a:t>
            </a:r>
            <a:r>
              <a:rPr lang="en-GB" sz="2000" dirty="0">
                <a:solidFill>
                  <a:srgbClr val="3760A0"/>
                </a:solidFill>
              </a:rPr>
              <a:t>, Owners, </a:t>
            </a:r>
            <a:r>
              <a:rPr lang="en-GB" sz="2000" dirty="0" err="1">
                <a:solidFill>
                  <a:srgbClr val="3760A0"/>
                </a:solidFill>
                <a:hlinkClick r:id="rId18"/>
              </a:rPr>
              <a:t>Šturm</a:t>
            </a:r>
            <a:r>
              <a:rPr lang="en-GB" sz="2000" dirty="0">
                <a:solidFill>
                  <a:srgbClr val="3760A0"/>
                </a:solidFill>
                <a:hlinkClick r:id="rId18"/>
              </a:rPr>
              <a:t> Wines </a:t>
            </a:r>
            <a:r>
              <a:rPr lang="en-GB" sz="2000" dirty="0" err="1">
                <a:solidFill>
                  <a:srgbClr val="3760A0"/>
                </a:solidFill>
                <a:hlinkClick r:id="rId18"/>
              </a:rPr>
              <a:t>Vidošiči</a:t>
            </a:r>
            <a:r>
              <a:rPr lang="en-GB" sz="2000" dirty="0">
                <a:solidFill>
                  <a:srgbClr val="3760A0"/>
                </a:solidFill>
                <a:hlinkClick r:id="rId18"/>
              </a:rPr>
              <a:t>, St. Ana</a:t>
            </a:r>
            <a:r>
              <a:rPr lang="en-GB" sz="2000" dirty="0">
                <a:solidFill>
                  <a:srgbClr val="3760A0"/>
                </a:solidFill>
              </a:rPr>
              <a:t> &amp; </a:t>
            </a:r>
            <a:r>
              <a:rPr lang="en-GB" sz="2000" dirty="0" err="1">
                <a:solidFill>
                  <a:srgbClr val="3760A0"/>
                </a:solidFill>
                <a:hlinkClick r:id="rId19"/>
              </a:rPr>
              <a:t>Metlika</a:t>
            </a:r>
            <a:r>
              <a:rPr lang="en-GB" sz="2000" dirty="0">
                <a:solidFill>
                  <a:srgbClr val="3760A0"/>
                </a:solidFill>
                <a:hlinkClick r:id="rId19"/>
              </a:rPr>
              <a:t> Castle Cellar</a:t>
            </a:r>
            <a:endParaRPr lang="en-GB" sz="2000" dirty="0">
              <a:solidFill>
                <a:srgbClr val="376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94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96944" cy="122413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000" b="1" dirty="0" smtClean="0">
                <a:solidFill>
                  <a:schemeClr val="accent1"/>
                </a:solidFill>
              </a:rPr>
              <a:t>Historic </a:t>
            </a:r>
            <a:r>
              <a:rPr lang="en-GB" sz="4000" b="1" dirty="0">
                <a:solidFill>
                  <a:schemeClr val="accent1"/>
                </a:solidFill>
              </a:rPr>
              <a:t>Villages &amp; Towns </a:t>
            </a:r>
            <a:r>
              <a:rPr lang="en-GB" sz="4000" b="1" dirty="0" smtClean="0">
                <a:solidFill>
                  <a:schemeClr val="accent1"/>
                </a:solidFill>
              </a:rPr>
              <a:t>Network - </a:t>
            </a:r>
            <a:r>
              <a:rPr lang="en-GB" sz="4000" b="1" dirty="0" err="1" smtClean="0">
                <a:solidFill>
                  <a:schemeClr val="accent1"/>
                </a:solidFill>
              </a:rPr>
              <a:t>Metlika</a:t>
            </a:r>
            <a:r>
              <a:rPr lang="en-GB" sz="4000" b="1" dirty="0">
                <a:solidFill>
                  <a:srgbClr val="3760A0"/>
                </a:solidFill>
              </a:rPr>
              <a:t/>
            </a:r>
            <a:br>
              <a:rPr lang="en-GB" sz="4000" b="1" dirty="0">
                <a:solidFill>
                  <a:srgbClr val="3760A0"/>
                </a:solidFill>
              </a:rPr>
            </a:br>
            <a:r>
              <a:rPr lang="en-GB" sz="3100" dirty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n-GB" sz="3100" dirty="0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eregion.eu/countries/slovenia/historic-villages</a:t>
            </a:r>
            <a:r>
              <a:rPr lang="en-GB" sz="3100" dirty="0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>
                <a:solidFill>
                  <a:srgbClr val="3760A0"/>
                </a:solidFill>
              </a:rPr>
              <a:t/>
            </a:r>
            <a:br>
              <a:rPr lang="en-GB" b="1" dirty="0">
                <a:solidFill>
                  <a:srgbClr val="3760A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5040560"/>
          </a:xfrm>
        </p:spPr>
        <p:txBody>
          <a:bodyPr>
            <a:noAutofit/>
          </a:bodyPr>
          <a:lstStyle/>
          <a:p>
            <a:pPr algn="l"/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Marjetka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Pezdirc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Director, 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Institute for Tourism, Culture, Sport and Youth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Metlika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Rudi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Vlasič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President, 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Tourist Association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Vigred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Metlika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Andreja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Brancelj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Bednaršek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Director, 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Bela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krajina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Museum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Metlika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Petra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Planinc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Curator,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 Slovenian Fire Fighting Museum of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Dr.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Branko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Božič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Metlika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Andreja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Drakulič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Veselič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Owner, 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The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Veselič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 Inn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Podzemelj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Kapušin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 &amp; Sommelier, 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Restaurant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Kapušin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,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Krasinec</a:t>
            </a:r>
            <a:r>
              <a:rPr lang="en-GB" sz="2400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, </a:t>
            </a:r>
            <a:r>
              <a:rPr lang="en-GB" sz="2400" dirty="0" err="1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Gradac</a:t>
            </a:r>
            <a:endParaRPr lang="en-GB" sz="2400" dirty="0">
              <a:solidFill>
                <a:srgbClr val="3760A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80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Autofit/>
          </a:bodyPr>
          <a:lstStyle/>
          <a:p>
            <a:r>
              <a:rPr lang="en-GB" sz="3400" b="1" dirty="0">
                <a:solidFill>
                  <a:schemeClr val="accent1"/>
                </a:solidFill>
              </a:rPr>
              <a:t>Historic Villages &amp; Towns Network </a:t>
            </a:r>
            <a:r>
              <a:rPr lang="en-GB" sz="3400" b="1" dirty="0" smtClean="0">
                <a:solidFill>
                  <a:schemeClr val="accent1"/>
                </a:solidFill>
              </a:rPr>
              <a:t>– </a:t>
            </a:r>
            <a:r>
              <a:rPr lang="en-GB" sz="3400" b="1" dirty="0" err="1" smtClean="0">
                <a:solidFill>
                  <a:schemeClr val="accent1"/>
                </a:solidFill>
              </a:rPr>
              <a:t>Sti</a:t>
            </a:r>
            <a:r>
              <a:rPr lang="en-GB" sz="3400" b="1" dirty="0" err="1">
                <a:solidFill>
                  <a:srgbClr val="4F81C8"/>
                </a:solidFill>
              </a:rPr>
              <a:t>č</a:t>
            </a:r>
            <a:r>
              <a:rPr lang="en-GB" sz="3400" b="1" dirty="0" err="1" smtClean="0">
                <a:solidFill>
                  <a:schemeClr val="accent1"/>
                </a:solidFill>
              </a:rPr>
              <a:t>na</a:t>
            </a:r>
            <a:r>
              <a:rPr lang="en-GB" sz="3600" b="1" dirty="0">
                <a:solidFill>
                  <a:srgbClr val="3760A0"/>
                </a:solidFill>
              </a:rPr>
              <a:t/>
            </a:r>
            <a:br>
              <a:rPr lang="en-GB" sz="3600" b="1" dirty="0">
                <a:solidFill>
                  <a:srgbClr val="3760A0"/>
                </a:solidFill>
              </a:rPr>
            </a:br>
            <a:r>
              <a:rPr lang="en-GB" sz="2400" dirty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http://eregion.eu/countries/slovenia/historic-villages</a:t>
            </a:r>
            <a:r>
              <a:rPr lang="en-GB" sz="2400" dirty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>
                <a:solidFill>
                  <a:srgbClr val="3760A0"/>
                </a:solidFill>
              </a:rPr>
              <a:t/>
            </a:r>
            <a:br>
              <a:rPr lang="en-GB" sz="2400" b="1" dirty="0">
                <a:solidFill>
                  <a:srgbClr val="3760A0"/>
                </a:solidFill>
              </a:rPr>
            </a:b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err="1">
                <a:solidFill>
                  <a:schemeClr val="tx2"/>
                </a:solidFill>
              </a:rPr>
              <a:t>Borut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Finec</a:t>
            </a:r>
            <a:r>
              <a:rPr lang="en-GB" dirty="0">
                <a:solidFill>
                  <a:schemeClr val="tx2"/>
                </a:solidFill>
              </a:rPr>
              <a:t>, President, </a:t>
            </a:r>
            <a:r>
              <a:rPr lang="en-GB" dirty="0">
                <a:solidFill>
                  <a:schemeClr val="tx2"/>
                </a:solidFill>
                <a:hlinkClick r:id="rId3"/>
              </a:rPr>
              <a:t>Local Community </a:t>
            </a:r>
            <a:r>
              <a:rPr lang="en-GB" dirty="0" err="1">
                <a:solidFill>
                  <a:schemeClr val="tx2"/>
                </a:solidFill>
                <a:hlinkClick r:id="rId3"/>
              </a:rPr>
              <a:t>Stična</a:t>
            </a:r>
            <a:r>
              <a:rPr lang="en-GB" dirty="0">
                <a:solidFill>
                  <a:schemeClr val="tx2"/>
                </a:solidFill>
              </a:rPr>
              <a:t/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>
                <a:solidFill>
                  <a:schemeClr val="tx2"/>
                </a:solidFill>
              </a:rPr>
              <a:t>David </a:t>
            </a:r>
            <a:r>
              <a:rPr lang="en-GB" dirty="0" err="1">
                <a:solidFill>
                  <a:schemeClr val="tx2"/>
                </a:solidFill>
              </a:rPr>
              <a:t>Mrvar</a:t>
            </a:r>
            <a:r>
              <a:rPr lang="en-GB" dirty="0">
                <a:solidFill>
                  <a:schemeClr val="tx2"/>
                </a:solidFill>
              </a:rPr>
              <a:t>, President, </a:t>
            </a:r>
            <a:r>
              <a:rPr lang="en-GB" dirty="0">
                <a:solidFill>
                  <a:schemeClr val="tx2"/>
                </a:solidFill>
                <a:hlinkClick r:id="rId4"/>
              </a:rPr>
              <a:t>Tourist Association </a:t>
            </a:r>
            <a:r>
              <a:rPr lang="en-GB" dirty="0" err="1">
                <a:solidFill>
                  <a:schemeClr val="tx2"/>
                </a:solidFill>
                <a:hlinkClick r:id="rId4"/>
              </a:rPr>
              <a:t>Stična</a:t>
            </a:r>
            <a:r>
              <a:rPr lang="en-GB" dirty="0">
                <a:solidFill>
                  <a:schemeClr val="tx2"/>
                </a:solidFill>
              </a:rPr>
              <a:t/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 err="1">
                <a:solidFill>
                  <a:schemeClr val="tx2"/>
                </a:solidFill>
              </a:rPr>
              <a:t>Nataša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Polajnar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Frelih</a:t>
            </a:r>
            <a:r>
              <a:rPr lang="en-GB" dirty="0">
                <a:solidFill>
                  <a:schemeClr val="tx2"/>
                </a:solidFill>
              </a:rPr>
              <a:t>, M.Sc., Director, </a:t>
            </a:r>
            <a:r>
              <a:rPr lang="en-GB" dirty="0">
                <a:solidFill>
                  <a:schemeClr val="tx2"/>
                </a:solidFill>
                <a:hlinkClick r:id="rId5"/>
              </a:rPr>
              <a:t>Slovene Museum of Christianity</a:t>
            </a:r>
            <a:r>
              <a:rPr lang="en-GB" dirty="0">
                <a:solidFill>
                  <a:schemeClr val="tx2"/>
                </a:solidFill>
              </a:rPr>
              <a:t/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>
                <a:solidFill>
                  <a:schemeClr val="tx2"/>
                </a:solidFill>
              </a:rPr>
              <a:t>Father </a:t>
            </a:r>
            <a:r>
              <a:rPr lang="en-GB" dirty="0" err="1">
                <a:solidFill>
                  <a:schemeClr val="tx2"/>
                </a:solidFill>
              </a:rPr>
              <a:t>Janez</a:t>
            </a:r>
            <a:r>
              <a:rPr lang="en-GB" dirty="0">
                <a:solidFill>
                  <a:schemeClr val="tx2"/>
                </a:solidFill>
              </a:rPr>
              <a:t> Novak, Abbot &amp; Father </a:t>
            </a:r>
            <a:r>
              <a:rPr lang="en-GB" dirty="0" err="1">
                <a:solidFill>
                  <a:schemeClr val="tx2"/>
                </a:solidFill>
              </a:rPr>
              <a:t>Maksmilijan</a:t>
            </a:r>
            <a:r>
              <a:rPr lang="en-GB" dirty="0">
                <a:solidFill>
                  <a:schemeClr val="tx2"/>
                </a:solidFill>
              </a:rPr>
              <a:t> File, Prior, </a:t>
            </a:r>
            <a:r>
              <a:rPr lang="en-GB" dirty="0" err="1">
                <a:solidFill>
                  <a:schemeClr val="tx2"/>
                </a:solidFill>
                <a:hlinkClick r:id="rId6"/>
              </a:rPr>
              <a:t>Stična</a:t>
            </a:r>
            <a:r>
              <a:rPr lang="en-GB" dirty="0">
                <a:solidFill>
                  <a:schemeClr val="tx2"/>
                </a:solidFill>
                <a:hlinkClick r:id="rId6"/>
              </a:rPr>
              <a:t> Abbey with the Retreat </a:t>
            </a:r>
            <a:r>
              <a:rPr lang="en-GB" dirty="0" err="1">
                <a:solidFill>
                  <a:schemeClr val="tx2"/>
                </a:solidFill>
                <a:hlinkClick r:id="rId6"/>
              </a:rPr>
              <a:t>Center</a:t>
            </a:r>
            <a:r>
              <a:rPr lang="en-GB" dirty="0">
                <a:solidFill>
                  <a:schemeClr val="tx2"/>
                </a:solidFill>
              </a:rPr>
              <a:t> – the only operating Cistercian Monastery in Slovenia</a:t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 err="1">
                <a:solidFill>
                  <a:schemeClr val="tx2"/>
                </a:solidFill>
              </a:rPr>
              <a:t>Miha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Genorio</a:t>
            </a:r>
            <a:r>
              <a:rPr lang="en-GB" dirty="0">
                <a:solidFill>
                  <a:schemeClr val="tx2"/>
                </a:solidFill>
              </a:rPr>
              <a:t>, Director, </a:t>
            </a:r>
            <a:r>
              <a:rPr lang="en-GB" dirty="0" err="1">
                <a:solidFill>
                  <a:schemeClr val="tx2"/>
                </a:solidFill>
                <a:hlinkClick r:id="rId7"/>
              </a:rPr>
              <a:t>Zavod</a:t>
            </a:r>
            <a:r>
              <a:rPr lang="en-GB" dirty="0">
                <a:solidFill>
                  <a:schemeClr val="tx2"/>
                </a:solidFill>
                <a:hlinkClick r:id="rId7"/>
              </a:rPr>
              <a:t> </a:t>
            </a:r>
            <a:r>
              <a:rPr lang="en-GB" dirty="0" err="1">
                <a:solidFill>
                  <a:schemeClr val="tx2"/>
                </a:solidFill>
                <a:hlinkClick r:id="rId7"/>
              </a:rPr>
              <a:t>prijetno</a:t>
            </a:r>
            <a:r>
              <a:rPr lang="en-GB" dirty="0">
                <a:solidFill>
                  <a:schemeClr val="tx2"/>
                </a:solidFill>
                <a:hlinkClick r:id="rId7"/>
              </a:rPr>
              <a:t> </a:t>
            </a:r>
            <a:r>
              <a:rPr lang="en-GB" dirty="0" err="1">
                <a:solidFill>
                  <a:schemeClr val="tx2"/>
                </a:solidFill>
                <a:hlinkClick r:id="rId7"/>
              </a:rPr>
              <a:t>domače</a:t>
            </a:r>
            <a:r>
              <a:rPr lang="en-GB" dirty="0">
                <a:solidFill>
                  <a:schemeClr val="tx2"/>
                </a:solidFill>
                <a:hlinkClick r:id="rId7"/>
              </a:rPr>
              <a:t> </a:t>
            </a:r>
            <a:r>
              <a:rPr lang="en-GB" dirty="0" err="1">
                <a:solidFill>
                  <a:schemeClr val="tx2"/>
                </a:solidFill>
                <a:hlinkClick r:id="rId7"/>
              </a:rPr>
              <a:t>Ivančna</a:t>
            </a:r>
            <a:r>
              <a:rPr lang="en-GB" dirty="0">
                <a:solidFill>
                  <a:schemeClr val="tx2"/>
                </a:solidFill>
                <a:hlinkClick r:id="rId7"/>
              </a:rPr>
              <a:t> </a:t>
            </a:r>
            <a:r>
              <a:rPr lang="en-GB" dirty="0" err="1">
                <a:solidFill>
                  <a:schemeClr val="tx2"/>
                </a:solidFill>
                <a:hlinkClick r:id="rId7"/>
              </a:rPr>
              <a:t>gorica</a:t>
            </a:r>
            <a:r>
              <a:rPr lang="en-GB" dirty="0">
                <a:solidFill>
                  <a:schemeClr val="tx2"/>
                </a:solidFill>
              </a:rPr>
              <a:t/>
            </a:r>
            <a:br>
              <a:rPr lang="en-GB" dirty="0">
                <a:solidFill>
                  <a:schemeClr val="tx2"/>
                </a:solidFill>
              </a:rPr>
            </a:br>
            <a:r>
              <a:rPr lang="en-GB" dirty="0" err="1">
                <a:solidFill>
                  <a:schemeClr val="tx2"/>
                </a:solidFill>
              </a:rPr>
              <a:t>Borut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 err="1">
                <a:solidFill>
                  <a:schemeClr val="tx2"/>
                </a:solidFill>
              </a:rPr>
              <a:t>Žaren</a:t>
            </a:r>
            <a:r>
              <a:rPr lang="en-GB" dirty="0">
                <a:solidFill>
                  <a:schemeClr val="tx2"/>
                </a:solidFill>
              </a:rPr>
              <a:t>, Owner, </a:t>
            </a:r>
            <a:r>
              <a:rPr lang="en-GB" dirty="0">
                <a:solidFill>
                  <a:schemeClr val="tx2"/>
                </a:solidFill>
                <a:hlinkClick r:id="rId8"/>
              </a:rPr>
              <a:t>Tourist Village </a:t>
            </a:r>
            <a:r>
              <a:rPr lang="en-GB" dirty="0" err="1">
                <a:solidFill>
                  <a:schemeClr val="tx2"/>
                </a:solidFill>
                <a:hlinkClick r:id="rId8"/>
              </a:rPr>
              <a:t>Pristava</a:t>
            </a:r>
            <a:r>
              <a:rPr lang="en-GB" dirty="0">
                <a:solidFill>
                  <a:schemeClr val="tx2"/>
                </a:solidFill>
              </a:rPr>
              <a:t>, </a:t>
            </a:r>
            <a:r>
              <a:rPr lang="en-GB" dirty="0" err="1">
                <a:solidFill>
                  <a:schemeClr val="tx2"/>
                </a:solidFill>
              </a:rPr>
              <a:t>Stična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712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8496944" cy="122413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b="1" dirty="0" smtClean="0">
                <a:solidFill>
                  <a:schemeClr val="accent1"/>
                </a:solidFill>
              </a:rPr>
              <a:t>Historic </a:t>
            </a:r>
            <a:r>
              <a:rPr lang="en-GB" sz="3600" b="1" dirty="0">
                <a:solidFill>
                  <a:schemeClr val="accent1"/>
                </a:solidFill>
              </a:rPr>
              <a:t>Villages &amp; Towns </a:t>
            </a:r>
            <a:r>
              <a:rPr lang="en-GB" sz="3600" b="1" dirty="0" smtClean="0">
                <a:solidFill>
                  <a:schemeClr val="accent1"/>
                </a:solidFill>
              </a:rPr>
              <a:t>Network –</a:t>
            </a:r>
            <a:r>
              <a:rPr lang="en-GB" sz="3600" b="1" dirty="0">
                <a:solidFill>
                  <a:schemeClr val="accent1"/>
                </a:solidFill>
              </a:rPr>
              <a:t> </a:t>
            </a:r>
            <a:r>
              <a:rPr lang="en-GB" sz="3600" b="1" dirty="0" smtClean="0">
                <a:solidFill>
                  <a:schemeClr val="accent1"/>
                </a:solidFill>
              </a:rPr>
              <a:t>Novo </a:t>
            </a:r>
            <a:r>
              <a:rPr lang="en-GB" sz="3600" b="1" dirty="0" err="1" smtClean="0">
                <a:solidFill>
                  <a:schemeClr val="accent1"/>
                </a:solidFill>
              </a:rPr>
              <a:t>mesto</a:t>
            </a:r>
            <a:r>
              <a:rPr lang="en-GB" sz="3600" b="1" dirty="0" smtClean="0">
                <a:solidFill>
                  <a:srgbClr val="3760A0"/>
                </a:solidFill>
              </a:rPr>
              <a:t/>
            </a:r>
            <a:br>
              <a:rPr lang="en-GB" sz="3600" b="1" dirty="0" smtClean="0">
                <a:solidFill>
                  <a:srgbClr val="3760A0"/>
                </a:solidFill>
              </a:rPr>
            </a:br>
            <a:r>
              <a:rPr lang="en-GB" sz="2700" dirty="0" smtClean="0">
                <a:solidFill>
                  <a:srgbClr val="3760A0"/>
                </a:solidFill>
                <a:hlinkClick r:id="rId2"/>
              </a:rPr>
              <a:t>http</a:t>
            </a:r>
            <a:r>
              <a:rPr lang="en-GB" sz="3100" dirty="0">
                <a:solidFill>
                  <a:srgbClr val="3760A0"/>
                </a:solidFill>
                <a:hlinkClick r:id="rId2"/>
              </a:rPr>
              <a:t>://</a:t>
            </a:r>
            <a:r>
              <a:rPr lang="en-GB" sz="3100" dirty="0" smtClean="0">
                <a:solidFill>
                  <a:srgbClr val="3760A0"/>
                </a:solidFill>
                <a:hlinkClick r:id="rId2"/>
              </a:rPr>
              <a:t>eregion.eu/countries/slovenia/historic-villages</a:t>
            </a:r>
            <a:r>
              <a:rPr lang="en-GB" sz="3100" dirty="0" smtClean="0">
                <a:solidFill>
                  <a:srgbClr val="3760A0"/>
                </a:solidFill>
              </a:rPr>
              <a:t> </a:t>
            </a:r>
            <a:r>
              <a:rPr lang="en-GB" b="1" dirty="0">
                <a:solidFill>
                  <a:srgbClr val="3760A0"/>
                </a:solidFill>
              </a:rPr>
              <a:t/>
            </a:r>
            <a:br>
              <a:rPr lang="en-GB" b="1" dirty="0">
                <a:solidFill>
                  <a:srgbClr val="3760A0"/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8352928" cy="4824536"/>
          </a:xfrm>
        </p:spPr>
        <p:txBody>
          <a:bodyPr>
            <a:noAutofit/>
          </a:bodyPr>
          <a:lstStyle/>
          <a:p>
            <a:pPr algn="l"/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Vida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Čadonič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Špelič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Director, Municipality Administration,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Town Municipality of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Mitja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Simič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Head, Institute for the Cultural Heritage Protection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mesto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Regional Office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Simona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Mele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  &amp;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Matjaž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Pavlin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Conusellor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Kompas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– Tourist Information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Center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 – TIC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Jasna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Osolnik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Museum of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Dolenjska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,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Janez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Gril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Ph.D., Director,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Institute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Friderik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Irenej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 Baraga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Iztok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Hotko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Archivist &amp; Head, Unit for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Dolenjska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Bela Krajina, Novo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mesto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Historical Archives Ljubljana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Irena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Deputy Director,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Miran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Jarc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 Library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Vojko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Grobovšek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Tour Guides Coordinator,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Cars and Caravans IMV Museum Collection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Father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Tomaž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Hočevar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Guardian &amp;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Librarian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Franciscan Monastery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Silvester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Fabijan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Parish Priest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St. Nicholas Cathedral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 Kobe, President &amp;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Aleš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Golob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Secretary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Beekeeper‘s Association of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mesto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 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Igor 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Zevnik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Front Desk Manager,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Hotel Krka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Marjanca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Trščinar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Antič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Marketing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Hotel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Center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Slavko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Vidmar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Director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Restaurant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Loka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Borut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Jakše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Restaurant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Jakše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Vovko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Restaurant &amp; Apartments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Vovko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,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Ratež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,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Brusnice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 Council Member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Local Community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Brusnice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Boštjan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Predovič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Owner,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Restaurant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Boheja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 Novo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mesto</a:t>
            </a: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Marjan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Hren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Founder &amp; President,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Ernst Mach Route Association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Slatnik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</a:t>
            </a:r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Novo </a:t>
            </a:r>
            <a:r>
              <a:rPr lang="en-GB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mesto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3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0672" y="-531440"/>
            <a:ext cx="8496944" cy="936104"/>
          </a:xfrm>
        </p:spPr>
        <p:txBody>
          <a:bodyPr>
            <a:noAutofit/>
          </a:bodyPr>
          <a:lstStyle/>
          <a:p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https://novomesto.si/en/novo-mesto-cultural-heritage-promotion-committee</a:t>
            </a:r>
            <a:endParaRPr lang="en-GB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4800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dirty="0" smtClean="0">
                <a:solidFill>
                  <a:srgbClr val="3760A0"/>
                </a:solidFill>
              </a:rPr>
              <a:t>President</a:t>
            </a:r>
            <a:r>
              <a:rPr lang="en-GB" sz="4800" dirty="0">
                <a:solidFill>
                  <a:srgbClr val="3760A0"/>
                </a:solidFill>
              </a:rPr>
              <a:t>:</a:t>
            </a:r>
            <a:endParaRPr lang="en-GB" sz="4800" b="1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Dr</a:t>
            </a:r>
            <a:r>
              <a:rPr lang="en-GB" sz="4800" b="1" dirty="0" err="1">
                <a:solidFill>
                  <a:srgbClr val="3760A0"/>
                </a:solidFill>
              </a:rPr>
              <a:t>.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Miha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Japelj</a:t>
            </a:r>
            <a:r>
              <a:rPr lang="en-GB" sz="4800" b="1" dirty="0">
                <a:solidFill>
                  <a:srgbClr val="3760A0"/>
                </a:solidFill>
              </a:rPr>
              <a:t>, </a:t>
            </a:r>
            <a:r>
              <a:rPr lang="en-GB" sz="4800" dirty="0">
                <a:solidFill>
                  <a:srgbClr val="3760A0"/>
                </a:solidFill>
              </a:rPr>
              <a:t>Professor, Member, Slovenian Academy of </a:t>
            </a:r>
            <a:r>
              <a:rPr lang="en-GB" sz="4800" dirty="0" smtClean="0">
                <a:solidFill>
                  <a:srgbClr val="3760A0"/>
                </a:solidFill>
              </a:rPr>
              <a:t>Engineering, Honorary </a:t>
            </a:r>
            <a:r>
              <a:rPr lang="en-GB" sz="4800" dirty="0">
                <a:solidFill>
                  <a:srgbClr val="3760A0"/>
                </a:solidFill>
              </a:rPr>
              <a:t>President, Krka Prizes </a:t>
            </a:r>
            <a:r>
              <a:rPr lang="en-GB" sz="4800" dirty="0" smtClean="0">
                <a:solidFill>
                  <a:srgbClr val="3760A0"/>
                </a:solidFill>
              </a:rPr>
              <a:t>Council, Honorary </a:t>
            </a:r>
            <a:r>
              <a:rPr lang="en-GB" sz="4800" dirty="0">
                <a:solidFill>
                  <a:srgbClr val="3760A0"/>
                </a:solidFill>
              </a:rPr>
              <a:t>Citizen of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Municipality &amp; Honorary Citizen of </a:t>
            </a:r>
            <a:r>
              <a:rPr lang="en-GB" sz="4800" dirty="0" err="1">
                <a:solidFill>
                  <a:srgbClr val="3760A0"/>
                </a:solidFill>
              </a:rPr>
              <a:t>Trebnje</a:t>
            </a:r>
            <a:r>
              <a:rPr lang="en-GB" sz="4800" dirty="0">
                <a:solidFill>
                  <a:srgbClr val="3760A0"/>
                </a:solidFill>
              </a:rPr>
              <a:t> </a:t>
            </a:r>
            <a:r>
              <a:rPr lang="en-GB" sz="4800" dirty="0" smtClean="0">
                <a:solidFill>
                  <a:srgbClr val="3760A0"/>
                </a:solidFill>
              </a:rPr>
              <a:t>Municipality, Honorary </a:t>
            </a:r>
            <a:r>
              <a:rPr lang="en-GB" sz="4800" dirty="0">
                <a:solidFill>
                  <a:srgbClr val="3760A0"/>
                </a:solidFill>
              </a:rPr>
              <a:t>President, </a:t>
            </a:r>
            <a:r>
              <a:rPr lang="en-GB" sz="4800" dirty="0" err="1">
                <a:solidFill>
                  <a:srgbClr val="3760A0"/>
                </a:solidFill>
              </a:rPr>
              <a:t>Dolenjska</a:t>
            </a:r>
            <a:r>
              <a:rPr lang="en-GB" sz="4800" dirty="0">
                <a:solidFill>
                  <a:srgbClr val="3760A0"/>
                </a:solidFill>
              </a:rPr>
              <a:t> Academic Initiative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Miha_Japelj@t-2.net </a:t>
            </a:r>
          </a:p>
          <a:p>
            <a:pPr marL="0" indent="0">
              <a:buNone/>
            </a:pPr>
            <a:endParaRPr lang="en-GB" sz="4800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Members: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Dr</a:t>
            </a:r>
            <a:r>
              <a:rPr lang="en-GB" sz="4800" b="1" dirty="0" err="1">
                <a:solidFill>
                  <a:srgbClr val="3760A0"/>
                </a:solidFill>
              </a:rPr>
              <a:t>.</a:t>
            </a:r>
            <a:r>
              <a:rPr lang="en-GB" sz="4800" b="1" dirty="0">
                <a:solidFill>
                  <a:srgbClr val="3760A0"/>
                </a:solidFill>
              </a:rPr>
              <a:t> Lea-</a:t>
            </a:r>
            <a:r>
              <a:rPr lang="en-GB" sz="4800" b="1" dirty="0" err="1">
                <a:solidFill>
                  <a:srgbClr val="3760A0"/>
                </a:solidFill>
              </a:rPr>
              <a:t>Marija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Colarič-Jakše</a:t>
            </a:r>
            <a:r>
              <a:rPr lang="en-GB" sz="4800" dirty="0">
                <a:solidFill>
                  <a:srgbClr val="3760A0"/>
                </a:solidFill>
              </a:rPr>
              <a:t>, Assistant Professor </a:t>
            </a:r>
            <a:r>
              <a:rPr lang="en-GB" sz="4800" dirty="0" smtClean="0">
                <a:solidFill>
                  <a:srgbClr val="3760A0"/>
                </a:solidFill>
              </a:rPr>
              <a:t> &amp; Dean, Landscape </a:t>
            </a:r>
            <a:r>
              <a:rPr lang="en-GB" sz="4800" dirty="0">
                <a:solidFill>
                  <a:srgbClr val="3760A0"/>
                </a:solidFill>
              </a:rPr>
              <a:t>Governance College </a:t>
            </a:r>
            <a:r>
              <a:rPr lang="en-GB" sz="4800" dirty="0" err="1">
                <a:solidFill>
                  <a:srgbClr val="3760A0"/>
                </a:solidFill>
              </a:rPr>
              <a:t>Grm</a:t>
            </a:r>
            <a:r>
              <a:rPr lang="en-GB" sz="4800" dirty="0">
                <a:solidFill>
                  <a:srgbClr val="3760A0"/>
                </a:solidFill>
              </a:rPr>
              <a:t>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&amp; Development Research Institute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Lea.Colaric-Jakse@VSGrm.UNm.si 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Dr</a:t>
            </a:r>
            <a:r>
              <a:rPr lang="en-GB" sz="4800" b="1" dirty="0" err="1">
                <a:solidFill>
                  <a:srgbClr val="3760A0"/>
                </a:solidFill>
              </a:rPr>
              <a:t>.</a:t>
            </a:r>
            <a:r>
              <a:rPr lang="en-GB" sz="4800" b="1" dirty="0">
                <a:solidFill>
                  <a:srgbClr val="3760A0"/>
                </a:solidFill>
              </a:rPr>
              <a:t> Vida </a:t>
            </a:r>
            <a:r>
              <a:rPr lang="en-GB" sz="4800" b="1" dirty="0" err="1">
                <a:solidFill>
                  <a:srgbClr val="3760A0"/>
                </a:solidFill>
              </a:rPr>
              <a:t>Čadonič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Špelič</a:t>
            </a:r>
            <a:r>
              <a:rPr lang="en-GB" sz="4800" dirty="0">
                <a:solidFill>
                  <a:srgbClr val="3760A0"/>
                </a:solidFill>
              </a:rPr>
              <a:t>, Director, Municipal </a:t>
            </a:r>
            <a:r>
              <a:rPr lang="en-GB" sz="4800" dirty="0" smtClean="0">
                <a:solidFill>
                  <a:srgbClr val="3760A0"/>
                </a:solidFill>
              </a:rPr>
              <a:t>Administration, Urban </a:t>
            </a:r>
            <a:r>
              <a:rPr lang="en-GB" sz="4800" dirty="0">
                <a:solidFill>
                  <a:srgbClr val="3760A0"/>
                </a:solidFill>
              </a:rPr>
              <a:t>Municipality of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&amp; Member,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Cultural Heritage Promotion Committee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Vida.Cadonic.Spelic@Novomesto.si 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Dr</a:t>
            </a:r>
            <a:r>
              <a:rPr lang="en-GB" sz="4800" b="1" dirty="0" err="1">
                <a:solidFill>
                  <a:srgbClr val="3760A0"/>
                </a:solidFill>
              </a:rPr>
              <a:t>.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Janez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Gabrijelčič</a:t>
            </a:r>
            <a:r>
              <a:rPr lang="en-GB" sz="4800" dirty="0">
                <a:solidFill>
                  <a:srgbClr val="3760A0"/>
                </a:solidFill>
              </a:rPr>
              <a:t>, Author and Programme </a:t>
            </a:r>
            <a:r>
              <a:rPr lang="en-GB" sz="4800" dirty="0" smtClean="0">
                <a:solidFill>
                  <a:srgbClr val="3760A0"/>
                </a:solidFill>
              </a:rPr>
              <a:t>Coordinator, Forum </a:t>
            </a:r>
            <a:r>
              <a:rPr lang="en-GB" sz="4800" dirty="0">
                <a:solidFill>
                  <a:srgbClr val="3760A0"/>
                </a:solidFill>
              </a:rPr>
              <a:t>of Excellence and Mastery &amp; Honorary Citizen of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</a:t>
            </a:r>
            <a:r>
              <a:rPr lang="en-GB" sz="4800" dirty="0" smtClean="0">
                <a:solidFill>
                  <a:srgbClr val="3760A0"/>
                </a:solidFill>
              </a:rPr>
              <a:t>Municipality &amp; </a:t>
            </a:r>
            <a:r>
              <a:rPr lang="en-GB" sz="4800" dirty="0">
                <a:solidFill>
                  <a:srgbClr val="3760A0"/>
                </a:solidFill>
              </a:rPr>
              <a:t>United Growing Books of the World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Janez.Gabrijelcic@gmail.com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Dr</a:t>
            </a:r>
            <a:r>
              <a:rPr lang="en-GB" sz="4800" b="1" dirty="0" err="1">
                <a:solidFill>
                  <a:srgbClr val="3760A0"/>
                </a:solidFill>
              </a:rPr>
              <a:t>.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Jože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Gričar</a:t>
            </a:r>
            <a:r>
              <a:rPr lang="en-GB" sz="4800" dirty="0">
                <a:solidFill>
                  <a:srgbClr val="3760A0"/>
                </a:solidFill>
              </a:rPr>
              <a:t>, Professor Emeritus, University of </a:t>
            </a:r>
            <a:r>
              <a:rPr lang="en-GB" sz="4800" dirty="0" smtClean="0">
                <a:solidFill>
                  <a:srgbClr val="3760A0"/>
                </a:solidFill>
              </a:rPr>
              <a:t>Maribor, Program </a:t>
            </a:r>
            <a:r>
              <a:rPr lang="en-GB" sz="4800" dirty="0">
                <a:solidFill>
                  <a:srgbClr val="3760A0"/>
                </a:solidFill>
              </a:rPr>
              <a:t>Coordinator, Inter-Municipality Initiative: Cross-border eCollaboration in the eRegion &amp; Editor, eRegion Portal &amp; Honorary Citizen of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Municipality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Gricar@FOV.Uni-Mb.si</a:t>
            </a:r>
          </a:p>
          <a:p>
            <a:pPr marL="0" indent="0">
              <a:buNone/>
            </a:pPr>
            <a:r>
              <a:rPr lang="en-GB" sz="4800" b="1" dirty="0" smtClean="0">
                <a:solidFill>
                  <a:srgbClr val="3760A0"/>
                </a:solidFill>
              </a:rPr>
              <a:t>Fr</a:t>
            </a:r>
            <a:r>
              <a:rPr lang="en-GB" sz="4800" b="1" dirty="0">
                <a:solidFill>
                  <a:srgbClr val="3760A0"/>
                </a:solidFill>
              </a:rPr>
              <a:t>. </a:t>
            </a:r>
            <a:r>
              <a:rPr lang="en-GB" sz="4800" b="1" dirty="0" err="1">
                <a:solidFill>
                  <a:srgbClr val="3760A0"/>
                </a:solidFill>
              </a:rPr>
              <a:t>Tomaž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Hočevar</a:t>
            </a:r>
            <a:r>
              <a:rPr lang="en-GB" sz="4800" b="1" dirty="0">
                <a:solidFill>
                  <a:srgbClr val="3760A0"/>
                </a:solidFill>
              </a:rPr>
              <a:t>, </a:t>
            </a:r>
            <a:r>
              <a:rPr lang="en-GB" sz="4800" dirty="0">
                <a:solidFill>
                  <a:srgbClr val="3760A0"/>
                </a:solidFill>
              </a:rPr>
              <a:t>Guardian &amp; </a:t>
            </a:r>
            <a:r>
              <a:rPr lang="en-GB" sz="4800" dirty="0" smtClean="0">
                <a:solidFill>
                  <a:srgbClr val="3760A0"/>
                </a:solidFill>
              </a:rPr>
              <a:t>Librarian, Franciscan </a:t>
            </a:r>
            <a:r>
              <a:rPr lang="en-GB" sz="4800" dirty="0">
                <a:solidFill>
                  <a:srgbClr val="3760A0"/>
                </a:solidFill>
              </a:rPr>
              <a:t>Friary Library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endParaRPr lang="en-GB" sz="4800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Tomaz.Hocevar@RKC.si </a:t>
            </a:r>
            <a:endParaRPr lang="en-GB" sz="48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Franci</a:t>
            </a:r>
            <a:r>
              <a:rPr lang="en-GB" sz="4800" b="1" dirty="0" smtClean="0">
                <a:solidFill>
                  <a:srgbClr val="3760A0"/>
                </a:solidFill>
              </a:rPr>
              <a:t> </a:t>
            </a:r>
            <a:r>
              <a:rPr lang="en-GB" sz="4800" b="1" dirty="0" err="1" smtClean="0">
                <a:solidFill>
                  <a:srgbClr val="3760A0"/>
                </a:solidFill>
              </a:rPr>
              <a:t>Koncilija</a:t>
            </a:r>
            <a:r>
              <a:rPr lang="en-GB" sz="4800" dirty="0" smtClean="0">
                <a:solidFill>
                  <a:srgbClr val="3760A0"/>
                </a:solidFill>
              </a:rPr>
              <a:t>, Deputy President , Cultural Association </a:t>
            </a:r>
            <a:r>
              <a:rPr lang="en-GB" sz="4800" dirty="0" err="1" smtClean="0">
                <a:solidFill>
                  <a:srgbClr val="3760A0"/>
                </a:solidFill>
              </a:rPr>
              <a:t>Severin</a:t>
            </a:r>
            <a:r>
              <a:rPr lang="en-GB" sz="4800" dirty="0" smtClean="0">
                <a:solidFill>
                  <a:srgbClr val="3760A0"/>
                </a:solidFill>
              </a:rPr>
              <a:t> </a:t>
            </a:r>
            <a:r>
              <a:rPr lang="en-GB" sz="4800" dirty="0" err="1" smtClean="0">
                <a:solidFill>
                  <a:srgbClr val="3760A0"/>
                </a:solidFill>
              </a:rPr>
              <a:t>Šali</a:t>
            </a:r>
            <a:r>
              <a:rPr lang="en-GB" sz="4800" dirty="0" smtClean="0">
                <a:solidFill>
                  <a:srgbClr val="3760A0"/>
                </a:solidFill>
              </a:rPr>
              <a:t>, Novo </a:t>
            </a:r>
            <a:r>
              <a:rPr lang="en-GB" sz="4800" dirty="0" err="1" smtClean="0">
                <a:solidFill>
                  <a:srgbClr val="3760A0"/>
                </a:solidFill>
              </a:rPr>
              <a:t>mesto</a:t>
            </a:r>
            <a:endParaRPr lang="en-GB" sz="48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dirty="0" smtClean="0">
                <a:solidFill>
                  <a:srgbClr val="3760A0"/>
                </a:solidFill>
              </a:rPr>
              <a:t>Franci.Koncilija@gmail.com</a:t>
            </a:r>
            <a:endParaRPr lang="en-GB" sz="4800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Mojca</a:t>
            </a:r>
            <a:r>
              <a:rPr lang="en-GB" sz="4800" b="1" dirty="0" smtClean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Lukšič</a:t>
            </a:r>
            <a:r>
              <a:rPr lang="en-GB" sz="4800" b="1" dirty="0">
                <a:solidFill>
                  <a:srgbClr val="3760A0"/>
                </a:solidFill>
              </a:rPr>
              <a:t>, </a:t>
            </a:r>
            <a:r>
              <a:rPr lang="en-GB" sz="4800" dirty="0" smtClean="0">
                <a:solidFill>
                  <a:srgbClr val="3760A0"/>
                </a:solidFill>
              </a:rPr>
              <a:t>Headmistress,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Grammar School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Mojca.Luksic@GimNm.org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Cecilija</a:t>
            </a:r>
            <a:r>
              <a:rPr lang="en-GB" sz="4800" b="1" dirty="0" smtClean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Smolič</a:t>
            </a:r>
            <a:r>
              <a:rPr lang="en-GB" sz="4800" dirty="0">
                <a:solidFill>
                  <a:srgbClr val="3760A0"/>
                </a:solidFill>
              </a:rPr>
              <a:t>, Deputy </a:t>
            </a:r>
            <a:r>
              <a:rPr lang="en-GB" sz="4800" dirty="0" smtClean="0">
                <a:solidFill>
                  <a:srgbClr val="3760A0"/>
                </a:solidFill>
              </a:rPr>
              <a:t>Librarian, Franciscan </a:t>
            </a:r>
            <a:r>
              <a:rPr lang="en-GB" sz="4800" dirty="0">
                <a:solidFill>
                  <a:srgbClr val="3760A0"/>
                </a:solidFill>
              </a:rPr>
              <a:t>Friary Library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endParaRPr lang="en-GB" sz="4800" dirty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Cecilija_Smolic@t-2.net</a:t>
            </a:r>
          </a:p>
          <a:p>
            <a:pPr marL="0" indent="0">
              <a:buNone/>
            </a:pPr>
            <a:r>
              <a:rPr lang="en-GB" sz="4800" b="1" dirty="0" err="1" smtClean="0">
                <a:solidFill>
                  <a:srgbClr val="3760A0"/>
                </a:solidFill>
              </a:rPr>
              <a:t>Ddr</a:t>
            </a:r>
            <a:r>
              <a:rPr lang="en-GB" sz="4800" b="1" dirty="0">
                <a:solidFill>
                  <a:srgbClr val="3760A0"/>
                </a:solidFill>
              </a:rPr>
              <a:t>. </a:t>
            </a:r>
            <a:r>
              <a:rPr lang="en-GB" sz="4800" b="1" dirty="0" err="1">
                <a:solidFill>
                  <a:srgbClr val="3760A0"/>
                </a:solidFill>
              </a:rPr>
              <a:t>Janez</a:t>
            </a:r>
            <a:r>
              <a:rPr lang="en-GB" sz="4800" b="1" dirty="0">
                <a:solidFill>
                  <a:srgbClr val="3760A0"/>
                </a:solidFill>
              </a:rPr>
              <a:t> </a:t>
            </a:r>
            <a:r>
              <a:rPr lang="en-GB" sz="4800" b="1" dirty="0" err="1">
                <a:solidFill>
                  <a:srgbClr val="3760A0"/>
                </a:solidFill>
              </a:rPr>
              <a:t>Usenik</a:t>
            </a:r>
            <a:r>
              <a:rPr lang="en-GB" sz="4800" b="1" dirty="0">
                <a:solidFill>
                  <a:srgbClr val="3760A0"/>
                </a:solidFill>
              </a:rPr>
              <a:t>, </a:t>
            </a:r>
            <a:r>
              <a:rPr lang="en-GB" sz="4800" dirty="0">
                <a:solidFill>
                  <a:srgbClr val="3760A0"/>
                </a:solidFill>
              </a:rPr>
              <a:t>Professor </a:t>
            </a:r>
            <a:r>
              <a:rPr lang="en-GB" sz="4800" dirty="0" smtClean="0">
                <a:solidFill>
                  <a:srgbClr val="3760A0"/>
                </a:solidFill>
              </a:rPr>
              <a:t>Emeritus, Landscape </a:t>
            </a:r>
            <a:r>
              <a:rPr lang="en-GB" sz="4800" dirty="0">
                <a:solidFill>
                  <a:srgbClr val="3760A0"/>
                </a:solidFill>
              </a:rPr>
              <a:t>Governance College </a:t>
            </a:r>
            <a:r>
              <a:rPr lang="en-GB" sz="4800" dirty="0" err="1">
                <a:solidFill>
                  <a:srgbClr val="3760A0"/>
                </a:solidFill>
              </a:rPr>
              <a:t>Grm</a:t>
            </a:r>
            <a:r>
              <a:rPr lang="en-GB" sz="4800" dirty="0">
                <a:solidFill>
                  <a:srgbClr val="3760A0"/>
                </a:solidFill>
              </a:rPr>
              <a:t>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&amp; Faculty of Industrial Engineering Novo </a:t>
            </a:r>
            <a:r>
              <a:rPr lang="en-GB" sz="4800" dirty="0" err="1">
                <a:solidFill>
                  <a:srgbClr val="3760A0"/>
                </a:solidFill>
              </a:rPr>
              <a:t>mesto</a:t>
            </a:r>
            <a:r>
              <a:rPr lang="en-GB" sz="4800" dirty="0">
                <a:solidFill>
                  <a:srgbClr val="3760A0"/>
                </a:solidFill>
              </a:rPr>
              <a:t> &amp; President, </a:t>
            </a:r>
            <a:r>
              <a:rPr lang="en-GB" sz="4800" dirty="0" err="1">
                <a:solidFill>
                  <a:srgbClr val="3760A0"/>
                </a:solidFill>
              </a:rPr>
              <a:t>Dolenjska</a:t>
            </a:r>
            <a:r>
              <a:rPr lang="en-GB" sz="4800" dirty="0">
                <a:solidFill>
                  <a:srgbClr val="3760A0"/>
                </a:solidFill>
              </a:rPr>
              <a:t> Academic Initiative</a:t>
            </a:r>
          </a:p>
          <a:p>
            <a:pPr marL="0" indent="0">
              <a:buNone/>
            </a:pPr>
            <a:r>
              <a:rPr lang="en-GB" sz="4800" dirty="0">
                <a:solidFill>
                  <a:srgbClr val="3760A0"/>
                </a:solidFill>
              </a:rPr>
              <a:t>Janez.Usenik@guest.UM.si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Captur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8640"/>
            <a:ext cx="5760640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9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640960" cy="3528392"/>
          </a:xfrm>
        </p:spPr>
        <p:txBody>
          <a:bodyPr>
            <a:noAutofit/>
          </a:bodyPr>
          <a:lstStyle/>
          <a:p>
            <a:r>
              <a:rPr lang="en-GB" sz="2800" b="1" dirty="0" err="1" smtClean="0">
                <a:solidFill>
                  <a:srgbClr val="4F81C8"/>
                </a:solidFill>
              </a:rPr>
              <a:t>Za</a:t>
            </a:r>
            <a:r>
              <a:rPr lang="en-GB" sz="2800" b="1" dirty="0" smtClean="0">
                <a:solidFill>
                  <a:srgbClr val="4F81C8"/>
                </a:solidFill>
              </a:rPr>
              <a:t> e-</a:t>
            </a:r>
            <a:r>
              <a:rPr lang="en-GB" sz="2800" b="1" dirty="0" err="1" smtClean="0">
                <a:solidFill>
                  <a:srgbClr val="4F81C8"/>
                </a:solidFill>
              </a:rPr>
              <a:t>promocijo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kulturne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dediščine</a:t>
            </a:r>
            <a:endParaRPr lang="en-GB" sz="2800" b="1" dirty="0" smtClean="0">
              <a:solidFill>
                <a:srgbClr val="4F81C8"/>
              </a:solidFill>
            </a:endParaRPr>
          </a:p>
          <a:p>
            <a:r>
              <a:rPr lang="en-GB" sz="2800" b="1" dirty="0">
                <a:solidFill>
                  <a:srgbClr val="4F81C8"/>
                </a:solidFill>
              </a:rPr>
              <a:t>i</a:t>
            </a:r>
            <a:r>
              <a:rPr lang="en-GB" sz="2800" b="1" dirty="0" smtClean="0">
                <a:solidFill>
                  <a:srgbClr val="4F81C8"/>
                </a:solidFill>
              </a:rPr>
              <a:t>n </a:t>
            </a:r>
            <a:r>
              <a:rPr lang="en-GB" sz="2800" b="1" dirty="0" err="1" smtClean="0">
                <a:solidFill>
                  <a:srgbClr val="4F81C8"/>
                </a:solidFill>
              </a:rPr>
              <a:t>turističnih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storitev</a:t>
            </a:r>
            <a:endParaRPr lang="en-GB" sz="2800" b="1" dirty="0" smtClean="0">
              <a:solidFill>
                <a:srgbClr val="4F81C8"/>
              </a:solidFill>
            </a:endParaRPr>
          </a:p>
          <a:p>
            <a:r>
              <a:rPr lang="en-GB" sz="2800" b="1" dirty="0" smtClean="0">
                <a:solidFill>
                  <a:srgbClr val="4F81C8"/>
                </a:solidFill>
              </a:rPr>
              <a:t>je </a:t>
            </a:r>
            <a:r>
              <a:rPr lang="en-GB" sz="2800" b="1" dirty="0" err="1" smtClean="0">
                <a:solidFill>
                  <a:srgbClr val="4F81C8"/>
                </a:solidFill>
              </a:rPr>
              <a:t>povezovanje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>
                <a:solidFill>
                  <a:srgbClr val="4F81C8"/>
                </a:solidFill>
              </a:rPr>
              <a:t>spletnih</a:t>
            </a:r>
            <a:r>
              <a:rPr lang="en-GB" sz="2800" b="1" dirty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strani</a:t>
            </a:r>
            <a:r>
              <a:rPr lang="en-GB" sz="2800" b="1" dirty="0" smtClean="0">
                <a:solidFill>
                  <a:srgbClr val="4F81C8"/>
                </a:solidFill>
              </a:rPr>
              <a:t> v </a:t>
            </a:r>
            <a:r>
              <a:rPr lang="en-GB" sz="2800" b="1" dirty="0" err="1" smtClean="0">
                <a:solidFill>
                  <a:srgbClr val="4F81C8"/>
                </a:solidFill>
              </a:rPr>
              <a:t>angleškem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jeziku</a:t>
            </a:r>
            <a:r>
              <a:rPr lang="en-GB" sz="2800" b="1" dirty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nujno</a:t>
            </a:r>
            <a:r>
              <a:rPr lang="en-GB" sz="2800" b="1" dirty="0" smtClean="0">
                <a:solidFill>
                  <a:srgbClr val="4F81C8"/>
                </a:solidFill>
              </a:rPr>
              <a:t>!</a:t>
            </a:r>
          </a:p>
          <a:p>
            <a:endParaRPr lang="en-GB" sz="2800" b="1" dirty="0" smtClean="0">
              <a:solidFill>
                <a:srgbClr val="4F81C8"/>
              </a:solidFill>
            </a:endParaRPr>
          </a:p>
          <a:p>
            <a:r>
              <a:rPr lang="en-GB" sz="2800" b="1" dirty="0" err="1" smtClean="0">
                <a:solidFill>
                  <a:srgbClr val="4F81C8"/>
                </a:solidFill>
              </a:rPr>
              <a:t>Predlog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županom</a:t>
            </a:r>
            <a:r>
              <a:rPr lang="en-GB" sz="2800" b="1" dirty="0" smtClean="0">
                <a:solidFill>
                  <a:srgbClr val="4F81C8"/>
                </a:solidFill>
              </a:rPr>
              <a:t> in </a:t>
            </a:r>
            <a:r>
              <a:rPr lang="en-GB" sz="2800" b="1" dirty="0" err="1" smtClean="0">
                <a:solidFill>
                  <a:srgbClr val="4F81C8"/>
                </a:solidFill>
              </a:rPr>
              <a:t>direktorjem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občinskih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uprav</a:t>
            </a:r>
            <a:r>
              <a:rPr lang="en-GB" sz="2800" b="1" dirty="0" smtClean="0">
                <a:solidFill>
                  <a:srgbClr val="4F81C8"/>
                </a:solidFill>
              </a:rPr>
              <a:t>: </a:t>
            </a:r>
            <a:r>
              <a:rPr lang="en-GB" sz="2800" b="1" dirty="0" err="1">
                <a:solidFill>
                  <a:srgbClr val="4F81C8"/>
                </a:solidFill>
              </a:rPr>
              <a:t>S</a:t>
            </a:r>
            <a:r>
              <a:rPr lang="en-GB" sz="2800" b="1" dirty="0" err="1" smtClean="0">
                <a:solidFill>
                  <a:srgbClr val="4F81C8"/>
                </a:solidFill>
              </a:rPr>
              <a:t>podbudite</a:t>
            </a:r>
            <a:r>
              <a:rPr lang="en-GB" sz="2800" b="1" dirty="0" smtClean="0">
                <a:solidFill>
                  <a:srgbClr val="4F81C8"/>
                </a:solidFill>
              </a:rPr>
              <a:t> e-</a:t>
            </a:r>
            <a:r>
              <a:rPr lang="en-GB" sz="2800" b="1" dirty="0" err="1" smtClean="0">
                <a:solidFill>
                  <a:srgbClr val="4F81C8"/>
                </a:solidFill>
              </a:rPr>
              <a:t>sodelovanje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</a:p>
          <a:p>
            <a:r>
              <a:rPr lang="en-GB" sz="2800" b="1" dirty="0" err="1" smtClean="0">
                <a:solidFill>
                  <a:srgbClr val="4F81C8"/>
                </a:solidFill>
              </a:rPr>
              <a:t>urednikov</a:t>
            </a:r>
            <a:r>
              <a:rPr lang="en-GB" sz="2800" b="1" dirty="0" smtClean="0">
                <a:solidFill>
                  <a:srgbClr val="4F81C8"/>
                </a:solidFill>
              </a:rPr>
              <a:t> in </a:t>
            </a:r>
            <a:r>
              <a:rPr lang="en-GB" sz="2800" b="1" dirty="0" err="1" smtClean="0">
                <a:solidFill>
                  <a:srgbClr val="4F81C8"/>
                </a:solidFill>
              </a:rPr>
              <a:t>razvijalcev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spletnih</a:t>
            </a:r>
            <a:r>
              <a:rPr lang="en-GB" sz="2800" b="1" dirty="0" smtClean="0">
                <a:solidFill>
                  <a:srgbClr val="4F81C8"/>
                </a:solidFill>
              </a:rPr>
              <a:t> </a:t>
            </a:r>
            <a:r>
              <a:rPr lang="en-GB" sz="2800" b="1" dirty="0" err="1" smtClean="0">
                <a:solidFill>
                  <a:srgbClr val="4F81C8"/>
                </a:solidFill>
              </a:rPr>
              <a:t>strani</a:t>
            </a:r>
            <a:r>
              <a:rPr lang="en-GB" sz="2800" b="1" dirty="0" smtClean="0">
                <a:solidFill>
                  <a:srgbClr val="4F81C8"/>
                </a:solidFill>
              </a:rPr>
              <a:t> v e-</a:t>
            </a:r>
            <a:r>
              <a:rPr lang="en-GB" sz="2800" b="1" dirty="0" err="1" smtClean="0">
                <a:solidFill>
                  <a:srgbClr val="4F81C8"/>
                </a:solidFill>
              </a:rPr>
              <a:t>regiji</a:t>
            </a:r>
            <a:r>
              <a:rPr lang="en-GB" sz="2800" b="1" dirty="0" smtClean="0">
                <a:solidFill>
                  <a:srgbClr val="4F81C8"/>
                </a:solidFill>
              </a:rPr>
              <a:t>!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780" y="4293096"/>
            <a:ext cx="4104456" cy="2547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59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600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Viri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704856" cy="6093296"/>
          </a:xfrm>
        </p:spPr>
        <p:txBody>
          <a:bodyPr>
            <a:noAutofit/>
          </a:bodyPr>
          <a:lstStyle/>
          <a:p>
            <a:pPr algn="l"/>
            <a:r>
              <a:rPr lang="en-GB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Inter-Municipality 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Initiative: Cross-border eCollaboration in the </a:t>
            </a:r>
            <a:r>
              <a:rPr lang="en-GB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eRegion, </a:t>
            </a:r>
            <a:r>
              <a:rPr lang="en-US" sz="13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http://eRegion.eu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1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Websites in 2018. By Michelle Delgado, Senior Writer &amp; Marketer. Clutch, January 31, 2018,</a:t>
            </a:r>
          </a:p>
          <a:p>
            <a:pPr algn="l"/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https://clutch.co/website-builders/resources/small-business-websites-2018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 of small businesses don’t have a business website and only a quarter use SEO: Report. By Caleb </a:t>
            </a:r>
            <a:r>
              <a:rPr lang="en-GB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Triscari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Smart Company, February 12, 2018,</a:t>
            </a:r>
          </a:p>
          <a:p>
            <a:pPr algn="l"/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</a:t>
            </a:r>
            <a:r>
              <a:rPr lang="en-GB" sz="1300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www.smartcompany.com.au/technology/seo/small-businesses-websites-seo</a:t>
            </a:r>
            <a:endParaRPr lang="en-GB" sz="13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13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Business Marketing Trends Report. </a:t>
            </a:r>
            <a:r>
              <a:rPr lang="en-GB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Keap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October 2018, </a:t>
            </a:r>
          </a:p>
          <a:p>
            <a:pPr algn="l"/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https://keap.com/infusionsoft/resources/small-business-marketing-trends-report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0"/>
              </a:spcAft>
            </a:pPr>
            <a:endParaRPr lang="en-GB" sz="13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Important 2019 Search Engine Optimization - SEO Trends You Need to Know. By Danny Goodwin. SEJ Search Engine Journal, December 11, 2018</a:t>
            </a:r>
          </a:p>
          <a:p>
            <a:pPr algn="l"/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https://www.searchenginejournal.com/seo-trends/281053</a:t>
            </a:r>
            <a:endParaRPr lang="en-GB" sz="1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13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Why Local Businesses Will Need Websites More than Ever in 2019. By Miriam Ellis. MOZ, December 12th, 2018, </a:t>
            </a:r>
            <a:r>
              <a:rPr lang="en-GB" sz="1300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7"/>
              </a:rPr>
              <a:t>https://moz.com/blog/local-businesses-need-websites</a:t>
            </a:r>
            <a:endParaRPr lang="en-GB" sz="1300" u="sng" dirty="0">
              <a:solidFill>
                <a:srgbClr val="0563C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en-GB" sz="13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I Need a Website for my Small Business? Yes, You Do. Here are 8 Reasons Why. By Betsy McLeod, Digital Marketing Specialist. Blue Corona, December 26, 2018, </a:t>
            </a:r>
          </a:p>
          <a:p>
            <a:pPr algn="l"/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https://www.bluecorona.com/blog/do-i-need-a-website</a:t>
            </a:r>
            <a:endParaRPr lang="en-GB" sz="1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7000"/>
              </a:lnSpc>
              <a:spcAft>
                <a:spcPts val="0"/>
              </a:spcAft>
            </a:pPr>
            <a:endParaRPr lang="en-GB" sz="1300" u="sng" dirty="0">
              <a:solidFill>
                <a:srgbClr val="0563C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Step-By-Step Guide to Increase Website Traffic in 2019. By Brad Ball, Design and Development Director. </a:t>
            </a:r>
            <a:r>
              <a:rPr lang="en-GB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Liquis</a:t>
            </a:r>
            <a:r>
              <a:rPr lang="en-GB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Design, January 1, 2019, </a:t>
            </a:r>
            <a:r>
              <a:rPr lang="en-GB" sz="1300" u="sng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https://www.liquisdesign.com/increase-website-traffic-2019</a:t>
            </a:r>
            <a:endParaRPr lang="en-GB" sz="13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02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04" y="548680"/>
            <a:ext cx="7630616" cy="2448272"/>
          </a:xfrm>
        </p:spPr>
        <p:txBody>
          <a:bodyPr>
            <a:noAutofit/>
          </a:bodyPr>
          <a:lstStyle/>
          <a:p>
            <a:r>
              <a:rPr lang="en-GB" sz="4400" b="1" dirty="0" err="1">
                <a:solidFill>
                  <a:schemeClr val="accent1"/>
                </a:solidFill>
              </a:rPr>
              <a:t>Povezovanje</a:t>
            </a:r>
            <a:r>
              <a:rPr lang="en-GB" sz="4400" b="1" dirty="0">
                <a:solidFill>
                  <a:schemeClr val="accent1"/>
                </a:solidFill>
              </a:rPr>
              <a:t> </a:t>
            </a:r>
            <a:r>
              <a:rPr lang="en-GB" sz="4400" b="1" dirty="0" err="1">
                <a:solidFill>
                  <a:schemeClr val="accent1"/>
                </a:solidFill>
              </a:rPr>
              <a:t>spletnih</a:t>
            </a:r>
            <a:r>
              <a:rPr lang="en-GB" sz="4400" b="1" dirty="0">
                <a:solidFill>
                  <a:schemeClr val="accent1"/>
                </a:solidFill>
              </a:rPr>
              <a:t> </a:t>
            </a:r>
            <a:r>
              <a:rPr lang="en-GB" sz="4400" b="1" dirty="0" err="1">
                <a:solidFill>
                  <a:schemeClr val="accent1"/>
                </a:solidFill>
              </a:rPr>
              <a:t>strani</a:t>
            </a:r>
            <a:r>
              <a:rPr lang="en-GB" sz="4400" b="1" dirty="0">
                <a:solidFill>
                  <a:schemeClr val="accent1"/>
                </a:solidFill>
              </a:rPr>
              <a:t> </a:t>
            </a:r>
            <a:endParaRPr lang="en-GB" sz="4400" b="1" dirty="0" smtClean="0">
              <a:solidFill>
                <a:schemeClr val="accent1"/>
              </a:solidFill>
            </a:endParaRPr>
          </a:p>
          <a:p>
            <a:r>
              <a:rPr lang="en-GB" sz="4400" b="1" dirty="0" smtClean="0">
                <a:solidFill>
                  <a:schemeClr val="accent1"/>
                </a:solidFill>
              </a:rPr>
              <a:t>v </a:t>
            </a:r>
            <a:r>
              <a:rPr lang="en-GB" sz="4400" b="1" dirty="0" err="1">
                <a:solidFill>
                  <a:schemeClr val="accent1"/>
                </a:solidFill>
              </a:rPr>
              <a:t>angleškem</a:t>
            </a:r>
            <a:r>
              <a:rPr lang="en-GB" sz="4400" b="1" dirty="0">
                <a:solidFill>
                  <a:schemeClr val="accent1"/>
                </a:solidFill>
              </a:rPr>
              <a:t> </a:t>
            </a:r>
            <a:r>
              <a:rPr lang="en-GB" sz="4400" b="1" dirty="0" err="1">
                <a:solidFill>
                  <a:schemeClr val="accent1"/>
                </a:solidFill>
              </a:rPr>
              <a:t>jeziku</a:t>
            </a:r>
            <a:r>
              <a:rPr lang="en-GB" sz="4400" b="1" dirty="0">
                <a:solidFill>
                  <a:schemeClr val="accent1"/>
                </a:solidFill>
              </a:rPr>
              <a:t> </a:t>
            </a:r>
            <a:endParaRPr lang="en-GB" sz="4400" b="1" dirty="0" smtClean="0">
              <a:solidFill>
                <a:schemeClr val="accent1"/>
              </a:solidFill>
            </a:endParaRPr>
          </a:p>
          <a:p>
            <a:r>
              <a:rPr lang="en-GB" sz="4400" b="1" dirty="0" smtClean="0">
                <a:solidFill>
                  <a:schemeClr val="accent1"/>
                </a:solidFill>
              </a:rPr>
              <a:t>– </a:t>
            </a:r>
            <a:r>
              <a:rPr lang="en-GB" sz="4400" b="1" dirty="0" err="1">
                <a:solidFill>
                  <a:schemeClr val="accent1"/>
                </a:solidFill>
              </a:rPr>
              <a:t>zakaj</a:t>
            </a:r>
            <a:r>
              <a:rPr lang="en-GB" sz="4400" b="1" dirty="0">
                <a:solidFill>
                  <a:schemeClr val="accent1"/>
                </a:solidFill>
              </a:rPr>
              <a:t> je </a:t>
            </a:r>
            <a:r>
              <a:rPr lang="en-GB" sz="4400" b="1" dirty="0" err="1">
                <a:solidFill>
                  <a:schemeClr val="accent1"/>
                </a:solidFill>
              </a:rPr>
              <a:t>pomembno</a:t>
            </a:r>
            <a:r>
              <a:rPr lang="en-GB" sz="4400" b="1" dirty="0">
                <a:solidFill>
                  <a:schemeClr val="accent1"/>
                </a:solidFill>
              </a:rPr>
              <a:t>?</a:t>
            </a:r>
          </a:p>
        </p:txBody>
      </p:sp>
      <p:pic>
        <p:nvPicPr>
          <p:cNvPr id="1026" name="Picture 2" descr="Image result for linking websi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068960"/>
            <a:ext cx="5076825" cy="367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303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6632"/>
            <a:ext cx="4680520" cy="67413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5600" b="1" dirty="0" smtClean="0">
                <a:solidFill>
                  <a:srgbClr val="3760A0"/>
                </a:solidFill>
              </a:rPr>
              <a:t>         </a:t>
            </a:r>
          </a:p>
          <a:p>
            <a:pPr marL="0" indent="0">
              <a:buNone/>
            </a:pPr>
            <a:r>
              <a:rPr lang="en-GB" sz="5600" b="1" dirty="0">
                <a:solidFill>
                  <a:srgbClr val="3760A0"/>
                </a:solidFill>
              </a:rPr>
              <a:t> </a:t>
            </a:r>
            <a:r>
              <a:rPr lang="en-GB" sz="5600" b="1" dirty="0" smtClean="0">
                <a:solidFill>
                  <a:srgbClr val="3760A0"/>
                </a:solidFill>
              </a:rPr>
              <a:t>   Problem</a:t>
            </a:r>
          </a:p>
          <a:p>
            <a:pPr marL="0" indent="0">
              <a:buNone/>
            </a:pPr>
            <a:endParaRPr lang="en-GB" sz="44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sl-SI" sz="4400" dirty="0" smtClean="0">
                <a:solidFill>
                  <a:srgbClr val="3760A0"/>
                </a:solidFill>
              </a:rPr>
              <a:t>V </a:t>
            </a:r>
            <a:r>
              <a:rPr lang="en-GB" sz="4400" dirty="0" err="1" smtClean="0">
                <a:solidFill>
                  <a:srgbClr val="3760A0"/>
                </a:solidFill>
              </a:rPr>
              <a:t>porečje</a:t>
            </a:r>
            <a:r>
              <a:rPr lang="en-GB" sz="4400" dirty="0" smtClean="0">
                <a:solidFill>
                  <a:srgbClr val="3760A0"/>
                </a:solidFill>
              </a:rPr>
              <a:t> </a:t>
            </a:r>
            <a:r>
              <a:rPr lang="en-GB" sz="4400" dirty="0" err="1" smtClean="0">
                <a:solidFill>
                  <a:srgbClr val="3760A0"/>
                </a:solidFill>
              </a:rPr>
              <a:t>Krke</a:t>
            </a:r>
            <a:r>
              <a:rPr lang="en-GB" sz="4400" dirty="0" smtClean="0">
                <a:solidFill>
                  <a:srgbClr val="3760A0"/>
                </a:solidFill>
              </a:rPr>
              <a:t> in </a:t>
            </a:r>
            <a:r>
              <a:rPr lang="en-GB" sz="4400" dirty="0" err="1" smtClean="0">
                <a:solidFill>
                  <a:srgbClr val="3760A0"/>
                </a:solidFill>
              </a:rPr>
              <a:t>Kolpe</a:t>
            </a:r>
            <a:r>
              <a:rPr lang="en-GB" sz="4400" dirty="0" smtClean="0">
                <a:solidFill>
                  <a:srgbClr val="3760A0"/>
                </a:solidFill>
              </a:rPr>
              <a:t> </a:t>
            </a:r>
            <a:r>
              <a:rPr lang="sl-SI" sz="4400" dirty="0" smtClean="0">
                <a:solidFill>
                  <a:srgbClr val="3760A0"/>
                </a:solidFill>
              </a:rPr>
              <a:t>pride premalo turistov </a:t>
            </a:r>
          </a:p>
          <a:p>
            <a:pPr marL="0" indent="0">
              <a:buNone/>
            </a:pPr>
            <a:r>
              <a:rPr lang="sl-SI" sz="4400" dirty="0" smtClean="0">
                <a:solidFill>
                  <a:srgbClr val="3760A0"/>
                </a:solidFill>
              </a:rPr>
              <a:t>iz drugih držav. </a:t>
            </a:r>
            <a:endParaRPr lang="en-GB" sz="44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endParaRPr lang="sl-SI" sz="44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sl-SI" sz="4400" dirty="0" smtClean="0">
                <a:solidFill>
                  <a:srgbClr val="3760A0"/>
                </a:solidFill>
              </a:rPr>
              <a:t>Tisti, ki pridejo, </a:t>
            </a:r>
          </a:p>
          <a:p>
            <a:pPr marL="0" indent="0">
              <a:buNone/>
            </a:pPr>
            <a:r>
              <a:rPr lang="sl-SI" sz="4400" dirty="0" smtClean="0">
                <a:solidFill>
                  <a:srgbClr val="3760A0"/>
                </a:solidFill>
              </a:rPr>
              <a:t>ostanejo premalo časa, </a:t>
            </a:r>
          </a:p>
          <a:p>
            <a:pPr marL="0" indent="0">
              <a:buNone/>
            </a:pPr>
            <a:r>
              <a:rPr lang="sl-SI" sz="4400" dirty="0" smtClean="0">
                <a:solidFill>
                  <a:srgbClr val="3760A0"/>
                </a:solidFill>
              </a:rPr>
              <a:t>da bi jim lahko pokazali </a:t>
            </a:r>
          </a:p>
          <a:p>
            <a:pPr marL="0" indent="0">
              <a:buNone/>
            </a:pPr>
            <a:r>
              <a:rPr lang="en-GB" sz="4400" dirty="0" err="1">
                <a:solidFill>
                  <a:srgbClr val="3760A0"/>
                </a:solidFill>
              </a:rPr>
              <a:t>s</a:t>
            </a:r>
            <a:r>
              <a:rPr lang="en-GB" sz="4400" dirty="0" err="1" smtClean="0">
                <a:solidFill>
                  <a:srgbClr val="3760A0"/>
                </a:solidFill>
              </a:rPr>
              <a:t>vojo</a:t>
            </a:r>
            <a:r>
              <a:rPr lang="en-GB" sz="4400" dirty="0" smtClean="0">
                <a:solidFill>
                  <a:srgbClr val="3760A0"/>
                </a:solidFill>
              </a:rPr>
              <a:t> </a:t>
            </a:r>
            <a:r>
              <a:rPr lang="sl-SI" sz="4400" dirty="0" smtClean="0">
                <a:solidFill>
                  <a:srgbClr val="3760A0"/>
                </a:solidFill>
              </a:rPr>
              <a:t>bogato dediščino.</a:t>
            </a:r>
            <a:endParaRPr lang="sl-SI" sz="4400" dirty="0">
              <a:solidFill>
                <a:srgbClr val="3760A0"/>
              </a:solidFill>
            </a:endParaRPr>
          </a:p>
        </p:txBody>
      </p:sp>
      <p:pic>
        <p:nvPicPr>
          <p:cNvPr id="4" name="Picture 3" descr="Image result for poreÄje Krk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412776"/>
            <a:ext cx="3840361" cy="23762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Related imag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005064"/>
            <a:ext cx="3816424" cy="23762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28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4248472" cy="1152128"/>
          </a:xfrm>
        </p:spPr>
        <p:txBody>
          <a:bodyPr/>
          <a:lstStyle/>
          <a:p>
            <a:r>
              <a:rPr lang="sl-SI" b="1" dirty="0" smtClean="0">
                <a:solidFill>
                  <a:srgbClr val="3760A0"/>
                </a:solidFill>
              </a:rPr>
              <a:t>Predlog akcije</a:t>
            </a:r>
            <a:endParaRPr lang="sl-SI" b="1" dirty="0">
              <a:solidFill>
                <a:srgbClr val="376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507288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3600" dirty="0" smtClean="0">
                <a:solidFill>
                  <a:srgbClr val="3760A0"/>
                </a:solidFill>
              </a:rPr>
              <a:t>Vzpostavite </a:t>
            </a:r>
          </a:p>
          <a:p>
            <a:pPr marL="0" indent="0">
              <a:buNone/>
            </a:pPr>
            <a:r>
              <a:rPr lang="sl-SI" sz="3600" dirty="0" smtClean="0">
                <a:solidFill>
                  <a:srgbClr val="3760A0"/>
                </a:solidFill>
              </a:rPr>
              <a:t>medsebojno povezljiv</a:t>
            </a:r>
            <a:r>
              <a:rPr lang="en-GB" sz="3600" dirty="0" smtClean="0">
                <a:solidFill>
                  <a:srgbClr val="3760A0"/>
                </a:solidFill>
              </a:rPr>
              <a:t>e</a:t>
            </a:r>
            <a:r>
              <a:rPr lang="sl-SI" sz="3600" dirty="0" smtClean="0">
                <a:solidFill>
                  <a:srgbClr val="3760A0"/>
                </a:solidFill>
              </a:rPr>
              <a:t> </a:t>
            </a:r>
            <a:r>
              <a:rPr lang="sl-SI" sz="3600" dirty="0" err="1" smtClean="0">
                <a:solidFill>
                  <a:srgbClr val="3760A0"/>
                </a:solidFill>
              </a:rPr>
              <a:t>spletn</a:t>
            </a:r>
            <a:r>
              <a:rPr lang="en-GB" sz="3600" dirty="0" smtClean="0">
                <a:solidFill>
                  <a:srgbClr val="3760A0"/>
                </a:solidFill>
              </a:rPr>
              <a:t>e</a:t>
            </a:r>
            <a:r>
              <a:rPr lang="sl-SI" sz="3600" dirty="0" smtClean="0">
                <a:solidFill>
                  <a:srgbClr val="3760A0"/>
                </a:solidFill>
              </a:rPr>
              <a:t> strani </a:t>
            </a:r>
          </a:p>
          <a:p>
            <a:pPr marL="0" indent="0">
              <a:buNone/>
            </a:pPr>
            <a:r>
              <a:rPr lang="sl-SI" sz="3600" dirty="0" smtClean="0">
                <a:solidFill>
                  <a:srgbClr val="3760A0"/>
                </a:solidFill>
              </a:rPr>
              <a:t>v angleškem jeziku 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3760A0"/>
                </a:solidFill>
              </a:rPr>
              <a:t>v</a:t>
            </a:r>
            <a:r>
              <a:rPr lang="en-GB" sz="3600" dirty="0" smtClean="0">
                <a:solidFill>
                  <a:srgbClr val="3760A0"/>
                </a:solidFill>
              </a:rPr>
              <a:t> </a:t>
            </a:r>
            <a:r>
              <a:rPr lang="sl-SI" sz="3600" dirty="0" smtClean="0">
                <a:solidFill>
                  <a:srgbClr val="3760A0"/>
                </a:solidFill>
              </a:rPr>
              <a:t>vseh </a:t>
            </a:r>
            <a:r>
              <a:rPr lang="en-GB" sz="3600" dirty="0" err="1" smtClean="0">
                <a:solidFill>
                  <a:srgbClr val="3760A0"/>
                </a:solidFill>
              </a:rPr>
              <a:t>tistih</a:t>
            </a:r>
            <a:r>
              <a:rPr lang="en-GB" sz="3600" dirty="0" smtClean="0">
                <a:solidFill>
                  <a:srgbClr val="3760A0"/>
                </a:solidFill>
              </a:rPr>
              <a:t> </a:t>
            </a:r>
            <a:r>
              <a:rPr lang="sl-SI" sz="3600" dirty="0" smtClean="0">
                <a:solidFill>
                  <a:srgbClr val="3760A0"/>
                </a:solidFill>
              </a:rPr>
              <a:t>organizacij</a:t>
            </a:r>
            <a:r>
              <a:rPr lang="en-GB" sz="3600" dirty="0" smtClean="0">
                <a:solidFill>
                  <a:srgbClr val="3760A0"/>
                </a:solidFill>
              </a:rPr>
              <a:t>ah</a:t>
            </a:r>
            <a:r>
              <a:rPr lang="sl-SI" sz="3600" dirty="0" smtClean="0">
                <a:solidFill>
                  <a:srgbClr val="3760A0"/>
                </a:solidFill>
              </a:rPr>
              <a:t>, 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3760A0"/>
                </a:solidFill>
              </a:rPr>
              <a:t>v</a:t>
            </a:r>
            <a:r>
              <a:rPr lang="en-GB" sz="3600" dirty="0" smtClean="0">
                <a:solidFill>
                  <a:srgbClr val="3760A0"/>
                </a:solidFill>
              </a:rPr>
              <a:t> </a:t>
            </a:r>
            <a:r>
              <a:rPr lang="en-GB" sz="3600" dirty="0" err="1" smtClean="0">
                <a:solidFill>
                  <a:srgbClr val="3760A0"/>
                </a:solidFill>
              </a:rPr>
              <a:t>katerih</a:t>
            </a:r>
            <a:r>
              <a:rPr lang="en-GB" sz="3600" dirty="0" smtClean="0">
                <a:solidFill>
                  <a:srgbClr val="3760A0"/>
                </a:solidFill>
              </a:rPr>
              <a:t> </a:t>
            </a:r>
            <a:r>
              <a:rPr lang="sl-SI" sz="3600" dirty="0" smtClean="0">
                <a:solidFill>
                  <a:srgbClr val="3760A0"/>
                </a:solidFill>
              </a:rPr>
              <a:t>si prizadeva</a:t>
            </a:r>
            <a:r>
              <a:rPr lang="en-GB" sz="3600" dirty="0" err="1" smtClean="0">
                <a:solidFill>
                  <a:srgbClr val="3760A0"/>
                </a:solidFill>
              </a:rPr>
              <a:t>te</a:t>
            </a:r>
            <a:r>
              <a:rPr lang="sl-SI" sz="3600" dirty="0" smtClean="0">
                <a:solidFill>
                  <a:srgbClr val="3760A0"/>
                </a:solidFill>
              </a:rPr>
              <a:t> za povečan </a:t>
            </a:r>
            <a:endParaRPr lang="en-GB" sz="3600" dirty="0" smtClean="0">
              <a:solidFill>
                <a:srgbClr val="3760A0"/>
              </a:solidFill>
            </a:endParaRPr>
          </a:p>
          <a:p>
            <a:pPr marL="0" indent="0">
              <a:buNone/>
            </a:pPr>
            <a:r>
              <a:rPr lang="sl-SI" sz="3600" dirty="0" smtClean="0">
                <a:solidFill>
                  <a:srgbClr val="3760A0"/>
                </a:solidFill>
              </a:rPr>
              <a:t>obisk turistov iz drugih držav.</a:t>
            </a:r>
            <a:endParaRPr lang="sl-SI" sz="3600" dirty="0">
              <a:solidFill>
                <a:srgbClr val="3760A0"/>
              </a:solidFill>
            </a:endParaRPr>
          </a:p>
        </p:txBody>
      </p:sp>
      <p:pic>
        <p:nvPicPr>
          <p:cNvPr id="1026" name="Picture 2" descr="Image result for websites interlink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0"/>
            <a:ext cx="3451740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31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918648" cy="1584176"/>
          </a:xfrm>
        </p:spPr>
        <p:txBody>
          <a:bodyPr>
            <a:noAutofit/>
          </a:bodyPr>
          <a:lstStyle/>
          <a:p>
            <a:pPr algn="l"/>
            <a:r>
              <a:rPr lang="sl-SI" sz="2800" b="1" dirty="0">
                <a:solidFill>
                  <a:schemeClr val="accent1"/>
                </a:solidFill>
              </a:rPr>
              <a:t>Vprašanje: </a:t>
            </a:r>
            <a:r>
              <a:rPr lang="en-GB" sz="2800" b="1" dirty="0" smtClean="0">
                <a:solidFill>
                  <a:schemeClr val="accent1"/>
                </a:solidFill>
              </a:rPr>
              <a:t/>
            </a:r>
            <a:br>
              <a:rPr lang="en-GB" sz="2800" b="1" dirty="0" smtClean="0">
                <a:solidFill>
                  <a:schemeClr val="accent1"/>
                </a:solidFill>
              </a:rPr>
            </a:br>
            <a:r>
              <a:rPr lang="sl-SI" sz="2800" b="1" dirty="0" smtClean="0">
                <a:solidFill>
                  <a:schemeClr val="accent1"/>
                </a:solidFill>
              </a:rPr>
              <a:t>Imam </a:t>
            </a:r>
            <a:r>
              <a:rPr lang="sl-SI" sz="2800" b="1" dirty="0">
                <a:solidFill>
                  <a:schemeClr val="accent1"/>
                </a:solidFill>
              </a:rPr>
              <a:t>malo podjetje. Ali rabim svojo spletno stran?</a:t>
            </a:r>
            <a:r>
              <a:rPr lang="en-GB" sz="2800" b="1" dirty="0">
                <a:solidFill>
                  <a:schemeClr val="accent1"/>
                </a:solidFill>
              </a:rPr>
              <a:t/>
            </a:r>
            <a:br>
              <a:rPr lang="en-GB" sz="2800" b="1" dirty="0">
                <a:solidFill>
                  <a:schemeClr val="accent1"/>
                </a:solidFill>
              </a:rPr>
            </a:br>
            <a:r>
              <a:rPr lang="sl-SI" sz="2800" b="1" dirty="0">
                <a:solidFill>
                  <a:schemeClr val="accent1"/>
                </a:solidFill>
              </a:rPr>
              <a:t>Odgovor: </a:t>
            </a:r>
            <a:r>
              <a:rPr lang="en-GB" sz="2800" b="1" dirty="0" smtClean="0">
                <a:solidFill>
                  <a:schemeClr val="accent1"/>
                </a:solidFill>
              </a:rPr>
              <a:t/>
            </a:r>
            <a:br>
              <a:rPr lang="en-GB" sz="2800" b="1" dirty="0" smtClean="0">
                <a:solidFill>
                  <a:schemeClr val="accent1"/>
                </a:solidFill>
              </a:rPr>
            </a:br>
            <a:r>
              <a:rPr lang="sl-SI" sz="2800" b="1" dirty="0" smtClean="0">
                <a:solidFill>
                  <a:schemeClr val="accent1"/>
                </a:solidFill>
              </a:rPr>
              <a:t>Rabite</a:t>
            </a:r>
            <a:r>
              <a:rPr lang="sl-SI" sz="2800" b="1" dirty="0">
                <a:solidFill>
                  <a:schemeClr val="accent1"/>
                </a:solidFill>
              </a:rPr>
              <a:t>! Poglejte 8 </a:t>
            </a:r>
            <a:r>
              <a:rPr lang="sl-SI" sz="2800" b="1" dirty="0" smtClean="0">
                <a:solidFill>
                  <a:schemeClr val="accent1"/>
                </a:solidFill>
              </a:rPr>
              <a:t>utemeljitev</a:t>
            </a:r>
            <a:r>
              <a:rPr lang="en-GB" sz="2800" b="1" dirty="0" smtClean="0">
                <a:solidFill>
                  <a:schemeClr val="accent1"/>
                </a:solidFill>
              </a:rPr>
              <a:t>, </a:t>
            </a:r>
            <a:r>
              <a:rPr lang="en-GB" sz="2800" b="1" dirty="0" err="1" smtClean="0">
                <a:solidFill>
                  <a:schemeClr val="accent1"/>
                </a:solidFill>
              </a:rPr>
              <a:t>zakaj</a:t>
            </a:r>
            <a:r>
              <a:rPr lang="en-GB" sz="2800" b="1" dirty="0" smtClean="0">
                <a:solidFill>
                  <a:schemeClr val="accent1"/>
                </a:solidFill>
              </a:rPr>
              <a:t> jo </a:t>
            </a:r>
            <a:r>
              <a:rPr lang="en-GB" sz="2800" b="1" dirty="0" err="1" smtClean="0">
                <a:solidFill>
                  <a:schemeClr val="accent1"/>
                </a:solidFill>
              </a:rPr>
              <a:t>rabite</a:t>
            </a:r>
            <a:r>
              <a:rPr lang="en-GB" sz="2800" b="1" dirty="0" smtClean="0">
                <a:solidFill>
                  <a:schemeClr val="accent1"/>
                </a:solidFill>
              </a:rPr>
              <a:t>.</a:t>
            </a:r>
            <a:endParaRPr lang="en-GB" sz="320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20888"/>
            <a:ext cx="7918648" cy="439248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odstotkov potrošnikov ne želi poslovati brez spletne strani.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Kupci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iščejo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ponudnike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blaga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storitev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interneta (</a:t>
            </a:r>
            <a:r>
              <a:rPr lang="sl-SI" sz="80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Večina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potrošnikov uporablja spletne strani, da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najde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prodajalca in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sklene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posel.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poslovne transakcije v vseh panogah, vključno podjetje-podjetje, vplivajo digitalne vsebine spletnih strani.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odstotkov potrošnikov priznava, da presojajo o ustreznosti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podjetja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ponudnika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podlagi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njegove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spletne strani.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osnovna vprašanja morate </a:t>
            </a:r>
            <a:r>
              <a:rPr lang="sl-SI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odgov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hitro.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Z dobro s</a:t>
            </a:r>
            <a:r>
              <a:rPr lang="sl-SI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pletn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stran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boste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bolj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uspešno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konkur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irali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velikim ponudnik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vaši dejavnosti. </a:t>
            </a:r>
            <a:endParaRPr lang="en-GB" sz="80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Uporaba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socialnih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omrežij </a:t>
            </a:r>
            <a:r>
              <a:rPr lang="en-GB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GB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sl-SI" sz="8000" dirty="0" err="1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oseganj</a:t>
            </a:r>
            <a:r>
              <a:rPr lang="en-GB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kupcev 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sl-SI" sz="8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zmanjšuje</a:t>
            </a:r>
            <a:r>
              <a:rPr lang="sl-SI" sz="8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80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sz="8400" dirty="0">
              <a:solidFill>
                <a:schemeClr val="accent1"/>
              </a:solidFill>
            </a:endParaRPr>
          </a:p>
          <a:p>
            <a:pPr algn="l"/>
            <a:r>
              <a:rPr lang="sl-SI" dirty="0">
                <a:solidFill>
                  <a:schemeClr val="accent1"/>
                </a:solidFill>
              </a:rPr>
              <a:t> </a:t>
            </a:r>
            <a:r>
              <a:rPr lang="sl-SI" sz="56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</a:t>
            </a:r>
            <a:r>
              <a:rPr lang="sl-SI" sz="5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5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I Need a Website for my Small Business? Yes, You Do. Here are 8 Reasons Why. By Betsy McLeod, Digital Marketing Specialist. Blue Corona, December 26, 2018, </a:t>
            </a:r>
            <a:r>
              <a:rPr lang="en-GB" sz="56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https://www.bluecorona.com/blog/do-i-need-a-website</a:t>
            </a:r>
            <a:endParaRPr lang="en-GB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705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4906888" cy="1008112"/>
          </a:xfrm>
        </p:spPr>
        <p:txBody>
          <a:bodyPr/>
          <a:lstStyle/>
          <a:p>
            <a:r>
              <a:rPr lang="en-GB" b="1" dirty="0" smtClean="0">
                <a:solidFill>
                  <a:schemeClr val="accent1"/>
                </a:solidFill>
              </a:rPr>
              <a:t>A</a:t>
            </a:r>
            <a:r>
              <a:rPr lang="sl-SI" b="1" dirty="0" smtClean="0">
                <a:solidFill>
                  <a:schemeClr val="accent1"/>
                </a:solidFill>
              </a:rPr>
              <a:t>li </a:t>
            </a:r>
            <a:r>
              <a:rPr lang="sl-SI" b="1" dirty="0" smtClean="0">
                <a:solidFill>
                  <a:srgbClr val="0070C0"/>
                </a:solidFill>
              </a:rPr>
              <a:t>imamo</a:t>
            </a:r>
            <a:r>
              <a:rPr lang="sl-SI" b="1" dirty="0" smtClean="0">
                <a:solidFill>
                  <a:schemeClr val="accent1"/>
                </a:solidFill>
              </a:rPr>
              <a:t> problem</a:t>
            </a:r>
            <a:r>
              <a:rPr lang="en-GB" b="1" dirty="0" smtClean="0">
                <a:solidFill>
                  <a:schemeClr val="accent1"/>
                </a:solidFill>
              </a:rPr>
              <a:t>?</a:t>
            </a:r>
            <a:endParaRPr lang="en-GB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9150"/>
            <a:ext cx="8229600" cy="45082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 err="1" smtClean="0">
                <a:solidFill>
                  <a:srgbClr val="0070C0"/>
                </a:solidFill>
              </a:rPr>
              <a:t>Pri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nas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problemov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nimamo</a:t>
            </a:r>
            <a:r>
              <a:rPr lang="sl-SI" b="1" dirty="0" smtClean="0">
                <a:solidFill>
                  <a:srgbClr val="0070C0"/>
                </a:solidFill>
              </a:rPr>
              <a:t>!</a:t>
            </a:r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Zato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ni</a:t>
            </a:r>
            <a:r>
              <a:rPr lang="en-GB" dirty="0" smtClean="0">
                <a:solidFill>
                  <a:srgbClr val="0070C0"/>
                </a:solidFill>
              </a:rPr>
              <a:t> n</a:t>
            </a:r>
            <a:r>
              <a:rPr lang="sl-SI" dirty="0" err="1" smtClean="0">
                <a:solidFill>
                  <a:srgbClr val="0070C0"/>
                </a:solidFill>
              </a:rPr>
              <a:t>obene</a:t>
            </a:r>
            <a:r>
              <a:rPr lang="sl-SI" dirty="0" smtClean="0">
                <a:solidFill>
                  <a:srgbClr val="0070C0"/>
                </a:solidFill>
              </a:rPr>
              <a:t> potrebe, da bi kaj sodelovali.</a:t>
            </a:r>
            <a:endParaRPr lang="en-GB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b="1" dirty="0" err="1" smtClean="0">
                <a:solidFill>
                  <a:srgbClr val="0070C0"/>
                </a:solidFill>
              </a:rPr>
              <a:t>Naš</a:t>
            </a:r>
            <a:r>
              <a:rPr lang="sl-SI" b="1" dirty="0" smtClean="0">
                <a:solidFill>
                  <a:srgbClr val="0070C0"/>
                </a:solidFill>
              </a:rPr>
              <a:t> šef o problem</a:t>
            </a:r>
            <a:r>
              <a:rPr lang="en-GB" b="1" dirty="0" err="1" smtClean="0">
                <a:solidFill>
                  <a:srgbClr val="0070C0"/>
                </a:solidFill>
              </a:rPr>
              <a:t>ih</a:t>
            </a:r>
            <a:r>
              <a:rPr lang="sl-SI" b="1" dirty="0" smtClean="0">
                <a:solidFill>
                  <a:srgbClr val="0070C0"/>
                </a:solidFill>
              </a:rPr>
              <a:t> ne želi slišati</a:t>
            </a:r>
            <a:r>
              <a:rPr lang="en-GB" dirty="0" smtClean="0">
                <a:solidFill>
                  <a:srgbClr val="0070C0"/>
                </a:solidFill>
              </a:rPr>
              <a:t>. </a:t>
            </a:r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Zato</a:t>
            </a:r>
            <a:r>
              <a:rPr lang="en-GB" dirty="0" smtClean="0">
                <a:solidFill>
                  <a:srgbClr val="0070C0"/>
                </a:solidFill>
              </a:rPr>
              <a:t> se </a:t>
            </a:r>
            <a:r>
              <a:rPr lang="en-GB" dirty="0" err="1" smtClean="0">
                <a:solidFill>
                  <a:srgbClr val="0070C0"/>
                </a:solidFill>
              </a:rPr>
              <a:t>delamo</a:t>
            </a:r>
            <a:r>
              <a:rPr lang="en-GB" dirty="0" smtClean="0">
                <a:solidFill>
                  <a:srgbClr val="0070C0"/>
                </a:solidFill>
              </a:rPr>
              <a:t>, da </a:t>
            </a:r>
            <a:r>
              <a:rPr lang="en-GB" dirty="0" err="1" smtClean="0">
                <a:solidFill>
                  <a:srgbClr val="0070C0"/>
                </a:solidFill>
              </a:rPr>
              <a:t>problemov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ni</a:t>
            </a:r>
            <a:r>
              <a:rPr lang="en-GB" dirty="0">
                <a:solidFill>
                  <a:srgbClr val="0070C0"/>
                </a:solidFill>
              </a:rPr>
              <a:t>. </a:t>
            </a:r>
            <a:endParaRPr lang="en-GB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Fino</a:t>
            </a:r>
            <a:r>
              <a:rPr lang="en-GB" dirty="0" smtClean="0">
                <a:solidFill>
                  <a:srgbClr val="0070C0"/>
                </a:solidFill>
              </a:rPr>
              <a:t>, pa </a:t>
            </a:r>
            <a:r>
              <a:rPr lang="en-GB" dirty="0" err="1" smtClean="0">
                <a:solidFill>
                  <a:srgbClr val="0070C0"/>
                </a:solidFill>
              </a:rPr>
              <a:t>ni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treba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sodelovati</a:t>
            </a:r>
            <a:r>
              <a:rPr lang="en-GB" dirty="0" smtClean="0">
                <a:solidFill>
                  <a:srgbClr val="0070C0"/>
                </a:solidFill>
              </a:rPr>
              <a:t>!</a:t>
            </a:r>
          </a:p>
          <a:p>
            <a:pPr marL="0" indent="0">
              <a:buNone/>
            </a:pPr>
            <a:r>
              <a:rPr lang="en-GB" b="1" dirty="0" err="1" smtClean="0">
                <a:solidFill>
                  <a:srgbClr val="0070C0"/>
                </a:solidFill>
              </a:rPr>
              <a:t>Imamo</a:t>
            </a:r>
            <a:r>
              <a:rPr lang="en-GB" b="1" dirty="0" smtClean="0">
                <a:solidFill>
                  <a:srgbClr val="0070C0"/>
                </a:solidFill>
              </a:rPr>
              <a:t> problem. </a:t>
            </a:r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Lotili</a:t>
            </a:r>
            <a:r>
              <a:rPr lang="en-GB" dirty="0" smtClean="0">
                <a:solidFill>
                  <a:srgbClr val="0070C0"/>
                </a:solidFill>
              </a:rPr>
              <a:t> se </a:t>
            </a:r>
            <a:r>
              <a:rPr lang="en-GB" dirty="0" err="1" smtClean="0">
                <a:solidFill>
                  <a:srgbClr val="0070C0"/>
                </a:solidFill>
              </a:rPr>
              <a:t>ga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bomo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v</a:t>
            </a:r>
            <a:r>
              <a:rPr lang="en-GB" dirty="0" err="1" smtClean="0">
                <a:solidFill>
                  <a:srgbClr val="0070C0"/>
                </a:solidFill>
              </a:rPr>
              <a:t>si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tisti</a:t>
            </a:r>
            <a:r>
              <a:rPr lang="en-GB" dirty="0" smtClean="0">
                <a:solidFill>
                  <a:srgbClr val="0070C0"/>
                </a:solidFill>
              </a:rPr>
              <a:t>, </a:t>
            </a:r>
            <a:r>
              <a:rPr lang="en-GB" dirty="0" err="1" smtClean="0">
                <a:solidFill>
                  <a:srgbClr val="0070C0"/>
                </a:solidFill>
              </a:rPr>
              <a:t>ki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ga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imamo</a:t>
            </a:r>
            <a:r>
              <a:rPr lang="en-GB" dirty="0" smtClean="0">
                <a:solidFill>
                  <a:srgbClr val="0070C0"/>
                </a:solidFill>
              </a:rPr>
              <a:t> – </a:t>
            </a:r>
            <a:r>
              <a:rPr lang="en-GB" dirty="0" err="1" smtClean="0">
                <a:solidFill>
                  <a:srgbClr val="0070C0"/>
                </a:solidFill>
              </a:rPr>
              <a:t>ga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err="1" smtClean="0">
                <a:solidFill>
                  <a:srgbClr val="0070C0"/>
                </a:solidFill>
              </a:rPr>
              <a:t>čutimo</a:t>
            </a:r>
            <a:r>
              <a:rPr lang="en-GB" dirty="0" smtClean="0">
                <a:solidFill>
                  <a:srgbClr val="0070C0"/>
                </a:solidFill>
              </a:rPr>
              <a:t>.</a:t>
            </a:r>
            <a:endParaRPr lang="en-GB" sz="3600" dirty="0" smtClean="0">
              <a:solidFill>
                <a:srgbClr val="0070C0"/>
              </a:solidFill>
            </a:endParaRPr>
          </a:p>
        </p:txBody>
      </p:sp>
      <p:sp>
        <p:nvSpPr>
          <p:cNvPr id="4" name="AutoShape 2" descr="Image result for problem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Image result for problem?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0910"/>
            <a:ext cx="3347865" cy="2530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532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b="1" dirty="0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 err="1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Kaj</a:t>
            </a:r>
            <a:r>
              <a:rPr lang="en-GB" b="1" dirty="0" smtClean="0">
                <a:solidFill>
                  <a:srgbClr val="376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problem?</a:t>
            </a:r>
            <a:r>
              <a:rPr lang="en-GB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b="1" dirty="0">
              <a:solidFill>
                <a:srgbClr val="376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686800" cy="4896544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Nezadovoljstvo z obstoječim stanjem.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Razlika med želenim in obstoječim stanjem.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Rezultat neustreznega delovanja procesa.</a:t>
            </a:r>
          </a:p>
          <a:p>
            <a:pPr marL="0" indent="0">
              <a:buNone/>
            </a:pPr>
            <a:endParaRPr lang="sl-SI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Odkrivanje problemov </a:t>
            </a:r>
          </a:p>
          <a:p>
            <a:pPr marL="0" indent="0">
              <a:buNone/>
            </a:pPr>
            <a:r>
              <a:rPr lang="sl-SI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vir ustvarjalnosti.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074" name="Picture 2" descr="Image result for probl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717032"/>
            <a:ext cx="3707904" cy="3159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186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546848" cy="2074242"/>
          </a:xfrm>
        </p:spPr>
        <p:txBody>
          <a:bodyPr>
            <a:normAutofit/>
          </a:bodyPr>
          <a:lstStyle/>
          <a:p>
            <a:r>
              <a:rPr lang="sl-SI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Zakaj se nekateri </a:t>
            </a:r>
            <a:r>
              <a:rPr lang="en-GB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ogibljejo</a:t>
            </a:r>
            <a:r>
              <a:rPr lang="en-GB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besede </a:t>
            </a:r>
            <a:r>
              <a:rPr lang="en-GB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4000" b="1" dirty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“problem”?</a:t>
            </a:r>
            <a:endParaRPr lang="en-GB" sz="4000" dirty="0">
              <a:solidFill>
                <a:srgbClr val="3760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0928"/>
            <a:ext cx="8435280" cy="3888432"/>
          </a:xfrm>
        </p:spPr>
        <p:txBody>
          <a:bodyPr>
            <a:no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Odkriti problem je že na pol rešen.</a:t>
            </a:r>
            <a:b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Anton Trstenjak: Psihologija ustvarjalnosti (1982).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 </a:t>
            </a:r>
            <a:r>
              <a:rPr lang="sl-SI" sz="2900" dirty="0" err="1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odkri</a:t>
            </a:r>
            <a:r>
              <a:rPr lang="en-GB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</a:t>
            </a:r>
            <a:r>
              <a:rPr lang="sl-SI" sz="2900" dirty="0" err="1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če</a:t>
            </a:r>
            <a:r>
              <a:rPr lang="en-GB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900" dirty="0" err="1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slišimo</a:t>
            </a: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kako ljudje jamrajo.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Tisti, ki mislijo, da je “problem” nekaj slabega, se </a:t>
            </a:r>
            <a:r>
              <a:rPr lang="en-GB" sz="2900" dirty="0" err="1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najbrž</a:t>
            </a:r>
            <a:r>
              <a:rPr lang="en-GB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l-SI" sz="2900" dirty="0" smtClean="0">
                <a:solidFill>
                  <a:srgbClr val="3760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bojijo, da gre za iskanje in kaznovanje odgovornega (krivega) za problem.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Image result for no problems allow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915816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16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b="1" dirty="0" smtClean="0">
                <a:solidFill>
                  <a:schemeClr val="accent1"/>
                </a:solidFill>
              </a:rPr>
              <a:t>Problem - </a:t>
            </a:r>
            <a:r>
              <a:rPr lang="en-GB" b="1" dirty="0" err="1" smtClean="0">
                <a:solidFill>
                  <a:schemeClr val="accent1"/>
                </a:solidFill>
              </a:rPr>
              <a:t>rešitev</a:t>
            </a:r>
            <a:endParaRPr lang="en-GB" b="1" dirty="0">
              <a:solidFill>
                <a:schemeClr val="accent1"/>
              </a:solidFill>
            </a:endParaRP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340768"/>
            <a:ext cx="5328592" cy="3024336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1835696" y="4437112"/>
            <a:ext cx="5760640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1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8196</TotalTime>
  <Words>693</Words>
  <Application>Microsoft Office PowerPoint</Application>
  <PresentationFormat>On-screen Show (4:3)</PresentationFormat>
  <Paragraphs>152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Predlog akcije</vt:lpstr>
      <vt:lpstr>Vprašanje:  Imam malo podjetje. Ali rabim svojo spletno stran? Odgovor:  Rabite! Poglejte 8 utemeljitev, zakaj jo rabite.</vt:lpstr>
      <vt:lpstr>Ali imamo problem?</vt:lpstr>
      <vt:lpstr> Kaj je problem? </vt:lpstr>
      <vt:lpstr>Zakaj se nekateri  ogibljejo besede  “problem”?</vt:lpstr>
      <vt:lpstr>Problem - rešitev</vt:lpstr>
      <vt:lpstr>Krka River Basin http://eregion.eu/countries/slovenia/river-basins</vt:lpstr>
      <vt:lpstr> Kolpa/Kupa River Basin  http://eregion.eu/countries/slovenia/river-basins </vt:lpstr>
      <vt:lpstr>  Historic Villages &amp; Towns Network - Drašiči http://eregion.eu/countries/slovenia/historic-villages   </vt:lpstr>
      <vt:lpstr>  Historic Villages &amp; Towns Network - Metlika http://eregion.eu/countries/slovenia/historic-villages   </vt:lpstr>
      <vt:lpstr>Historic Villages &amp; Towns Network – Stična http://eregion.eu/countries/slovenia/historic-villages  </vt:lpstr>
      <vt:lpstr>  Historic Villages &amp; Towns Network – Novo mesto http://eregion.eu/countries/slovenia/historic-villages   </vt:lpstr>
      <vt:lpstr>PowerPoint Presentation</vt:lpstr>
      <vt:lpstr>PowerPoint Presentation</vt:lpstr>
      <vt:lpstr> Viri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Principles for an Age Friendly University https://www.dcu.ie/agefriendly/principles.shtml</dc:title>
  <dc:creator>Joze Gricar</dc:creator>
  <cp:lastModifiedBy>HP Inc.</cp:lastModifiedBy>
  <cp:revision>271</cp:revision>
  <dcterms:created xsi:type="dcterms:W3CDTF">2018-03-15T09:48:21Z</dcterms:created>
  <dcterms:modified xsi:type="dcterms:W3CDTF">2019-04-19T10:43:09Z</dcterms:modified>
</cp:coreProperties>
</file>