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4" r:id="rId6"/>
    <p:sldId id="265" r:id="rId7"/>
    <p:sldId id="266" r:id="rId8"/>
    <p:sldId id="267" r:id="rId9"/>
    <p:sldId id="270" r:id="rId10"/>
    <p:sldId id="271" r:id="rId11"/>
    <p:sldId id="288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90" r:id="rId21"/>
    <p:sldId id="281" r:id="rId22"/>
    <p:sldId id="280" r:id="rId23"/>
    <p:sldId id="289" r:id="rId24"/>
    <p:sldId id="287" r:id="rId25"/>
    <p:sldId id="282" r:id="rId26"/>
    <p:sldId id="283" r:id="rId2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DB43"/>
    <a:srgbClr val="FF00FF"/>
    <a:srgbClr val="EEA512"/>
    <a:srgbClr val="23DD42"/>
    <a:srgbClr val="FF3399"/>
    <a:srgbClr val="6600FF"/>
    <a:srgbClr val="00FF00"/>
    <a:srgbClr val="81DF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6" d="100"/>
          <a:sy n="56" d="100"/>
        </p:scale>
        <p:origin x="249" y="3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8C0FE-1E2D-4000-A026-6071882DEB20}" type="datetimeFigureOut">
              <a:rPr lang="sl-SI" smtClean="0"/>
              <a:pPr/>
              <a:t>8. 04. 2019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D4A1B-16F0-4392-9214-D3990F44120E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37990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8C0FE-1E2D-4000-A026-6071882DEB20}" type="datetimeFigureOut">
              <a:rPr lang="sl-SI" smtClean="0"/>
              <a:pPr/>
              <a:t>8. 04. 2019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D4A1B-16F0-4392-9214-D3990F44120E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31021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8C0FE-1E2D-4000-A026-6071882DEB20}" type="datetimeFigureOut">
              <a:rPr lang="sl-SI" smtClean="0"/>
              <a:pPr/>
              <a:t>8. 04. 2019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D4A1B-16F0-4392-9214-D3990F44120E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10704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8C0FE-1E2D-4000-A026-6071882DEB20}" type="datetimeFigureOut">
              <a:rPr lang="sl-SI" smtClean="0"/>
              <a:pPr/>
              <a:t>8. 04. 2019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D4A1B-16F0-4392-9214-D3990F44120E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41352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8C0FE-1E2D-4000-A026-6071882DEB20}" type="datetimeFigureOut">
              <a:rPr lang="sl-SI" smtClean="0"/>
              <a:pPr/>
              <a:t>8. 04. 2019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D4A1B-16F0-4392-9214-D3990F44120E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67325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8C0FE-1E2D-4000-A026-6071882DEB20}" type="datetimeFigureOut">
              <a:rPr lang="sl-SI" smtClean="0"/>
              <a:pPr/>
              <a:t>8. 04. 2019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D4A1B-16F0-4392-9214-D3990F44120E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47522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8C0FE-1E2D-4000-A026-6071882DEB20}" type="datetimeFigureOut">
              <a:rPr lang="sl-SI" smtClean="0"/>
              <a:pPr/>
              <a:t>8. 04. 2019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D4A1B-16F0-4392-9214-D3990F44120E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24880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8C0FE-1E2D-4000-A026-6071882DEB20}" type="datetimeFigureOut">
              <a:rPr lang="sl-SI" smtClean="0"/>
              <a:pPr/>
              <a:t>8. 04. 2019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D4A1B-16F0-4392-9214-D3990F44120E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29855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8C0FE-1E2D-4000-A026-6071882DEB20}" type="datetimeFigureOut">
              <a:rPr lang="sl-SI" smtClean="0"/>
              <a:pPr/>
              <a:t>8. 04. 2019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D4A1B-16F0-4392-9214-D3990F44120E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27964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8C0FE-1E2D-4000-A026-6071882DEB20}" type="datetimeFigureOut">
              <a:rPr lang="sl-SI" smtClean="0"/>
              <a:pPr/>
              <a:t>8. 04. 2019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D4A1B-16F0-4392-9214-D3990F44120E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2794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8C0FE-1E2D-4000-A026-6071882DEB20}" type="datetimeFigureOut">
              <a:rPr lang="sl-SI" smtClean="0"/>
              <a:pPr/>
              <a:t>8. 04. 2019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D4A1B-16F0-4392-9214-D3990F44120E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2148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4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8C0FE-1E2D-4000-A026-6071882DEB20}" type="datetimeFigureOut">
              <a:rPr lang="sl-SI" smtClean="0"/>
              <a:pPr/>
              <a:t>8. 04. 2019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D4A1B-16F0-4392-9214-D3990F44120E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47378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514491" y="2133600"/>
            <a:ext cx="4255477" cy="3423138"/>
          </a:xfrm>
        </p:spPr>
        <p:txBody>
          <a:bodyPr>
            <a:normAutofit fontScale="90000"/>
          </a:bodyPr>
          <a:lstStyle/>
          <a:p>
            <a:pPr algn="l"/>
            <a:r>
              <a:rPr lang="sl-SI" sz="3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sl-SI" sz="3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33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quality</a:t>
            </a:r>
            <a:r>
              <a:rPr lang="sl-SI" sz="33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3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33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3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aging</a:t>
            </a:r>
            <a:r>
              <a:rPr lang="sl-SI" sz="33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Program </a:t>
            </a:r>
            <a:r>
              <a:rPr lang="sl-SI" sz="3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sl-SI" sz="3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Škofja Loka </a:t>
            </a:r>
            <a:r>
              <a:rPr lang="sl-SI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l-SI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sl-SI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l-SI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mag. Miha Ješe, </a:t>
            </a:r>
            <a:br>
              <a:rPr lang="sl-SI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sz="24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Municipality</a:t>
            </a:r>
            <a:r>
              <a:rPr lang="sl-SI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sl-SI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Škofja Loka</a:t>
            </a:r>
            <a:br>
              <a:rPr lang="sl-SI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l-SI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l-SI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Škofja Loka,  </a:t>
            </a:r>
            <a:r>
              <a:rPr lang="sl-SI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Slovenia</a:t>
            </a:r>
            <a:r>
              <a:rPr lang="sl-SI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April 2019</a:t>
            </a:r>
            <a:r>
              <a:rPr lang="sl-SI" sz="2400" b="1" dirty="0" smtClean="0">
                <a:solidFill>
                  <a:srgbClr val="FF0000"/>
                </a:solidFill>
              </a:rPr>
              <a:t>		</a:t>
            </a:r>
            <a:endParaRPr lang="sl-SI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6" y="116418"/>
            <a:ext cx="1252176" cy="1351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624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6" y="116418"/>
            <a:ext cx="1252176" cy="1351749"/>
          </a:xfrm>
          <a:prstGeom prst="rect">
            <a:avLst/>
          </a:prstGeom>
        </p:spPr>
      </p:pic>
      <p:sp>
        <p:nvSpPr>
          <p:cNvPr id="3" name="Označba mesta besedila 2"/>
          <p:cNvSpPr txBox="1">
            <a:spLocks/>
          </p:cNvSpPr>
          <p:nvPr/>
        </p:nvSpPr>
        <p:spPr>
          <a:xfrm>
            <a:off x="205771" y="1465385"/>
            <a:ext cx="11538284" cy="436098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endParaRPr kumimoji="0" lang="sl-SI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00" b="0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r>
              <a:rPr kumimoji="0" lang="sl-SI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</a:p>
          <a:p>
            <a:endParaRPr lang="sl-SI" sz="2400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endParaRPr lang="sl-SI" sz="2400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r>
              <a:rPr lang="sl-SI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sl-SI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Basic</a:t>
            </a:r>
            <a:r>
              <a:rPr lang="sl-SI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measures</a:t>
            </a:r>
            <a:endParaRPr lang="sl-SI" sz="36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sl-SI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1.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Information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advice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motivation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2.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Intergenerational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cooperation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3.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Culture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social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human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contacts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4.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Recreation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healthy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lifestyle</a:t>
            </a:r>
            <a:endParaRPr lang="sl-SI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5.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Lifelong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education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digital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literacy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6.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work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older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people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volunteering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7. Social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care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assisted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living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social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service</a:t>
            </a:r>
            <a:endParaRPr lang="sl-SI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8.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Institutional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care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sz="24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600" b="1" i="0" u="none" strike="noStrike" kern="1200" cap="none" spc="0" normalizeH="0" baseline="0" noProof="0" dirty="0" smtClean="0">
              <a:ln>
                <a:noFill/>
              </a:ln>
              <a:solidFill>
                <a:srgbClr val="FF0066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400" b="0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1465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6" y="116418"/>
            <a:ext cx="1252176" cy="1351749"/>
          </a:xfrm>
          <a:prstGeom prst="rect">
            <a:avLst/>
          </a:prstGeom>
        </p:spPr>
      </p:pic>
      <p:sp>
        <p:nvSpPr>
          <p:cNvPr id="3" name="Označba mesta besedila 2"/>
          <p:cNvSpPr txBox="1">
            <a:spLocks/>
          </p:cNvSpPr>
          <p:nvPr/>
        </p:nvSpPr>
        <p:spPr>
          <a:xfrm>
            <a:off x="252663" y="1500554"/>
            <a:ext cx="11538284" cy="436098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	</a:t>
            </a:r>
            <a:endParaRPr kumimoji="0" lang="sl-SI" sz="24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400" b="0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r>
              <a:rPr kumimoji="0" lang="sl-SI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</a:p>
          <a:p>
            <a:r>
              <a:rPr lang="sl-SI" sz="2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sl-SI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Information</a:t>
            </a:r>
            <a:r>
              <a:rPr lang="sl-SI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sl-SI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counseling</a:t>
            </a:r>
            <a:r>
              <a:rPr lang="sl-SI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sl-SI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motivation</a:t>
            </a:r>
            <a:endParaRPr lang="sl-SI" sz="3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1000" dirty="0" smtClean="0">
                <a:latin typeface="Arial" pitchFamily="34" charset="0"/>
                <a:cs typeface="Arial" pitchFamily="34" charset="0"/>
              </a:rPr>
              <a:t>         	</a:t>
            </a: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A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common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State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local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Web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portal: e-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info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point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seniors</a:t>
            </a:r>
            <a:endParaRPr lang="sl-SI" sz="2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Advisory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Coordination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Office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elderly</a:t>
            </a:r>
            <a:endParaRPr lang="sl-SI" sz="2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Offer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premises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municipality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or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parts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them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activity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elderly</a:t>
            </a:r>
            <a:endParaRPr lang="sl-SI" sz="2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municipal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calls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non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governmental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organizations</a:t>
            </a:r>
            <a:endParaRPr lang="sl-SI" sz="2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sl-SI" sz="2400" b="1" dirty="0" smtClean="0">
              <a:solidFill>
                <a:srgbClr val="FF3399"/>
              </a:solidFill>
              <a:latin typeface="Arial" pitchFamily="34" charset="0"/>
              <a:cs typeface="Arial" pitchFamily="34" charset="0"/>
            </a:endParaRPr>
          </a:p>
          <a:p>
            <a:r>
              <a:rPr lang="sl-SI" sz="24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Already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knowledge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to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be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able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to go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somewhere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, is 	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sometimes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enough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to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replace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physical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attendance</a:t>
            </a:r>
            <a:endParaRPr lang="sl-SI" sz="2800" dirty="0" smtClean="0">
              <a:solidFill>
                <a:srgbClr val="FF00FF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sz="24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400" b="0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4653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6" y="116418"/>
            <a:ext cx="1252176" cy="1351749"/>
          </a:xfrm>
          <a:prstGeom prst="rect">
            <a:avLst/>
          </a:prstGeom>
        </p:spPr>
      </p:pic>
      <p:sp>
        <p:nvSpPr>
          <p:cNvPr id="3" name="Označba mesta besedila 2"/>
          <p:cNvSpPr txBox="1">
            <a:spLocks/>
          </p:cNvSpPr>
          <p:nvPr/>
        </p:nvSpPr>
        <p:spPr>
          <a:xfrm>
            <a:off x="252662" y="1287379"/>
            <a:ext cx="11634537" cy="4389853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endParaRPr kumimoji="0" lang="sl-SI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800" b="0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r>
              <a:rPr kumimoji="0" lang="sl-SI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  <a:r>
              <a:rPr lang="sl-SI" sz="3600" b="1" dirty="0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sl-SI" sz="3600" b="1" dirty="0" err="1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Intergenerational</a:t>
            </a:r>
            <a:r>
              <a:rPr lang="sl-SI" sz="3600" b="1" dirty="0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cooperation</a:t>
            </a:r>
            <a:endParaRPr lang="sl-SI" sz="3600" dirty="0" smtClean="0">
              <a:solidFill>
                <a:srgbClr val="EEA512"/>
              </a:solidFill>
              <a:latin typeface="Arial" pitchFamily="34" charset="0"/>
              <a:cs typeface="Arial" pitchFamily="34" charset="0"/>
            </a:endParaRPr>
          </a:p>
          <a:p>
            <a:r>
              <a:rPr lang="sl-SI" sz="28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lnSpc>
                <a:spcPct val="150000"/>
              </a:lnSpc>
            </a:pPr>
            <a:r>
              <a:rPr lang="sl-SI" sz="28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Intergenerational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assotiations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Center</a:t>
            </a:r>
          </a:p>
          <a:p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aim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substantive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two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way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cooperation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between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generations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various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institutions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public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non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-¸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governmental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800" b="0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		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Only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through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cooperation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we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’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ll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achieve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our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goals</a:t>
            </a:r>
            <a:endParaRPr lang="sl-SI" sz="2800" b="1" dirty="0" smtClean="0">
              <a:solidFill>
                <a:srgbClr val="FF00FF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800" b="1" i="0" u="none" strike="noStrike" kern="1200" cap="none" spc="0" normalizeH="0" baseline="0" noProof="0" dirty="0" smtClean="0">
              <a:ln>
                <a:noFill/>
              </a:ln>
              <a:solidFill>
                <a:srgbClr val="FF0066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400" b="0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Only through cooperation we achieve</a:t>
            </a: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019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6" y="116418"/>
            <a:ext cx="1252176" cy="1351749"/>
          </a:xfrm>
          <a:prstGeom prst="rect">
            <a:avLst/>
          </a:prstGeom>
        </p:spPr>
      </p:pic>
      <p:sp>
        <p:nvSpPr>
          <p:cNvPr id="3" name="Označba mesta besedila 2"/>
          <p:cNvSpPr txBox="1">
            <a:spLocks/>
          </p:cNvSpPr>
          <p:nvPr/>
        </p:nvSpPr>
        <p:spPr>
          <a:xfrm>
            <a:off x="288758" y="1275347"/>
            <a:ext cx="11562347" cy="4797207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sl-SI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sl-SI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Culture</a:t>
            </a:r>
            <a:r>
              <a:rPr lang="sl-SI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social </a:t>
            </a:r>
            <a:r>
              <a:rPr lang="sl-SI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human </a:t>
            </a:r>
            <a:r>
              <a:rPr lang="sl-SI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contacts</a:t>
            </a:r>
            <a:endParaRPr lang="sl-SI" sz="3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sl-SI" sz="1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Support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self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help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aim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targeting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less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active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older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people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in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various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cultural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	social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activities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Support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people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with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dementia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800" b="1" dirty="0" smtClean="0"/>
              <a:t>	</a:t>
            </a:r>
          </a:p>
          <a:p>
            <a:r>
              <a:rPr lang="sl-SI" sz="24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We</a:t>
            </a:r>
            <a:r>
              <a:rPr lang="sl-SI" sz="24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can</a:t>
            </a:r>
            <a:r>
              <a:rPr lang="sl-SI" sz="24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't </a:t>
            </a:r>
            <a:r>
              <a:rPr lang="sl-SI" sz="24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live</a:t>
            </a:r>
            <a:r>
              <a:rPr lang="sl-SI" sz="24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from</a:t>
            </a:r>
            <a:r>
              <a:rPr lang="sl-SI" sz="24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fridge</a:t>
            </a:r>
            <a:r>
              <a:rPr lang="sl-SI" sz="24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sl-SI" sz="24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policies</a:t>
            </a:r>
            <a:r>
              <a:rPr lang="sl-SI" sz="24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sl-SI" sz="24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invoices</a:t>
            </a:r>
            <a:r>
              <a:rPr lang="sl-SI" sz="24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sl-SI" sz="24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24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crossword</a:t>
            </a:r>
            <a:r>
              <a:rPr lang="sl-SI" sz="24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puzzles</a:t>
            </a:r>
            <a:endParaRPr kumimoji="0" lang="sl-SI" b="0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							</a:t>
            </a:r>
            <a:r>
              <a:rPr kumimoji="0" lang="sl-SI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Antoine</a:t>
            </a:r>
            <a:r>
              <a:rPr kumimoji="0" lang="sl-SI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de </a:t>
            </a:r>
            <a:r>
              <a:rPr kumimoji="0" lang="sl-SI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Saint</a:t>
            </a:r>
            <a:r>
              <a:rPr kumimoji="0" lang="sl-SI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sl-SI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Exupery</a:t>
            </a:r>
            <a:endParaRPr kumimoji="0" lang="sl-SI" sz="24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2696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6" y="116418"/>
            <a:ext cx="1252176" cy="1351749"/>
          </a:xfrm>
          <a:prstGeom prst="rect">
            <a:avLst/>
          </a:prstGeom>
        </p:spPr>
      </p:pic>
      <p:sp>
        <p:nvSpPr>
          <p:cNvPr id="3" name="Označba mesta besedila 2"/>
          <p:cNvSpPr txBox="1">
            <a:spLocks/>
          </p:cNvSpPr>
          <p:nvPr/>
        </p:nvSpPr>
        <p:spPr>
          <a:xfrm>
            <a:off x="252662" y="1275347"/>
            <a:ext cx="11622505" cy="440188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endParaRPr kumimoji="0" lang="sl-SI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800" b="0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r>
              <a:rPr kumimoji="0" lang="sl-SI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  <a:r>
              <a:rPr lang="sl-SI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sl-SI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Recreation</a:t>
            </a:r>
            <a:r>
              <a:rPr lang="sl-SI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healthy</a:t>
            </a:r>
            <a:r>
              <a:rPr lang="sl-SI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lifestyle</a:t>
            </a:r>
            <a:endParaRPr lang="sl-SI" sz="36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endParaRPr lang="sl-SI" sz="1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New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programmes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adapted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to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exercise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elderly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Extension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existing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workout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programs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Sports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areas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elderly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Support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to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organize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community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gardens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elderly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sl-SI" sz="1000" b="1" dirty="0" smtClean="0">
              <a:latin typeface="Arial" pitchFamily="34" charset="0"/>
              <a:cs typeface="Arial" pitchFamily="34" charset="0"/>
            </a:endParaRPr>
          </a:p>
          <a:p>
            <a:endParaRPr lang="sl-SI" sz="1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Give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each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day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chance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to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be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most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beautiful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day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in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your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life</a:t>
            </a:r>
            <a:endParaRPr lang="sl-SI" sz="2800" dirty="0" smtClean="0">
              <a:solidFill>
                <a:srgbClr val="FF00FF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Mark Twain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5216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6" y="116418"/>
            <a:ext cx="1252176" cy="1351749"/>
          </a:xfrm>
          <a:prstGeom prst="rect">
            <a:avLst/>
          </a:prstGeom>
        </p:spPr>
      </p:pic>
      <p:sp>
        <p:nvSpPr>
          <p:cNvPr id="3" name="Označba mesta besedila 2"/>
          <p:cNvSpPr txBox="1">
            <a:spLocks/>
          </p:cNvSpPr>
          <p:nvPr/>
        </p:nvSpPr>
        <p:spPr>
          <a:xfrm>
            <a:off x="324853" y="1275347"/>
            <a:ext cx="11598442" cy="440188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endParaRPr kumimoji="0" lang="sl-SI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b="0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r>
              <a:rPr kumimoji="0" lang="sl-SI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  <a:r>
              <a:rPr lang="sl-SI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5. </a:t>
            </a:r>
            <a:r>
              <a:rPr lang="sl-SI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Lifelong</a:t>
            </a:r>
            <a:r>
              <a:rPr lang="sl-SI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education</a:t>
            </a:r>
            <a:r>
              <a:rPr lang="sl-SI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digital</a:t>
            </a:r>
            <a:r>
              <a:rPr lang="sl-SI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literacy</a:t>
            </a:r>
            <a:endParaRPr lang="sl-SI" sz="36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endParaRPr lang="sl-SI" sz="1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Content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coordination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between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providers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New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programs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approaches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to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education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elderly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Training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volunteers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in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order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to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support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elderly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Exchange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good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practices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sl-SI" sz="2800" b="1" dirty="0" smtClean="0"/>
          </a:p>
          <a:p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We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'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re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never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too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old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to not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being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able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to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learn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something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new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endParaRPr lang="sl-SI" sz="2800" dirty="0" smtClean="0">
              <a:solidFill>
                <a:srgbClr val="FF00FF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8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6214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6" y="116418"/>
            <a:ext cx="1252176" cy="1351749"/>
          </a:xfrm>
          <a:prstGeom prst="rect">
            <a:avLst/>
          </a:prstGeom>
        </p:spPr>
      </p:pic>
      <p:sp>
        <p:nvSpPr>
          <p:cNvPr id="3" name="Označba mesta besedila 2"/>
          <p:cNvSpPr txBox="1">
            <a:spLocks/>
          </p:cNvSpPr>
          <p:nvPr/>
        </p:nvSpPr>
        <p:spPr>
          <a:xfrm>
            <a:off x="324852" y="1287379"/>
            <a:ext cx="11550315" cy="4389853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endParaRPr kumimoji="0" lang="sl-SI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b="0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r>
              <a:rPr kumimoji="0" lang="sl-SI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  <a:r>
              <a:rPr lang="sl-SI" sz="3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6. </a:t>
            </a:r>
            <a:r>
              <a:rPr lang="sl-SI" sz="3400" b="1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Employment</a:t>
            </a:r>
            <a:r>
              <a:rPr lang="sl-SI" sz="3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400" b="1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3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400" b="1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older</a:t>
            </a:r>
            <a:r>
              <a:rPr lang="sl-SI" sz="3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400" b="1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people</a:t>
            </a:r>
            <a:r>
              <a:rPr lang="sl-SI" sz="3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400" b="1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3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400" b="1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volunteering</a:t>
            </a:r>
            <a:endParaRPr lang="sl-SI" sz="3400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sl-SI" sz="10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Occasional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partial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employment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elderly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program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preparation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an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active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retirement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older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volunteers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Promoting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volunteering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among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all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generations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sl-SI" sz="3600" b="1" dirty="0" smtClean="0"/>
          </a:p>
          <a:p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				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You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'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re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getting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when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you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give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to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others</a:t>
            </a:r>
            <a:endParaRPr lang="sl-SI" sz="2800" dirty="0" smtClean="0">
              <a:solidFill>
                <a:srgbClr val="FF00FF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b="0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5899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6" y="116418"/>
            <a:ext cx="1252176" cy="1351749"/>
          </a:xfrm>
          <a:prstGeom prst="rect">
            <a:avLst/>
          </a:prstGeom>
        </p:spPr>
      </p:pic>
      <p:sp>
        <p:nvSpPr>
          <p:cNvPr id="3" name="Označba mesta besedila 2"/>
          <p:cNvSpPr txBox="1">
            <a:spLocks/>
          </p:cNvSpPr>
          <p:nvPr/>
        </p:nvSpPr>
        <p:spPr>
          <a:xfrm>
            <a:off x="277652" y="1263316"/>
            <a:ext cx="11538284" cy="4413916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endParaRPr kumimoji="0" lang="sl-SI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b="0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r>
              <a:rPr kumimoji="0" lang="sl-SI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  <a:r>
              <a:rPr lang="sl-SI" sz="3600" b="1" dirty="0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7. </a:t>
            </a:r>
            <a:r>
              <a:rPr lang="sl-SI" sz="3600" b="1" dirty="0" err="1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Services</a:t>
            </a:r>
            <a:r>
              <a:rPr lang="sl-SI" sz="3600" b="1" dirty="0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sz="3600" b="1" dirty="0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3600" b="1" dirty="0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care</a:t>
            </a:r>
            <a:r>
              <a:rPr lang="sl-SI" sz="3600" b="1" dirty="0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3600" b="1" dirty="0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3600" b="1" dirty="0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elderly</a:t>
            </a:r>
            <a:r>
              <a:rPr lang="sl-SI" sz="3600" b="1" dirty="0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 at home</a:t>
            </a:r>
            <a:endParaRPr lang="sl-SI" sz="3600" dirty="0" smtClean="0">
              <a:solidFill>
                <a:srgbClr val="EEA512"/>
              </a:solidFill>
              <a:latin typeface="Arial" pitchFamily="34" charset="0"/>
              <a:cs typeface="Arial" pitchFamily="34" charset="0"/>
            </a:endParaRPr>
          </a:p>
          <a:p>
            <a:endParaRPr lang="sl-SI" sz="1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expansion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assistance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at home</a:t>
            </a: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Social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service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care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Visits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volunteers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sl-SI" sz="2800" b="1" dirty="0" smtClean="0"/>
              <a:t>	</a:t>
            </a:r>
          </a:p>
          <a:p>
            <a:endParaRPr lang="sl-SI" sz="2800" b="1" dirty="0" smtClean="0"/>
          </a:p>
          <a:p>
            <a:r>
              <a:rPr lang="sl-SI" sz="2800" b="1" dirty="0" smtClean="0">
                <a:solidFill>
                  <a:srgbClr val="FF00FF"/>
                </a:solidFill>
              </a:rPr>
              <a:t>						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friend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is one soul in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two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bodies</a:t>
            </a:r>
            <a:endParaRPr lang="sl-SI" sz="2800" dirty="0" smtClean="0">
              <a:solidFill>
                <a:srgbClr val="FF00FF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Aristotel</a:t>
            </a:r>
            <a:endParaRPr kumimoji="0" lang="sl-SI" sz="28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3346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6" y="116418"/>
            <a:ext cx="1252176" cy="1351749"/>
          </a:xfrm>
          <a:prstGeom prst="rect">
            <a:avLst/>
          </a:prstGeom>
        </p:spPr>
      </p:pic>
      <p:sp>
        <p:nvSpPr>
          <p:cNvPr id="3" name="Označba mesta besedila 2"/>
          <p:cNvSpPr txBox="1">
            <a:spLocks/>
          </p:cNvSpPr>
          <p:nvPr/>
        </p:nvSpPr>
        <p:spPr>
          <a:xfrm>
            <a:off x="253589" y="1251900"/>
            <a:ext cx="11550316" cy="4559969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r>
              <a:rPr kumimoji="0" lang="sl-SI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  <a:r>
              <a:rPr lang="sl-SI" sz="36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8. </a:t>
            </a:r>
            <a:r>
              <a:rPr lang="sl-SI" sz="3600" b="1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Institutional</a:t>
            </a:r>
            <a:r>
              <a:rPr lang="sl-SI" sz="36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care</a:t>
            </a:r>
            <a:r>
              <a:rPr lang="sl-SI" sz="36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sz="36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36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elderly</a:t>
            </a:r>
            <a:endParaRPr lang="sl-SI" sz="3600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endParaRPr lang="sl-SI" sz="3600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Increase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capacity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installation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elderly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house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accent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in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Department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dementia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Widening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scope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daily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temporary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care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sl-SI" sz="3600" b="1" dirty="0" smtClean="0"/>
          </a:p>
          <a:p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				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Advanced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age to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survive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as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close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to home </a:t>
            </a:r>
            <a:endParaRPr lang="sl-SI" sz="2800" dirty="0" smtClean="0">
              <a:solidFill>
                <a:srgbClr val="FF00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5110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6" y="116418"/>
            <a:ext cx="1252176" cy="1351749"/>
          </a:xfrm>
          <a:prstGeom prst="rect">
            <a:avLst/>
          </a:prstGeom>
        </p:spPr>
      </p:pic>
      <p:sp>
        <p:nvSpPr>
          <p:cNvPr id="3" name="Označba mesta besedila 2"/>
          <p:cNvSpPr txBox="1">
            <a:spLocks/>
          </p:cNvSpPr>
          <p:nvPr/>
        </p:nvSpPr>
        <p:spPr>
          <a:xfrm>
            <a:off x="288758" y="1275347"/>
            <a:ext cx="11598442" cy="440188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endParaRPr kumimoji="0" lang="sl-SI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b="0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r>
              <a:rPr kumimoji="0" lang="sl-SI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  <a:r>
              <a:rPr lang="sl-SI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Support</a:t>
            </a:r>
            <a:r>
              <a:rPr lang="sl-SI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measures</a:t>
            </a:r>
            <a:endParaRPr lang="sl-SI" sz="3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sl-SI" sz="10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1.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Health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care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elderly</a:t>
            </a:r>
            <a:endParaRPr lang="sl-SI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2.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Residence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homes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elderly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sheltered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housing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etc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.)</a:t>
            </a:r>
            <a:endParaRPr lang="sl-SI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3.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Digital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literacy</a:t>
            </a:r>
            <a:endParaRPr lang="sl-SI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4.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Services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elderly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614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6" y="116418"/>
            <a:ext cx="1252176" cy="1351749"/>
          </a:xfrm>
          <a:prstGeom prst="rect">
            <a:avLst/>
          </a:prstGeom>
        </p:spPr>
      </p:pic>
      <p:sp>
        <p:nvSpPr>
          <p:cNvPr id="3" name="Pravokotnik 2"/>
          <p:cNvSpPr/>
          <p:nvPr/>
        </p:nvSpPr>
        <p:spPr>
          <a:xfrm>
            <a:off x="1746739" y="1594337"/>
            <a:ext cx="8733692" cy="3031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 OBJECTIVE OF THE PROGRAMME</a:t>
            </a:r>
          </a:p>
          <a:p>
            <a:endParaRPr lang="sl-SI" sz="1400" dirty="0" smtClean="0"/>
          </a:p>
          <a:p>
            <a:endParaRPr lang="sl-SI" sz="1400" dirty="0" smtClean="0"/>
          </a:p>
          <a:p>
            <a:endParaRPr lang="sl-SI" sz="1400" dirty="0" smtClean="0"/>
          </a:p>
          <a:p>
            <a:endParaRPr lang="sl-SI" sz="1400" dirty="0" smtClean="0"/>
          </a:p>
          <a:p>
            <a:endParaRPr lang="sl-SI" sz="1400" dirty="0" smtClean="0"/>
          </a:p>
          <a:p>
            <a:endParaRPr lang="sl-SI" sz="1400" dirty="0" smtClean="0"/>
          </a:p>
          <a:p>
            <a:endParaRPr lang="sl-SI" sz="1400" dirty="0" smtClean="0"/>
          </a:p>
          <a:p>
            <a:pPr algn="ctr"/>
            <a:r>
              <a:rPr lang="sl-SI" sz="2800" b="1" dirty="0" err="1" smtClean="0">
                <a:solidFill>
                  <a:srgbClr val="FF0000"/>
                </a:solidFill>
              </a:rPr>
              <a:t>High</a:t>
            </a:r>
            <a:r>
              <a:rPr lang="sl-SI" sz="2800" b="1" dirty="0" smtClean="0">
                <a:solidFill>
                  <a:srgbClr val="FF0000"/>
                </a:solidFill>
              </a:rPr>
              <a:t>-</a:t>
            </a:r>
            <a:r>
              <a:rPr lang="sl-SI" sz="2800" b="1" dirty="0" err="1" smtClean="0">
                <a:solidFill>
                  <a:srgbClr val="FF0000"/>
                </a:solidFill>
              </a:rPr>
              <a:t>quality</a:t>
            </a:r>
            <a:r>
              <a:rPr lang="sl-SI" sz="2800" b="1" dirty="0" smtClean="0">
                <a:solidFill>
                  <a:srgbClr val="FF0000"/>
                </a:solidFill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</a:rPr>
              <a:t>maintenance</a:t>
            </a:r>
            <a:r>
              <a:rPr lang="sl-SI" sz="2800" b="1" dirty="0" smtClean="0">
                <a:solidFill>
                  <a:srgbClr val="FF0000"/>
                </a:solidFill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</a:rPr>
              <a:t>of</a:t>
            </a:r>
            <a:r>
              <a:rPr lang="sl-SI" sz="2800" b="1" dirty="0" smtClean="0">
                <a:solidFill>
                  <a:srgbClr val="FF0000"/>
                </a:solidFill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</a:rPr>
              <a:t>the</a:t>
            </a:r>
            <a:r>
              <a:rPr lang="sl-SI" sz="2800" b="1" dirty="0" smtClean="0">
                <a:solidFill>
                  <a:srgbClr val="FF0000"/>
                </a:solidFill>
              </a:rPr>
              <a:t> age </a:t>
            </a:r>
            <a:r>
              <a:rPr lang="sl-SI" sz="2800" b="1" dirty="0" err="1" smtClean="0">
                <a:solidFill>
                  <a:srgbClr val="FF0000"/>
                </a:solidFill>
              </a:rPr>
              <a:t>of</a:t>
            </a:r>
            <a:r>
              <a:rPr lang="sl-SI" sz="2800" b="1" dirty="0" smtClean="0">
                <a:solidFill>
                  <a:srgbClr val="FF0000"/>
                </a:solidFill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</a:rPr>
              <a:t>all</a:t>
            </a:r>
            <a:r>
              <a:rPr lang="sl-SI" sz="2800" b="1" dirty="0" smtClean="0">
                <a:solidFill>
                  <a:srgbClr val="FF0000"/>
                </a:solidFill>
              </a:rPr>
              <a:t> </a:t>
            </a:r>
            <a:r>
              <a:rPr lang="sl-SI" sz="2800" b="1" dirty="0" err="1" smtClean="0">
                <a:solidFill>
                  <a:srgbClr val="FF0000"/>
                </a:solidFill>
              </a:rPr>
              <a:t>citizens</a:t>
            </a:r>
            <a:endParaRPr lang="sl-SI" sz="2800" b="1" dirty="0" smtClean="0">
              <a:solidFill>
                <a:srgbClr val="FF0000"/>
              </a:solidFill>
            </a:endParaRPr>
          </a:p>
          <a:p>
            <a:pPr algn="ctr">
              <a:spcAft>
                <a:spcPts val="600"/>
              </a:spcAft>
            </a:pPr>
            <a:endParaRPr lang="sl-SI" sz="1400" b="1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sl-SI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8033222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6" y="116418"/>
            <a:ext cx="1252176" cy="1351749"/>
          </a:xfrm>
          <a:prstGeom prst="rect">
            <a:avLst/>
          </a:prstGeom>
        </p:spPr>
      </p:pic>
      <p:sp>
        <p:nvSpPr>
          <p:cNvPr id="3" name="Označba mesta besedila 2"/>
          <p:cNvSpPr txBox="1">
            <a:spLocks/>
          </p:cNvSpPr>
          <p:nvPr/>
        </p:nvSpPr>
        <p:spPr>
          <a:xfrm>
            <a:off x="288758" y="1275347"/>
            <a:ext cx="11598442" cy="440188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endParaRPr kumimoji="0" lang="sl-SI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b="0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r>
              <a:rPr kumimoji="0" lang="sl-SI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  <a:r>
              <a:rPr lang="sl-SI" sz="3600" b="1" dirty="0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sl-SI" sz="3600" b="1" dirty="0" err="1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Health</a:t>
            </a:r>
            <a:r>
              <a:rPr lang="sl-SI" sz="3600" b="1" dirty="0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care</a:t>
            </a:r>
            <a:r>
              <a:rPr lang="sl-SI" sz="3600" b="1" dirty="0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3600" b="1" dirty="0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prevention</a:t>
            </a:r>
            <a:endParaRPr lang="sl-SI" sz="3600" dirty="0" smtClean="0">
              <a:solidFill>
                <a:srgbClr val="EEA512"/>
              </a:solidFill>
              <a:latin typeface="Arial" pitchFamily="34" charset="0"/>
              <a:cs typeface="Arial" pitchFamily="34" charset="0"/>
            </a:endParaRPr>
          </a:p>
          <a:p>
            <a:endParaRPr lang="sl-SI" sz="1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Affordable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highly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recommended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home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health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service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Promote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use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health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care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services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at a distance</a:t>
            </a: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Ensure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sufficient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capacity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programmes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elderly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Prevention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seniors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sl-SI" sz="3600" b="1" dirty="0" smtClean="0"/>
          </a:p>
          <a:p>
            <a:pPr algn="r"/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Healthy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has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thousands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desire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ill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one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just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one </a:t>
            </a:r>
            <a:endParaRPr lang="sl-SI" sz="2800" dirty="0" smtClean="0">
              <a:solidFill>
                <a:srgbClr val="FF00FF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6145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6" y="116418"/>
            <a:ext cx="1252176" cy="1351749"/>
          </a:xfrm>
          <a:prstGeom prst="rect">
            <a:avLst/>
          </a:prstGeom>
        </p:spPr>
      </p:pic>
      <p:sp>
        <p:nvSpPr>
          <p:cNvPr id="3" name="Označba mesta besedila 2"/>
          <p:cNvSpPr txBox="1">
            <a:spLocks/>
          </p:cNvSpPr>
          <p:nvPr/>
        </p:nvSpPr>
        <p:spPr>
          <a:xfrm>
            <a:off x="300788" y="1287379"/>
            <a:ext cx="11538285" cy="4389853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endParaRPr kumimoji="0" lang="sl-SI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00" b="0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r>
              <a:rPr kumimoji="0" lang="sl-SI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</a:p>
          <a:p>
            <a:r>
              <a:rPr lang="sl-SI" sz="2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New </a:t>
            </a:r>
            <a:r>
              <a:rPr lang="sl-SI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forms</a:t>
            </a:r>
            <a:r>
              <a:rPr lang="sl-SI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residence</a:t>
            </a:r>
            <a:r>
              <a:rPr lang="sl-SI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in </a:t>
            </a:r>
            <a:r>
              <a:rPr lang="sl-SI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local</a:t>
            </a:r>
            <a:r>
              <a:rPr lang="sl-SI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area</a:t>
            </a:r>
            <a:endParaRPr lang="sl-SI" sz="3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sl-SI" sz="1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construction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rental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housing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Increase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supply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suitable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small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flats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establishment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housing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community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Promoting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migration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older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people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from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excessive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housing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residential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houses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in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small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rented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flats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at a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suitable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location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Holiday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homes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international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exchange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elderly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sl-SI" sz="2800" b="1" dirty="0" smtClean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Home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sweet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home,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we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take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care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that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everyone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has</a:t>
            </a:r>
            <a:endParaRPr lang="sl-SI" sz="2800" dirty="0" smtClean="0">
              <a:solidFill>
                <a:srgbClr val="FF00FF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800" b="1" i="0" u="none" strike="noStrike" kern="1200" cap="none" spc="0" normalizeH="0" baseline="0" noProof="0" dirty="0" smtClean="0">
              <a:ln>
                <a:noFill/>
              </a:ln>
              <a:solidFill>
                <a:srgbClr val="FF0066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6444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6" y="116418"/>
            <a:ext cx="1252176" cy="1351749"/>
          </a:xfrm>
          <a:prstGeom prst="rect">
            <a:avLst/>
          </a:prstGeom>
        </p:spPr>
      </p:pic>
      <p:sp>
        <p:nvSpPr>
          <p:cNvPr id="3" name="Označba mesta besedila 2"/>
          <p:cNvSpPr txBox="1">
            <a:spLocks/>
          </p:cNvSpPr>
          <p:nvPr/>
        </p:nvSpPr>
        <p:spPr>
          <a:xfrm>
            <a:off x="240632" y="1275347"/>
            <a:ext cx="11610473" cy="440188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endParaRPr kumimoji="0" lang="sl-SI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r>
              <a:rPr kumimoji="0" lang="sl-SI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  <a:r>
              <a:rPr lang="sl-SI" sz="3600" b="1" dirty="0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sl-SI" sz="3600" b="1" dirty="0" err="1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Digital</a:t>
            </a:r>
            <a:r>
              <a:rPr lang="sl-SI" sz="3600" b="1" dirty="0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EEA512"/>
                </a:solidFill>
                <a:latin typeface="Arial" pitchFamily="34" charset="0"/>
                <a:cs typeface="Arial" pitchFamily="34" charset="0"/>
              </a:rPr>
              <a:t>literacy</a:t>
            </a:r>
            <a:endParaRPr lang="sl-SI" sz="3600" dirty="0" smtClean="0">
              <a:solidFill>
                <a:srgbClr val="EEA512"/>
              </a:solidFill>
              <a:latin typeface="Arial" pitchFamily="34" charset="0"/>
              <a:cs typeface="Arial" pitchFamily="34" charset="0"/>
            </a:endParaRPr>
          </a:p>
          <a:p>
            <a:endParaRPr lang="sl-SI" sz="1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Older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older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University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3 age</a:t>
            </a: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Young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elderly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Voluntary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associations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Formal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educational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institutions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local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community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national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authorities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sl-SI" sz="1000" b="1" dirty="0" smtClean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Everyone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has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right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computer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literacy</a:t>
            </a:r>
            <a:endParaRPr lang="sl-SI" sz="2800" dirty="0" smtClean="0">
              <a:solidFill>
                <a:srgbClr val="FF00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9184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6" y="116418"/>
            <a:ext cx="1252176" cy="1351749"/>
          </a:xfrm>
          <a:prstGeom prst="rect">
            <a:avLst/>
          </a:prstGeom>
        </p:spPr>
      </p:pic>
      <p:sp>
        <p:nvSpPr>
          <p:cNvPr id="3" name="Označba mesta besedila 2"/>
          <p:cNvSpPr txBox="1">
            <a:spLocks/>
          </p:cNvSpPr>
          <p:nvPr/>
        </p:nvSpPr>
        <p:spPr>
          <a:xfrm>
            <a:off x="240632" y="1275347"/>
            <a:ext cx="11610473" cy="440188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endParaRPr kumimoji="0" lang="sl-SI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r>
              <a:rPr kumimoji="0" lang="sl-SI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  <a:r>
              <a:rPr lang="sl-SI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4. Transport </a:t>
            </a:r>
            <a:r>
              <a:rPr lang="sl-SI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services</a:t>
            </a:r>
            <a:r>
              <a:rPr lang="sl-SI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elderly</a:t>
            </a:r>
            <a:endParaRPr lang="sl-SI" sz="3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sl-SI" sz="1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Safe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footpaths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cycle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routes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Elimination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barriers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Branched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urban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passenger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transport</a:t>
            </a: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Development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various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forms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transport</a:t>
            </a:r>
          </a:p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Accessibility</a:t>
            </a:r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strategy</a:t>
            </a:r>
            <a:endParaRPr lang="sl-SI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sl-SI" sz="3600" b="1" dirty="0" smtClean="0"/>
          </a:p>
          <a:p>
            <a:pPr algn="r"/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We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take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care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safe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routes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without</a:t>
            </a:r>
            <a:r>
              <a:rPr lang="sl-SI" sz="2800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barriers</a:t>
            </a:r>
            <a:endParaRPr lang="sl-SI" sz="2800" dirty="0" smtClean="0">
              <a:solidFill>
                <a:srgbClr val="FF00FF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800" b="0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800" b="0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9184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6" y="116418"/>
            <a:ext cx="1252176" cy="1351749"/>
          </a:xfrm>
          <a:prstGeom prst="rect">
            <a:avLst/>
          </a:prstGeom>
        </p:spPr>
      </p:pic>
      <p:sp>
        <p:nvSpPr>
          <p:cNvPr id="3" name="Označba mesta besedila 2"/>
          <p:cNvSpPr txBox="1">
            <a:spLocks/>
          </p:cNvSpPr>
          <p:nvPr/>
        </p:nvSpPr>
        <p:spPr>
          <a:xfrm>
            <a:off x="1359877" y="844062"/>
            <a:ext cx="9706708" cy="463061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endParaRPr lang="sl-SI" sz="36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sl-SI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New </a:t>
            </a:r>
            <a:r>
              <a:rPr lang="sl-SI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challenges</a:t>
            </a:r>
            <a:endParaRPr lang="sl-SI" sz="3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sl-SI" sz="3600" dirty="0" smtClean="0"/>
          </a:p>
          <a:p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creation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centralised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information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service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elderly</a:t>
            </a:r>
            <a:endParaRPr lang="sl-SI" sz="28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sl-SI" sz="10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Organisation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programmes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elderly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with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special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needs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sl-SI" sz="10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To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carry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out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program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municipalities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should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get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ferom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State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financing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on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level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in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accordance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with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law</a:t>
            </a:r>
            <a:endParaRPr lang="sl-SI" sz="28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6" y="116418"/>
            <a:ext cx="1252176" cy="1351749"/>
          </a:xfrm>
          <a:prstGeom prst="rect">
            <a:avLst/>
          </a:prstGeom>
        </p:spPr>
      </p:pic>
      <p:sp>
        <p:nvSpPr>
          <p:cNvPr id="3" name="Označba mesta besedila 2"/>
          <p:cNvSpPr txBox="1">
            <a:spLocks/>
          </p:cNvSpPr>
          <p:nvPr/>
        </p:nvSpPr>
        <p:spPr>
          <a:xfrm>
            <a:off x="300789" y="1477107"/>
            <a:ext cx="11550316" cy="44905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algn="ctr"/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LONG TIME ACTIVE</a:t>
            </a:r>
          </a:p>
          <a:p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sl-SI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LONG TIME USEFUL</a:t>
            </a:r>
          </a:p>
          <a:p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sl-SI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 A LONG TIME TO HELP ALL GENERATIONS</a:t>
            </a:r>
          </a:p>
          <a:p>
            <a:endParaRPr lang="sl-SI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LONG TIME HAPPY</a:t>
            </a:r>
          </a:p>
          <a:p>
            <a:endParaRPr lang="sl-SI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sl-SI" sz="2800" b="1" dirty="0" err="1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800" b="1" dirty="0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best</a:t>
            </a:r>
            <a:r>
              <a:rPr lang="sl-SI" sz="2800" b="1" dirty="0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possible</a:t>
            </a:r>
            <a:r>
              <a:rPr lang="sl-SI" sz="2800" b="1" dirty="0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measures</a:t>
            </a:r>
            <a:r>
              <a:rPr lang="sl-SI" sz="2800" b="1" dirty="0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sz="2800" b="1" dirty="0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800" b="1" dirty="0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elderly</a:t>
            </a:r>
            <a:r>
              <a:rPr lang="sl-SI" sz="2800" b="1" dirty="0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we</a:t>
            </a:r>
            <a:r>
              <a:rPr lang="sl-SI" sz="2800" b="1" dirty="0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shall</a:t>
            </a:r>
            <a:r>
              <a:rPr lang="sl-SI" sz="2800" b="1" dirty="0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developed</a:t>
            </a:r>
            <a:r>
              <a:rPr lang="sl-SI" sz="2800" b="1" dirty="0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sl-SI" sz="2800" b="1" dirty="0" err="1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with</a:t>
            </a:r>
            <a:r>
              <a:rPr lang="sl-SI" sz="2800" b="1" dirty="0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greater</a:t>
            </a:r>
            <a:r>
              <a:rPr lang="sl-SI" sz="2800" b="1" dirty="0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satisfaction</a:t>
            </a:r>
            <a:r>
              <a:rPr lang="sl-SI" sz="2800" b="1" dirty="0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they</a:t>
            </a:r>
            <a:r>
              <a:rPr lang="sl-SI" sz="2800" b="1" dirty="0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'</a:t>
            </a:r>
            <a:r>
              <a:rPr lang="sl-SI" sz="2800" b="1" dirty="0" err="1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ll</a:t>
            </a:r>
            <a:r>
              <a:rPr lang="sl-SI" sz="2800" b="1" dirty="0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benefit</a:t>
            </a:r>
            <a:r>
              <a:rPr lang="sl-SI" sz="2800" b="1" dirty="0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 us </a:t>
            </a:r>
            <a:r>
              <a:rPr lang="sl-SI" sz="2800" b="1" dirty="0" err="1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later</a:t>
            </a:r>
            <a:endParaRPr lang="sl-SI" sz="2800" dirty="0" smtClean="0">
              <a:solidFill>
                <a:srgbClr val="25DB43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200" b="1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400" b="0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26603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6" y="116418"/>
            <a:ext cx="1252176" cy="1351749"/>
          </a:xfrm>
          <a:prstGeom prst="rect">
            <a:avLst/>
          </a:prstGeom>
        </p:spPr>
      </p:pic>
      <p:sp>
        <p:nvSpPr>
          <p:cNvPr id="3" name="Označba mesta besedila 2"/>
          <p:cNvSpPr txBox="1">
            <a:spLocks/>
          </p:cNvSpPr>
          <p:nvPr/>
        </p:nvSpPr>
        <p:spPr>
          <a:xfrm>
            <a:off x="336884" y="1287379"/>
            <a:ext cx="11514221" cy="4389853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400" b="1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400" b="1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ctr"/>
            <a:r>
              <a:rPr lang="sl-SI" sz="2800" b="1" dirty="0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GREEN LOKA, </a:t>
            </a:r>
            <a:r>
              <a:rPr lang="sl-SI" sz="28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SMART CITY</a:t>
            </a:r>
            <a:endParaRPr lang="sl-SI" sz="28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sl-SI" sz="2800" b="1" dirty="0" smtClean="0">
              <a:latin typeface="Arial" pitchFamily="34" charset="0"/>
              <a:cs typeface="Arial" pitchFamily="34" charset="0"/>
            </a:endParaRPr>
          </a:p>
          <a:p>
            <a:endParaRPr lang="sl-SI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THANK YOU FOR YOUR ATTENTION</a:t>
            </a:r>
            <a:endParaRPr lang="sl-SI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400" b="1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7924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6" y="116418"/>
            <a:ext cx="1252176" cy="1351749"/>
          </a:xfrm>
          <a:prstGeom prst="rect">
            <a:avLst/>
          </a:prstGeom>
        </p:spPr>
      </p:pic>
      <p:sp>
        <p:nvSpPr>
          <p:cNvPr id="3" name="Pravokotnik 2"/>
          <p:cNvSpPr/>
          <p:nvPr/>
        </p:nvSpPr>
        <p:spPr>
          <a:xfrm>
            <a:off x="1430215" y="1512276"/>
            <a:ext cx="9308123" cy="4331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1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						</a:t>
            </a:r>
            <a:r>
              <a:rPr lang="sl-SI" sz="1100" dirty="0" smtClean="0"/>
              <a:t> </a:t>
            </a:r>
            <a:r>
              <a:rPr lang="sl-SI" sz="3600" b="1" dirty="0" smtClean="0">
                <a:solidFill>
                  <a:srgbClr val="FF0000"/>
                </a:solidFill>
              </a:rPr>
              <a:t>CHALLENGES</a:t>
            </a:r>
          </a:p>
          <a:p>
            <a:endParaRPr lang="sl-SI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Overview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situation</a:t>
            </a:r>
            <a:endParaRPr lang="sl-SI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Measures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institutional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facilities</a:t>
            </a:r>
            <a:endParaRPr lang="sl-SI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Measures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municipalities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volunteers</a:t>
            </a:r>
            <a:endParaRPr lang="sl-SI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Support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measures</a:t>
            </a:r>
            <a:endParaRPr lang="sl-SI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sl-SI" sz="11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</a:t>
            </a:r>
          </a:p>
          <a:p>
            <a:pPr>
              <a:spcAft>
                <a:spcPts val="600"/>
              </a:spcAft>
            </a:pPr>
            <a:endParaRPr lang="sl-SI" sz="1100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r>
              <a:rPr lang="sl-SI" sz="105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</a:t>
            </a:r>
            <a:endParaRPr lang="sl-S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126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6" y="116418"/>
            <a:ext cx="1252176" cy="1351749"/>
          </a:xfrm>
          <a:prstGeom prst="rect">
            <a:avLst/>
          </a:prstGeom>
        </p:spPr>
      </p:pic>
      <p:sp>
        <p:nvSpPr>
          <p:cNvPr id="4" name="Označba mesta besedila 2"/>
          <p:cNvSpPr txBox="1">
            <a:spLocks/>
          </p:cNvSpPr>
          <p:nvPr/>
        </p:nvSpPr>
        <p:spPr>
          <a:xfrm>
            <a:off x="798443" y="1987826"/>
            <a:ext cx="10643484" cy="3932328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lvl="0">
              <a:lnSpc>
                <a:spcPct val="150000"/>
              </a:lnSpc>
              <a:defRPr/>
            </a:pPr>
            <a:r>
              <a:rPr lang="sl-SI" sz="1200" dirty="0" smtClean="0">
                <a:solidFill>
                  <a:schemeClr val="tx1">
                    <a:tint val="75000"/>
                  </a:schemeClr>
                </a:solidFill>
              </a:rPr>
              <a:t>		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Year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1999</a:t>
            </a:r>
            <a:r>
              <a:rPr lang="sl-SI" sz="2800" dirty="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2527</a:t>
            </a:r>
          </a:p>
          <a:p>
            <a:pPr lvl="0">
              <a:lnSpc>
                <a:spcPct val="150000"/>
              </a:lnSpc>
              <a:defRPr/>
            </a:pP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  <a:r>
              <a:rPr lang="sl-SI" sz="2800" dirty="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Year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2009</a:t>
            </a:r>
            <a:r>
              <a:rPr lang="sl-SI" sz="2800" dirty="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3570</a:t>
            </a:r>
          </a:p>
          <a:p>
            <a:pPr lvl="0">
              <a:lnSpc>
                <a:spcPct val="150000"/>
              </a:lnSpc>
              <a:defRPr/>
            </a:pPr>
            <a:r>
              <a:rPr lang="sl-SI" sz="2800" dirty="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Year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2018</a:t>
            </a:r>
            <a:r>
              <a:rPr lang="sl-SI" sz="2800" dirty="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4335</a:t>
            </a:r>
          </a:p>
          <a:p>
            <a:pPr lvl="0">
              <a:lnSpc>
                <a:spcPct val="150000"/>
              </a:lnSpc>
              <a:defRPr/>
            </a:pP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  <a:r>
              <a:rPr lang="sl-SI" sz="2800" dirty="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sz="28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Year</a:t>
            </a: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2045</a:t>
            </a:r>
            <a:r>
              <a:rPr lang="sl-SI" sz="2800" dirty="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6384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sz="1200" i="1" dirty="0" smtClean="0">
              <a:solidFill>
                <a:schemeClr val="tx1">
                  <a:tint val="75000"/>
                </a:schemeClr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200" b="0" i="1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ctr">
              <a:defRPr/>
            </a:pPr>
            <a:r>
              <a:rPr lang="sl-SI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Growth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in </a:t>
            </a:r>
            <a:r>
              <a:rPr lang="sl-SI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number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elderly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people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over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65 </a:t>
            </a:r>
            <a:r>
              <a:rPr lang="sl-SI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years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in </a:t>
            </a:r>
            <a:r>
              <a:rPr lang="sl-SI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municipality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Škofja Loka</a:t>
            </a:r>
          </a:p>
        </p:txBody>
      </p:sp>
    </p:spTree>
    <p:extLst>
      <p:ext uri="{BB962C8B-B14F-4D97-AF65-F5344CB8AC3E}">
        <p14:creationId xmlns:p14="http://schemas.microsoft.com/office/powerpoint/2010/main" val="1895581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6" y="116418"/>
            <a:ext cx="1252176" cy="1351749"/>
          </a:xfrm>
          <a:prstGeom prst="rect">
            <a:avLst/>
          </a:prstGeom>
        </p:spPr>
      </p:pic>
      <p:sp>
        <p:nvSpPr>
          <p:cNvPr id="3" name="Pravokotnik 2"/>
          <p:cNvSpPr/>
          <p:nvPr/>
        </p:nvSpPr>
        <p:spPr>
          <a:xfrm>
            <a:off x="1336431" y="1459229"/>
            <a:ext cx="9495692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STRENGHTS</a:t>
            </a:r>
          </a:p>
          <a:p>
            <a:pPr lvl="0"/>
            <a:endParaRPr lang="sl-SI" sz="16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Diverse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experienced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providers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public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institutional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civil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business</a:t>
            </a: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diversity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existing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programmes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various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target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groups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elderly</a:t>
            </a: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Reach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diverse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cultural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recreational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offer</a:t>
            </a: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Good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attendance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in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existing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programs</a:t>
            </a: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A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broad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base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volunteers</a:t>
            </a: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Retrieved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intergenerational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cooperation</a:t>
            </a: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			</a:t>
            </a:r>
            <a:r>
              <a:rPr lang="sl-SI" sz="2800" dirty="0" err="1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Maintain</a:t>
            </a:r>
            <a:r>
              <a:rPr lang="sl-SI" sz="2800" dirty="0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2800" dirty="0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upgrade</a:t>
            </a:r>
            <a:r>
              <a:rPr lang="sl-SI" sz="2800" dirty="0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dirty="0" err="1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quality</a:t>
            </a:r>
            <a:endParaRPr lang="sl-SI" sz="2800" dirty="0" smtClean="0">
              <a:solidFill>
                <a:srgbClr val="25DB43"/>
              </a:solidFill>
              <a:latin typeface="Arial" pitchFamily="34" charset="0"/>
              <a:cs typeface="Arial" pitchFamily="34" charset="0"/>
            </a:endParaRPr>
          </a:p>
          <a:p>
            <a:pPr lvl="0"/>
            <a:endParaRPr lang="sl-SI" sz="1600" dirty="0" smtClean="0">
              <a:solidFill>
                <a:srgbClr val="FF0000"/>
              </a:solidFill>
            </a:endParaRPr>
          </a:p>
          <a:p>
            <a:pPr lvl="0"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</a:rPr>
              <a:t>	</a:t>
            </a:r>
            <a:endParaRPr lang="sl-SI" dirty="0" smtClean="0"/>
          </a:p>
          <a:p>
            <a:r>
              <a:rPr lang="sl-SI" sz="2400" b="1" dirty="0" smtClean="0">
                <a:solidFill>
                  <a:srgbClr val="00B0F0"/>
                </a:solidFill>
              </a:rPr>
              <a:t>					</a:t>
            </a:r>
          </a:p>
          <a:p>
            <a:r>
              <a:rPr lang="sl-SI" sz="2400" b="1" dirty="0" smtClean="0">
                <a:solidFill>
                  <a:srgbClr val="00B0F0"/>
                </a:solidFill>
              </a:rPr>
              <a:t>					</a:t>
            </a:r>
            <a:endParaRPr lang="sl-SI" sz="2400" dirty="0">
              <a:solidFill>
                <a:srgbClr val="23DD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912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6" y="116418"/>
            <a:ext cx="1252176" cy="1351749"/>
          </a:xfrm>
          <a:prstGeom prst="rect">
            <a:avLst/>
          </a:prstGeom>
        </p:spPr>
      </p:pic>
      <p:sp>
        <p:nvSpPr>
          <p:cNvPr id="3" name="Označba mesta besedila 2"/>
          <p:cNvSpPr txBox="1">
            <a:spLocks/>
          </p:cNvSpPr>
          <p:nvPr/>
        </p:nvSpPr>
        <p:spPr>
          <a:xfrm>
            <a:off x="348916" y="1263315"/>
            <a:ext cx="11502189" cy="453590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sz="2400" b="1" dirty="0" smtClean="0">
              <a:solidFill>
                <a:srgbClr val="00B0F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400" b="1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sz="2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  <a:r>
              <a:rPr kumimoji="0" lang="sl-SI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WEAKNESSES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kumimoji="0" lang="sl-SI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overlap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programs</a:t>
            </a: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Queues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installation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in a home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elderly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day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care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help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at home</a:t>
            </a: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Certain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groups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elderly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are not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included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in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common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life</a:t>
            </a: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There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is no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dial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-up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services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older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people</a:t>
            </a: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Missing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spaces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activities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elderly</a:t>
            </a: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Inadequate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access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to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medical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centre</a:t>
            </a: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There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is no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organized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service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offerings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to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assist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in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maintenance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House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shopping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..</a:t>
            </a: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It is not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suitable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flats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elderly</a:t>
            </a: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						</a:t>
            </a:r>
            <a:r>
              <a:rPr lang="sl-SI" sz="2800" b="1" dirty="0" err="1" smtClean="0">
                <a:solidFill>
                  <a:srgbClr val="23DD42"/>
                </a:solidFill>
                <a:latin typeface="Arial" pitchFamily="34" charset="0"/>
                <a:cs typeface="Arial" pitchFamily="34" charset="0"/>
              </a:rPr>
              <a:t>Avoid</a:t>
            </a:r>
            <a:r>
              <a:rPr lang="sl-SI" sz="2800" b="1" dirty="0" smtClean="0">
                <a:solidFill>
                  <a:srgbClr val="23DD4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23DD42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2800" b="1" dirty="0" smtClean="0">
                <a:solidFill>
                  <a:srgbClr val="23DD4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23DD42"/>
                </a:solidFill>
                <a:latin typeface="Arial" pitchFamily="34" charset="0"/>
                <a:cs typeface="Arial" pitchFamily="34" charset="0"/>
              </a:rPr>
              <a:t>develop</a:t>
            </a:r>
            <a:endParaRPr lang="sl-SI" sz="2800" b="1" dirty="0" smtClean="0">
              <a:solidFill>
                <a:srgbClr val="23DD42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800" b="1" dirty="0" smtClean="0">
                <a:solidFill>
                  <a:srgbClr val="23DD42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				</a:t>
            </a:r>
            <a:endParaRPr kumimoji="0" lang="sl-SI" sz="2800" b="0" i="0" u="none" strike="noStrike" kern="1200" cap="none" spc="0" normalizeH="0" baseline="0" noProof="0" dirty="0">
              <a:ln>
                <a:noFill/>
              </a:ln>
              <a:solidFill>
                <a:srgbClr val="25DB43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046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6" y="116418"/>
            <a:ext cx="1252176" cy="1351749"/>
          </a:xfrm>
          <a:prstGeom prst="rect">
            <a:avLst/>
          </a:prstGeom>
        </p:spPr>
      </p:pic>
      <p:sp>
        <p:nvSpPr>
          <p:cNvPr id="3" name="Označba mesta besedila 2"/>
          <p:cNvSpPr txBox="1">
            <a:spLocks/>
          </p:cNvSpPr>
          <p:nvPr/>
        </p:nvSpPr>
        <p:spPr>
          <a:xfrm>
            <a:off x="336884" y="937846"/>
            <a:ext cx="11562348" cy="5146431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>
              <a:defRPr/>
            </a:pPr>
            <a:r>
              <a:rPr lang="sl-SI" sz="2400" b="1" dirty="0" smtClean="0">
                <a:solidFill>
                  <a:srgbClr val="00B0F0"/>
                </a:solidFill>
              </a:rPr>
              <a:t>	</a:t>
            </a:r>
          </a:p>
          <a:p>
            <a:pPr>
              <a:defRPr/>
            </a:pPr>
            <a:endParaRPr lang="sl-SI" sz="2400" b="1" dirty="0" smtClean="0">
              <a:solidFill>
                <a:srgbClr val="00B0F0"/>
              </a:solidFill>
            </a:endParaRPr>
          </a:p>
          <a:p>
            <a:pPr>
              <a:defRPr/>
            </a:pPr>
            <a:endParaRPr lang="sl-SI" sz="2400" b="1" dirty="0" smtClean="0">
              <a:solidFill>
                <a:srgbClr val="00B0F0"/>
              </a:solidFill>
            </a:endParaRPr>
          </a:p>
          <a:p>
            <a:pPr>
              <a:defRPr/>
            </a:pPr>
            <a:r>
              <a:rPr lang="sl-SI" sz="2400" b="1" dirty="0" smtClean="0">
                <a:solidFill>
                  <a:srgbClr val="00B0F0"/>
                </a:solidFill>
              </a:rPr>
              <a:t>	</a:t>
            </a:r>
            <a:r>
              <a:rPr lang="sl-SI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OPPORTUNITIES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interest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attendants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participation</a:t>
            </a: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Coordination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services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information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in one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place</a:t>
            </a: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Digital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services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at a distance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communication</a:t>
            </a: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Organisation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intergenerational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Center -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daily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meeting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point</a:t>
            </a: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Entrepreneurial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opportunities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in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support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elderly</a:t>
            </a: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Solidtity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 transfer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knowledge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between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generations</a:t>
            </a: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Employment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program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more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active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older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people</a:t>
            </a: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construction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protected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flats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elderly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development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			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common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flats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elderly</a:t>
            </a: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800" b="1" dirty="0" smtClean="0">
                <a:solidFill>
                  <a:srgbClr val="23DD42"/>
                </a:solidFill>
                <a:latin typeface="Arial" pitchFamily="34" charset="0"/>
                <a:cs typeface="Arial" pitchFamily="34" charset="0"/>
              </a:rPr>
              <a:t>							To </a:t>
            </a:r>
            <a:r>
              <a:rPr lang="sl-SI" sz="2800" b="1" dirty="0" err="1" smtClean="0">
                <a:solidFill>
                  <a:srgbClr val="23DD42"/>
                </a:solidFill>
                <a:latin typeface="Arial" pitchFamily="34" charset="0"/>
                <a:cs typeface="Arial" pitchFamily="34" charset="0"/>
              </a:rPr>
              <a:t>encourage</a:t>
            </a:r>
            <a:r>
              <a:rPr lang="sl-SI" sz="2800" b="1" dirty="0" smtClean="0">
                <a:solidFill>
                  <a:srgbClr val="23DD4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23DD42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2800" b="1" dirty="0" smtClean="0">
                <a:solidFill>
                  <a:srgbClr val="23DD4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23DD42"/>
                </a:solidFill>
                <a:latin typeface="Arial" pitchFamily="34" charset="0"/>
                <a:cs typeface="Arial" pitchFamily="34" charset="0"/>
              </a:rPr>
              <a:t>develop</a:t>
            </a:r>
            <a:endParaRPr lang="sl-SI" sz="2800" b="1" dirty="0" smtClean="0">
              <a:solidFill>
                <a:srgbClr val="23DD4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kumimoji="0" lang="sl-SI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b="1" dirty="0" smtClean="0">
                <a:solidFill>
                  <a:schemeClr val="tx1">
                    <a:tint val="75000"/>
                  </a:schemeClr>
                </a:solidFill>
              </a:rPr>
              <a:t>								</a:t>
            </a:r>
            <a:endParaRPr kumimoji="0" lang="sl-SI" sz="2800" b="0" i="0" u="none" strike="noStrike" kern="1200" cap="none" spc="0" normalizeH="0" baseline="0" noProof="0" dirty="0">
              <a:ln>
                <a:noFill/>
              </a:ln>
              <a:solidFill>
                <a:srgbClr val="23DD42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580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6" y="116418"/>
            <a:ext cx="1252176" cy="1351749"/>
          </a:xfrm>
          <a:prstGeom prst="rect">
            <a:avLst/>
          </a:prstGeom>
        </p:spPr>
      </p:pic>
      <p:sp>
        <p:nvSpPr>
          <p:cNvPr id="3" name="Označba mesta besedila 2"/>
          <p:cNvSpPr txBox="1">
            <a:spLocks/>
          </p:cNvSpPr>
          <p:nvPr/>
        </p:nvSpPr>
        <p:spPr>
          <a:xfrm>
            <a:off x="288758" y="1184031"/>
            <a:ext cx="11526253" cy="4493201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sz="2400" b="1" dirty="0" smtClean="0">
                <a:solidFill>
                  <a:srgbClr val="00B0F0"/>
                </a:solidFill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  <a:r>
              <a:rPr kumimoji="0" lang="sl-SI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THREATS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kumimoji="0" lang="sl-SI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	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(Not)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getting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qualified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staff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assisted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living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nursing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including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volunteers</a:t>
            </a: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Increase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in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number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people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with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dementia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unwillingness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neighbourhood</a:t>
            </a: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Low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pensions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increasing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poverty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among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elderly</a:t>
            </a: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Social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exclusion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elderly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segment</a:t>
            </a: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Ensuring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affordability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services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elderly</a:t>
            </a: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provision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financial</a:t>
            </a:r>
            <a:r>
              <a:rPr lang="sl-SI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resources</a:t>
            </a: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sl-SI" sz="2800" b="1" dirty="0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								</a:t>
            </a:r>
            <a:r>
              <a:rPr lang="sl-SI" sz="2800" b="1" dirty="0" err="1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Reduce</a:t>
            </a:r>
            <a:r>
              <a:rPr lang="sl-SI" sz="2800" b="1" dirty="0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2800" b="1" dirty="0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800" b="1" dirty="0" err="1" smtClean="0">
                <a:solidFill>
                  <a:srgbClr val="25DB43"/>
                </a:solidFill>
                <a:latin typeface="Arial" pitchFamily="34" charset="0"/>
                <a:cs typeface="Arial" pitchFamily="34" charset="0"/>
              </a:rPr>
              <a:t>adjust</a:t>
            </a:r>
            <a:endParaRPr lang="sl-SI" sz="2800" b="1" dirty="0" smtClean="0">
              <a:solidFill>
                <a:srgbClr val="25DB43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38035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6" y="116418"/>
            <a:ext cx="1252176" cy="1351749"/>
          </a:xfrm>
          <a:prstGeom prst="rect">
            <a:avLst/>
          </a:prstGeom>
        </p:spPr>
      </p:pic>
      <p:sp>
        <p:nvSpPr>
          <p:cNvPr id="3" name="Označba mesta besedila 2"/>
          <p:cNvSpPr txBox="1">
            <a:spLocks/>
          </p:cNvSpPr>
          <p:nvPr/>
        </p:nvSpPr>
        <p:spPr>
          <a:xfrm>
            <a:off x="288758" y="1629507"/>
            <a:ext cx="11574379" cy="4217839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endParaRPr kumimoji="0" lang="sl-SI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r>
              <a:rPr lang="sl-SI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TOPICS</a:t>
            </a:r>
            <a:r>
              <a:rPr kumimoji="0" lang="sl-SI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  <a:r>
              <a:rPr lang="sl-SI" sz="2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sl-SI" sz="2400" b="1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Olderly</a:t>
            </a:r>
            <a:r>
              <a:rPr lang="sl-SI" sz="2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are </a:t>
            </a:r>
            <a:r>
              <a:rPr lang="sl-SI" sz="2400" b="1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active</a:t>
            </a:r>
            <a:r>
              <a:rPr lang="sl-SI" sz="2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part </a:t>
            </a:r>
            <a:r>
              <a:rPr lang="sl-SI" sz="2400" b="1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sz="2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local</a:t>
            </a:r>
            <a:r>
              <a:rPr lang="sl-SI" sz="2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ambient</a:t>
            </a:r>
            <a:r>
              <a:rPr lang="sl-SI" sz="2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sl-SI" sz="24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sl-SI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2025</a:t>
            </a:r>
            <a:r>
              <a:rPr lang="sl-SI" sz="2400" dirty="0" smtClean="0"/>
              <a:t>                       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80% of the elderly are involved in various activities, in particular encourage men 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       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and those who 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are not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activ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sl-SI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sl-SI" sz="1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sl-SI" sz="2400" dirty="0" smtClean="0"/>
              <a:t>                            </a:t>
            </a:r>
            <a:r>
              <a:rPr lang="sl-SI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sl-SI" sz="24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elderly</a:t>
            </a:r>
            <a:r>
              <a:rPr lang="sl-SI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are </a:t>
            </a:r>
            <a:r>
              <a:rPr lang="sl-SI" sz="24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included</a:t>
            </a:r>
            <a:r>
              <a:rPr lang="sl-SI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in </a:t>
            </a:r>
            <a:r>
              <a:rPr lang="sl-SI" sz="24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digital</a:t>
            </a:r>
            <a:r>
              <a:rPr lang="sl-SI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society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sl-SI" sz="2400" dirty="0" smtClean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sl-SI" sz="2400" dirty="0" smtClean="0"/>
              <a:t>                                  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70%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older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people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are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capable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to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use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internet in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everyday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life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                                    Škofja Loka is test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area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digital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services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older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people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sl-SI" sz="1000" dirty="0" smtClean="0">
                <a:latin typeface="Arial" pitchFamily="34" charset="0"/>
                <a:cs typeface="Arial" pitchFamily="34" charset="0"/>
              </a:rPr>
              <a:t>                               </a:t>
            </a:r>
          </a:p>
          <a:p>
            <a:r>
              <a:rPr lang="sl-SI" sz="2400" dirty="0" smtClean="0"/>
              <a:t>                             </a:t>
            </a:r>
            <a:r>
              <a:rPr lang="en-US" sz="2400" b="1" dirty="0" smtClean="0">
                <a:solidFill>
                  <a:srgbClr val="00FF00"/>
                </a:solidFill>
                <a:latin typeface="Arial" pitchFamily="34" charset="0"/>
                <a:cs typeface="Arial" pitchFamily="34" charset="0"/>
              </a:rPr>
              <a:t>3. Accessible are a variety of public and private </a:t>
            </a:r>
            <a:r>
              <a:rPr lang="sl-SI" sz="2400" b="1" dirty="0" smtClean="0">
                <a:solidFill>
                  <a:srgbClr val="00FF0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400" b="1" dirty="0" err="1" smtClean="0">
                <a:solidFill>
                  <a:srgbClr val="00FF00"/>
                </a:solidFill>
                <a:latin typeface="Arial" pitchFamily="34" charset="0"/>
                <a:cs typeface="Arial" pitchFamily="34" charset="0"/>
              </a:rPr>
              <a:t>ervices</a:t>
            </a:r>
            <a:r>
              <a:rPr lang="en-US" sz="2400" b="1" dirty="0" smtClean="0">
                <a:solidFill>
                  <a:srgbClr val="00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smtClean="0">
                <a:solidFill>
                  <a:srgbClr val="00FF00"/>
                </a:solidFill>
                <a:latin typeface="Arial" pitchFamily="34" charset="0"/>
                <a:cs typeface="Arial" pitchFamily="34" charset="0"/>
              </a:rPr>
              <a:t>			      </a:t>
            </a:r>
            <a:r>
              <a:rPr lang="en-US" sz="2400" b="1" dirty="0" smtClean="0">
                <a:solidFill>
                  <a:srgbClr val="00FF00"/>
                </a:solidFill>
                <a:latin typeface="Arial" pitchFamily="34" charset="0"/>
                <a:cs typeface="Arial" pitchFamily="34" charset="0"/>
              </a:rPr>
              <a:t>provided to support the elderly </a:t>
            </a:r>
            <a:endParaRPr lang="sl-SI" sz="2400" dirty="0" smtClean="0">
              <a:solidFill>
                <a:srgbClr val="00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sl-SI" sz="2400" dirty="0" smtClean="0"/>
              <a:t>                                  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Solution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in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shortest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time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possible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accommodation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assistance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with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care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			       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health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care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transport </a:t>
            </a:r>
            <a:endParaRPr lang="sl-SI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sl-SI" sz="1000" dirty="0" smtClean="0">
                <a:latin typeface="Arial" pitchFamily="34" charset="0"/>
                <a:cs typeface="Arial" pitchFamily="34" charset="0"/>
              </a:rPr>
              <a:t>                               </a:t>
            </a:r>
          </a:p>
          <a:p>
            <a:r>
              <a:rPr lang="sl-SI" sz="2400" dirty="0" smtClean="0"/>
              <a:t>                             </a:t>
            </a:r>
            <a:r>
              <a:rPr lang="sl-SI" sz="2400" b="1" dirty="0" smtClean="0">
                <a:solidFill>
                  <a:srgbClr val="6600FF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sl-SI" sz="2400" b="1" dirty="0" err="1" smtClean="0">
                <a:solidFill>
                  <a:srgbClr val="6600FF"/>
                </a:solidFill>
                <a:latin typeface="Arial" pitchFamily="34" charset="0"/>
                <a:cs typeface="Arial" pitchFamily="34" charset="0"/>
              </a:rPr>
              <a:t>Intergenerational</a:t>
            </a:r>
            <a:r>
              <a:rPr lang="sl-SI" sz="2400" b="1" dirty="0" smtClean="0">
                <a:solidFill>
                  <a:srgbClr val="6600FF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sl-SI" sz="2400" b="1" dirty="0" err="1" smtClean="0">
                <a:solidFill>
                  <a:srgbClr val="6600FF"/>
                </a:solidFill>
                <a:latin typeface="Arial" pitchFamily="34" charset="0"/>
                <a:cs typeface="Arial" pitchFamily="34" charset="0"/>
              </a:rPr>
              <a:t>co</a:t>
            </a:r>
            <a:r>
              <a:rPr lang="sl-SI" sz="2400" b="1" dirty="0" smtClean="0">
                <a:solidFill>
                  <a:srgbClr val="6600FF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sl-SI" sz="2400" b="1" dirty="0" err="1" smtClean="0">
                <a:solidFill>
                  <a:srgbClr val="6600FF"/>
                </a:solidFill>
                <a:latin typeface="Arial" pitchFamily="34" charset="0"/>
                <a:cs typeface="Arial" pitchFamily="34" charset="0"/>
              </a:rPr>
              <a:t>work</a:t>
            </a:r>
            <a:r>
              <a:rPr lang="sl-SI" sz="2400" b="1" dirty="0" smtClean="0">
                <a:solidFill>
                  <a:srgbClr val="66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sz="2400" b="1" dirty="0" err="1" smtClean="0">
                <a:solidFill>
                  <a:srgbClr val="6600FF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sl-SI" sz="2400" b="1" dirty="0" smtClean="0">
                <a:solidFill>
                  <a:srgbClr val="6600FF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sl-SI" sz="2400" b="1" dirty="0" err="1" smtClean="0">
                <a:solidFill>
                  <a:srgbClr val="6600FF"/>
                </a:solidFill>
                <a:latin typeface="Arial" pitchFamily="34" charset="0"/>
                <a:cs typeface="Arial" pitchFamily="34" charset="0"/>
              </a:rPr>
              <a:t>co</a:t>
            </a:r>
            <a:r>
              <a:rPr lang="sl-SI" sz="2400" b="1" dirty="0" smtClean="0">
                <a:solidFill>
                  <a:srgbClr val="6600FF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sl-SI" sz="2400" b="1" dirty="0" err="1" smtClean="0">
                <a:solidFill>
                  <a:srgbClr val="6600FF"/>
                </a:solidFill>
                <a:latin typeface="Arial" pitchFamily="34" charset="0"/>
                <a:cs typeface="Arial" pitchFamily="34" charset="0"/>
              </a:rPr>
              <a:t>live</a:t>
            </a:r>
            <a:r>
              <a:rPr lang="sl-SI" sz="2400" b="1" dirty="0" smtClean="0">
                <a:solidFill>
                  <a:srgbClr val="6600FF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sl-SI" sz="2400" dirty="0" smtClean="0">
              <a:solidFill>
                <a:srgbClr val="6600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sl-SI" sz="2400" dirty="0" smtClean="0"/>
              <a:t>                                 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Increasing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number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volunteers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+ 5%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year</a:t>
            </a:r>
            <a:r>
              <a:rPr lang="sl-SI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sl-SI" sz="2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	</a:t>
            </a:r>
            <a:endParaRPr kumimoji="0" lang="sl-SI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	</a:t>
            </a:r>
            <a:r>
              <a:rPr lang="sl-SI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kumimoji="0" lang="sl-SI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sz="12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		</a:t>
            </a:r>
            <a:endParaRPr kumimoji="0" lang="sl-SI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9941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</TotalTime>
  <Words>119</Words>
  <Application>Microsoft Office PowerPoint</Application>
  <PresentationFormat>Widescreen</PresentationFormat>
  <Paragraphs>278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Officeova tema</vt:lpstr>
      <vt:lpstr>The quality of aging Program of Škofja Loka     mag. Miha Ješe,  Municipality of Škofja Loka   Škofja Loka,  Slovenia, April 2019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Občina Škofja Loka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Djurdja Balcojkič</dc:creator>
  <cp:lastModifiedBy>HP Inc.</cp:lastModifiedBy>
  <cp:revision>83</cp:revision>
  <dcterms:created xsi:type="dcterms:W3CDTF">2019-03-25T11:30:09Z</dcterms:created>
  <dcterms:modified xsi:type="dcterms:W3CDTF">2019-04-08T12:05:36Z</dcterms:modified>
</cp:coreProperties>
</file>