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0AA"/>
    <a:srgbClr val="4F81C8"/>
    <a:srgbClr val="376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60542" autoAdjust="0"/>
  </p:normalViewPr>
  <p:slideViewPr>
    <p:cSldViewPr>
      <p:cViewPr varScale="1">
        <p:scale>
          <a:sx n="56" d="100"/>
          <a:sy n="56" d="100"/>
        </p:scale>
        <p:origin x="768" y="39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8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1C3B9-DC97-4227-AAA0-A13BBBCB70DF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A1347-B3D2-447F-99A4-B1EFFEC74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527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8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0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6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5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7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8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2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7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18E1-3CAD-41E5-8AD2-FA12CBE6206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26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eregion.e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region.eu/6-6-2018-slovenia-council-eservices-provision-elderly-55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lovenjgradec.si/en/About-the-City" TargetMode="External"/><Relationship Id="rId13" Type="http://schemas.openxmlformats.org/officeDocument/2006/relationships/hyperlink" Target="https://www.sb-nm.si/" TargetMode="External"/><Relationship Id="rId18" Type="http://schemas.openxmlformats.org/officeDocument/2006/relationships/hyperlink" Target="https://zd-nm.si/" TargetMode="External"/><Relationship Id="rId3" Type="http://schemas.openxmlformats.org/officeDocument/2006/relationships/hyperlink" Target="http://www.uni-tri-velenje-drustvo.si/" TargetMode="External"/><Relationship Id="rId21" Type="http://schemas.openxmlformats.org/officeDocument/2006/relationships/hyperlink" Target="https://www.zzzs.si/zzzs/imenik.nsf/KliciPortala/300000" TargetMode="External"/><Relationship Id="rId7" Type="http://schemas.openxmlformats.org/officeDocument/2006/relationships/hyperlink" Target="https://eng.gzs.si/" TargetMode="External"/><Relationship Id="rId12" Type="http://schemas.openxmlformats.org/officeDocument/2006/relationships/hyperlink" Target="https://www.sb-je.si/" TargetMode="External"/><Relationship Id="rId17" Type="http://schemas.openxmlformats.org/officeDocument/2006/relationships/hyperlink" Target="https://www.zd-go.si/" TargetMode="External"/><Relationship Id="rId2" Type="http://schemas.openxmlformats.org/officeDocument/2006/relationships/hyperlink" Target="http://www.luniverza.si/" TargetMode="External"/><Relationship Id="rId16" Type="http://schemas.openxmlformats.org/officeDocument/2006/relationships/hyperlink" Target="https://www.zd-ms.si/javnost/katalog/384-katalog-informacij-javnega-znacaja" TargetMode="External"/><Relationship Id="rId20" Type="http://schemas.openxmlformats.org/officeDocument/2006/relationships/hyperlink" Target="http://www.zzzs.si/indexeng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ocis.si/presentation-of-our-institute" TargetMode="External"/><Relationship Id="rId11" Type="http://schemas.openxmlformats.org/officeDocument/2006/relationships/hyperlink" Target="http://fov.um.si/en" TargetMode="External"/><Relationship Id="rId5" Type="http://schemas.openxmlformats.org/officeDocument/2006/relationships/hyperlink" Target="https://www.zlus.si/" TargetMode="External"/><Relationship Id="rId15" Type="http://schemas.openxmlformats.org/officeDocument/2006/relationships/hyperlink" Target="http://www.gds.si/" TargetMode="External"/><Relationship Id="rId23" Type="http://schemas.openxmlformats.org/officeDocument/2006/relationships/image" Target="../media/image4.jpeg"/><Relationship Id="rId10" Type="http://schemas.openxmlformats.org/officeDocument/2006/relationships/hyperlink" Target="http://english.ess.gov.si/" TargetMode="External"/><Relationship Id="rId19" Type="http://schemas.openxmlformats.org/officeDocument/2006/relationships/hyperlink" Target="http://www.zd-sg.si/" TargetMode="External"/><Relationship Id="rId4" Type="http://schemas.openxmlformats.org/officeDocument/2006/relationships/hyperlink" Target="https://zdrzz.si/" TargetMode="External"/><Relationship Id="rId9" Type="http://schemas.openxmlformats.org/officeDocument/2006/relationships/hyperlink" Target="http://www.ric-nm.si/en" TargetMode="External"/><Relationship Id="rId14" Type="http://schemas.openxmlformats.org/officeDocument/2006/relationships/hyperlink" Target="https://www.sb-sg.si/" TargetMode="External"/><Relationship Id="rId22" Type="http://schemas.openxmlformats.org/officeDocument/2006/relationships/hyperlink" Target="http://www.fizioterapevtika.si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24alife.com/" TargetMode="External"/><Relationship Id="rId13" Type="http://schemas.openxmlformats.org/officeDocument/2006/relationships/hyperlink" Target="https://www.novomesto.si/en" TargetMode="External"/><Relationship Id="rId18" Type="http://schemas.openxmlformats.org/officeDocument/2006/relationships/hyperlink" Target="https://www.zpiz.si/cms/?ids=zpizen" TargetMode="External"/><Relationship Id="rId26" Type="http://schemas.openxmlformats.org/officeDocument/2006/relationships/hyperlink" Target="http://www.univerza3-zalec.si/" TargetMode="External"/><Relationship Id="rId3" Type="http://schemas.openxmlformats.org/officeDocument/2006/relationships/hyperlink" Target="http://www.domvelenje.si/" TargetMode="External"/><Relationship Id="rId21" Type="http://schemas.openxmlformats.org/officeDocument/2006/relationships/hyperlink" Target="http://www.zdts.si/" TargetMode="External"/><Relationship Id="rId7" Type="http://schemas.openxmlformats.org/officeDocument/2006/relationships/hyperlink" Target="https://www.vzajemnost.si/o-nas" TargetMode="External"/><Relationship Id="rId12" Type="http://schemas.openxmlformats.org/officeDocument/2006/relationships/hyperlink" Target="http://www.mju.gov.si/" TargetMode="External"/><Relationship Id="rId17" Type="http://schemas.openxmlformats.org/officeDocument/2006/relationships/hyperlink" Target="http://www.nijz.si/sl/regije/obmocna-enota-ravne-na-koroskem" TargetMode="External"/><Relationship Id="rId25" Type="http://schemas.openxmlformats.org/officeDocument/2006/relationships/hyperlink" Target="http://www.zbs-giz.si/en" TargetMode="External"/><Relationship Id="rId2" Type="http://schemas.openxmlformats.org/officeDocument/2006/relationships/hyperlink" Target="http://www.companywall.si/podjetje/dom-hmelina-doo/204277" TargetMode="External"/><Relationship Id="rId16" Type="http://schemas.openxmlformats.org/officeDocument/2006/relationships/hyperlink" Target="http://www.nijz.si/sl/regije/obmocna-enota-murska-sobota" TargetMode="External"/><Relationship Id="rId20" Type="http://schemas.openxmlformats.org/officeDocument/2006/relationships/hyperlink" Target="http://www.zdus-zveza.si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g.mklj.si/index.php/about-eng" TargetMode="External"/><Relationship Id="rId11" Type="http://schemas.openxmlformats.org/officeDocument/2006/relationships/hyperlink" Target="http://www.mddsz.gov.si/en" TargetMode="External"/><Relationship Id="rId24" Type="http://schemas.openxmlformats.org/officeDocument/2006/relationships/hyperlink" Target="https://www.telekom.si/zasebni-uporabniki/ponudba/e-oskrba" TargetMode="External"/><Relationship Id="rId5" Type="http://schemas.openxmlformats.org/officeDocument/2006/relationships/hyperlink" Target="http://dolgotrajna-oskrba.si/en" TargetMode="External"/><Relationship Id="rId15" Type="http://schemas.openxmlformats.org/officeDocument/2006/relationships/hyperlink" Target="http://www.zalec.si/" TargetMode="External"/><Relationship Id="rId23" Type="http://schemas.openxmlformats.org/officeDocument/2006/relationships/hyperlink" Target="http://www.utzo.si/en" TargetMode="External"/><Relationship Id="rId10" Type="http://schemas.openxmlformats.org/officeDocument/2006/relationships/hyperlink" Target="http://www.mop.gov.si/en" TargetMode="External"/><Relationship Id="rId19" Type="http://schemas.openxmlformats.org/officeDocument/2006/relationships/hyperlink" Target="http://www.szs.sc-sg.si/files/2017/10/secondary_school_for_nursing_sg.pdf" TargetMode="External"/><Relationship Id="rId4" Type="http://schemas.openxmlformats.org/officeDocument/2006/relationships/hyperlink" Target="https://eng.gzs.si/vsebina/About-Us/Educational-Centre" TargetMode="External"/><Relationship Id="rId9" Type="http://schemas.openxmlformats.org/officeDocument/2006/relationships/hyperlink" Target="http://www.mz.gov.si/" TargetMode="External"/><Relationship Id="rId14" Type="http://schemas.openxmlformats.org/officeDocument/2006/relationships/hyperlink" Target="https://www.mislinja.si/objava/96044" TargetMode="External"/><Relationship Id="rId22" Type="http://schemas.openxmlformats.org/officeDocument/2006/relationships/hyperlink" Target="https://www.wcpt.org/node/27155" TargetMode="External"/><Relationship Id="rId27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nnalindhfoundation.org/members/albanian-society-all-ages-asag" TargetMode="External"/><Relationship Id="rId13" Type="http://schemas.openxmlformats.org/officeDocument/2006/relationships/hyperlink" Target="http://www.echalliance.com/" TargetMode="External"/><Relationship Id="rId18" Type="http://schemas.openxmlformats.org/officeDocument/2006/relationships/hyperlink" Target="http://www.meti.go.jp/english" TargetMode="External"/><Relationship Id="rId26" Type="http://schemas.openxmlformats.org/officeDocument/2006/relationships/hyperlink" Target="http://eregion.eu/16-10-2017-slovenia-eseniors-network-einclusion-active-aging" TargetMode="External"/><Relationship Id="rId3" Type="http://schemas.openxmlformats.org/officeDocument/2006/relationships/hyperlink" Target="http://activeageingnetwork.eu/en" TargetMode="External"/><Relationship Id="rId21" Type="http://schemas.openxmlformats.org/officeDocument/2006/relationships/hyperlink" Target="http://www.ilcuk.org.uk/index.php/home" TargetMode="External"/><Relationship Id="rId7" Type="http://schemas.openxmlformats.org/officeDocument/2006/relationships/hyperlink" Target="https://www.aging2.com/" TargetMode="External"/><Relationship Id="rId12" Type="http://schemas.openxmlformats.org/officeDocument/2006/relationships/hyperlink" Target="http://www.eurag-europe.net/" TargetMode="External"/><Relationship Id="rId17" Type="http://schemas.openxmlformats.org/officeDocument/2006/relationships/hyperlink" Target="http://centridiateneo.unicatt.it/famiglia-home?rdeLocaleAttr=en" TargetMode="External"/><Relationship Id="rId25" Type="http://schemas.openxmlformats.org/officeDocument/2006/relationships/hyperlink" Target="http://www.seniornet.org/" TargetMode="External"/><Relationship Id="rId2" Type="http://schemas.openxmlformats.org/officeDocument/2006/relationships/hyperlink" Target="https://www.facebook.com/Active-Aging-Consortium-in-Asia-Pacific-ACAP-388621244638075/" TargetMode="External"/><Relationship Id="rId16" Type="http://schemas.openxmlformats.org/officeDocument/2006/relationships/hyperlink" Target="http://www.healthobservatory.eu/" TargetMode="External"/><Relationship Id="rId20" Type="http://schemas.openxmlformats.org/officeDocument/2006/relationships/hyperlink" Target="http://eregion.eu/Initiative" TargetMode="External"/><Relationship Id="rId29" Type="http://schemas.openxmlformats.org/officeDocument/2006/relationships/hyperlink" Target="https://www.u3aonline.org.au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ingwellinwales.com/" TargetMode="External"/><Relationship Id="rId11" Type="http://schemas.openxmlformats.org/officeDocument/2006/relationships/hyperlink" Target="http://www.eseniors.eu/" TargetMode="External"/><Relationship Id="rId24" Type="http://schemas.openxmlformats.org/officeDocument/2006/relationships/hyperlink" Target="http://ehealth.hit.edu.cn/eehealth" TargetMode="External"/><Relationship Id="rId5" Type="http://schemas.openxmlformats.org/officeDocument/2006/relationships/hyperlink" Target="http://agewell-nce.ca/" TargetMode="External"/><Relationship Id="rId15" Type="http://schemas.openxmlformats.org/officeDocument/2006/relationships/hyperlink" Target="http://www.agingstudies.eu/" TargetMode="External"/><Relationship Id="rId23" Type="http://schemas.openxmlformats.org/officeDocument/2006/relationships/hyperlink" Target="http://www.passitonnetwork.org/" TargetMode="External"/><Relationship Id="rId28" Type="http://schemas.openxmlformats.org/officeDocument/2006/relationships/hyperlink" Target="http://globalageing.org/" TargetMode="External"/><Relationship Id="rId10" Type="http://schemas.openxmlformats.org/officeDocument/2006/relationships/hyperlink" Target="https://consulta-europa.com/" TargetMode="External"/><Relationship Id="rId19" Type="http://schemas.openxmlformats.org/officeDocument/2006/relationships/hyperlink" Target="http://www.healthyaging.net/" TargetMode="External"/><Relationship Id="rId31" Type="http://schemas.openxmlformats.org/officeDocument/2006/relationships/image" Target="../media/image5.jpeg"/><Relationship Id="rId4" Type="http://schemas.openxmlformats.org/officeDocument/2006/relationships/hyperlink" Target="https://www.aghe.org/19-resources?tmpl=component&amp;print=1&amp;page=" TargetMode="External"/><Relationship Id="rId9" Type="http://schemas.openxmlformats.org/officeDocument/2006/relationships/hyperlink" Target="http://www.activeaging.cz/" TargetMode="External"/><Relationship Id="rId14" Type="http://schemas.openxmlformats.org/officeDocument/2006/relationships/hyperlink" Target="http://www.hope.be/" TargetMode="External"/><Relationship Id="rId22" Type="http://schemas.openxmlformats.org/officeDocument/2006/relationships/hyperlink" Target="https://www.academischewerkplaatsouderenzorg.nl/living-lab-ageing-long-term-care" TargetMode="External"/><Relationship Id="rId27" Type="http://schemas.openxmlformats.org/officeDocument/2006/relationships/hyperlink" Target="https://sci.se/" TargetMode="External"/><Relationship Id="rId30" Type="http://schemas.openxmlformats.org/officeDocument/2006/relationships/hyperlink" Target="http://eregion.eu/actors/active-aging-network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region.eu/initiative" TargetMode="External"/><Relationship Id="rId2" Type="http://schemas.openxmlformats.org/officeDocument/2006/relationships/hyperlink" Target="https://www.linkedin.com/in/joze-gricar-201799b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Gricar@FOV.Uni-Mb.si" TargetMode="External"/><Relationship Id="rId5" Type="http://schemas.openxmlformats.org/officeDocument/2006/relationships/hyperlink" Target="http://eregion.eu/actors/active-aging-networks" TargetMode="External"/><Relationship Id="rId4" Type="http://schemas.openxmlformats.org/officeDocument/2006/relationships/hyperlink" Target="http://eregion.e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8280920" cy="1800200"/>
          </a:xfrm>
        </p:spPr>
        <p:txBody>
          <a:bodyPr>
            <a:noAutofit/>
          </a:bodyPr>
          <a:lstStyle/>
          <a:p>
            <a:pPr fontAlgn="base"/>
            <a:r>
              <a:rPr lang="en-GB" sz="3600" b="1" dirty="0">
                <a:solidFill>
                  <a:srgbClr val="0070C0"/>
                </a:solidFill>
              </a:rPr>
              <a:t>Services for Seniors (55+) </a:t>
            </a:r>
            <a:r>
              <a:rPr lang="en-GB" sz="3600" b="1" dirty="0" smtClean="0">
                <a:solidFill>
                  <a:srgbClr val="0070C0"/>
                </a:solidFill>
              </a:rPr>
              <a:t>Guide 2019</a:t>
            </a:r>
            <a:r>
              <a:rPr lang="en-GB" sz="2400" b="1" dirty="0" smtClean="0">
                <a:solidFill>
                  <a:srgbClr val="0070C0"/>
                </a:solidFill>
              </a:rPr>
              <a:t/>
            </a:r>
            <a:br>
              <a:rPr lang="en-GB" sz="2400" b="1" dirty="0" smtClean="0">
                <a:solidFill>
                  <a:srgbClr val="0070C0"/>
                </a:solidFill>
              </a:rPr>
            </a:br>
            <a:r>
              <a:rPr lang="en-GB" sz="2400" b="1" dirty="0" smtClean="0">
                <a:solidFill>
                  <a:srgbClr val="0070C0"/>
                </a:solidFill>
              </a:rPr>
              <a:t>A </a:t>
            </a:r>
            <a:r>
              <a:rPr lang="en-GB" sz="2400" b="1" dirty="0">
                <a:solidFill>
                  <a:srgbClr val="0070C0"/>
                </a:solidFill>
              </a:rPr>
              <a:t>guide for the adult children 55+ </a:t>
            </a:r>
            <a:r>
              <a:rPr lang="en-GB" sz="2400" b="1" dirty="0" smtClean="0">
                <a:solidFill>
                  <a:srgbClr val="0070C0"/>
                </a:solidFill>
              </a:rPr>
              <a:t/>
            </a:r>
            <a:br>
              <a:rPr lang="en-GB" sz="2400" b="1" dirty="0" smtClean="0">
                <a:solidFill>
                  <a:srgbClr val="0070C0"/>
                </a:solidFill>
              </a:rPr>
            </a:br>
            <a:r>
              <a:rPr lang="en-GB" sz="2400" b="1" dirty="0" smtClean="0">
                <a:solidFill>
                  <a:srgbClr val="0070C0"/>
                </a:solidFill>
              </a:rPr>
              <a:t>taking </a:t>
            </a:r>
            <a:r>
              <a:rPr lang="en-GB" sz="2400" b="1" dirty="0">
                <a:solidFill>
                  <a:srgbClr val="0070C0"/>
                </a:solidFill>
              </a:rPr>
              <a:t>care of their parents 75</a:t>
            </a:r>
            <a:r>
              <a:rPr lang="en-GB" sz="2400" b="1" dirty="0" smtClean="0">
                <a:solidFill>
                  <a:srgbClr val="0070C0"/>
                </a:solidFill>
              </a:rPr>
              <a:t>+</a:t>
            </a:r>
            <a:br>
              <a:rPr lang="en-GB" sz="2400" b="1" dirty="0" smtClean="0">
                <a:solidFill>
                  <a:srgbClr val="0070C0"/>
                </a:solidFill>
              </a:rPr>
            </a:br>
            <a:r>
              <a:rPr lang="en-GB" sz="2400" dirty="0">
                <a:hlinkClick r:id="rId2"/>
              </a:rPr>
              <a:t>http://</a:t>
            </a:r>
            <a:r>
              <a:rPr lang="en-GB" sz="2400" dirty="0" smtClean="0">
                <a:hlinkClick r:id="rId2"/>
              </a:rPr>
              <a:t>eRegion.eu</a:t>
            </a:r>
            <a:r>
              <a:rPr lang="en-GB" sz="2400" dirty="0" smtClean="0"/>
              <a:t> 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280920" cy="4293096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8" y="2132856"/>
            <a:ext cx="3816424" cy="4608512"/>
          </a:xfrm>
          <a:prstGeom prst="rect">
            <a:avLst/>
          </a:prstGeom>
        </p:spPr>
      </p:pic>
      <p:pic>
        <p:nvPicPr>
          <p:cNvPr id="5" name="Picture 4" descr="http://eregion.eu/wp-content/uploads/2018/10/Capture-33-210x300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32856"/>
            <a:ext cx="3814192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2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88641"/>
            <a:ext cx="2736304" cy="1173434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Purpose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8208912" cy="5184576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rgbClr val="0070C0"/>
                </a:solidFill>
              </a:rPr>
              <a:t>The Services for Seniors (55+) Guide facilitates the obtaining of information from reliable sources for all elderly people, their adult children and all those who help seniors in Slovenia. </a:t>
            </a:r>
            <a:endParaRPr lang="en-GB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0070C0"/>
                </a:solidFill>
              </a:rPr>
              <a:t>Data </a:t>
            </a:r>
            <a:r>
              <a:rPr lang="en-GB" dirty="0">
                <a:solidFill>
                  <a:srgbClr val="0070C0"/>
                </a:solidFill>
              </a:rPr>
              <a:t>in the Guide helps to find the data that </a:t>
            </a: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published on the websites of those organizations that provide services to the elderly and collect, maintain and provide data. </a:t>
            </a:r>
            <a:endParaRPr lang="en-GB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0070C0"/>
                </a:solidFill>
              </a:rPr>
              <a:t>Additional </a:t>
            </a:r>
            <a:r>
              <a:rPr lang="en-GB" dirty="0">
                <a:solidFill>
                  <a:srgbClr val="0070C0"/>
                </a:solidFill>
              </a:rPr>
              <a:t>information can be obtained from these organizations via telephone or by email.</a:t>
            </a:r>
          </a:p>
        </p:txBody>
      </p:sp>
      <p:pic>
        <p:nvPicPr>
          <p:cNvPr id="2050" name="Picture 2" descr="http://eregion.eu/wp-content/uploads/2018/10/Capture-19-300x1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0"/>
            <a:ext cx="28575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90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352928" cy="136815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Development Directions</a:t>
            </a:r>
            <a:br>
              <a:rPr lang="en-GB" b="1" dirty="0">
                <a:solidFill>
                  <a:srgbClr val="0070C0"/>
                </a:solidFill>
              </a:rPr>
            </a:br>
            <a:r>
              <a:rPr lang="en-GB" sz="2700" b="1" dirty="0">
                <a:solidFill>
                  <a:srgbClr val="0070C0"/>
                </a:solidFill>
              </a:rPr>
              <a:t>Slovenia Council for eServices Provision for the Seniors (55+)</a:t>
            </a:r>
            <a:br>
              <a:rPr lang="en-GB" sz="2700" b="1" dirty="0">
                <a:solidFill>
                  <a:srgbClr val="0070C0"/>
                </a:solidFill>
              </a:rPr>
            </a:br>
            <a:r>
              <a:rPr lang="en-GB" sz="2100" dirty="0">
                <a:solidFill>
                  <a:srgbClr val="0070C0"/>
                </a:solidFill>
                <a:hlinkClick r:id="rId2"/>
              </a:rPr>
              <a:t>http://</a:t>
            </a:r>
            <a:r>
              <a:rPr lang="en-GB" sz="2100" dirty="0" smtClean="0">
                <a:solidFill>
                  <a:srgbClr val="0070C0"/>
                </a:solidFill>
                <a:hlinkClick r:id="rId2"/>
              </a:rPr>
              <a:t>eregion.eu/6-6-2018-slovenia-council-eservices-provision-elderly-55</a:t>
            </a:r>
            <a:r>
              <a:rPr lang="en-GB" sz="2100" dirty="0" smtClean="0">
                <a:solidFill>
                  <a:srgbClr val="0070C0"/>
                </a:solidFill>
              </a:rPr>
              <a:t> </a:t>
            </a:r>
            <a:endParaRPr lang="en-GB" sz="21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8064896" cy="4896544"/>
          </a:xfrm>
        </p:spPr>
        <p:txBody>
          <a:bodyPr>
            <a:noAutofit/>
          </a:bodyPr>
          <a:lstStyle/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2700" dirty="0" smtClean="0">
                <a:solidFill>
                  <a:srgbClr val="0070C0"/>
                </a:solidFill>
              </a:rPr>
              <a:t>Promote </a:t>
            </a:r>
            <a:r>
              <a:rPr lang="en-GB" sz="2700" dirty="0">
                <a:solidFill>
                  <a:srgbClr val="0070C0"/>
                </a:solidFill>
              </a:rPr>
              <a:t>the provision of eServices for the seniors (55+); monitor available eServices for the seniors; </a:t>
            </a:r>
            <a:endParaRPr lang="en-GB" sz="2700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2700" dirty="0" smtClean="0">
                <a:solidFill>
                  <a:srgbClr val="0070C0"/>
                </a:solidFill>
              </a:rPr>
              <a:t>Encourage </a:t>
            </a:r>
            <a:r>
              <a:rPr lang="en-GB" sz="2700" dirty="0">
                <a:solidFill>
                  <a:srgbClr val="0070C0"/>
                </a:solidFill>
              </a:rPr>
              <a:t>the provision of general aging well with education for the use of eServices; </a:t>
            </a:r>
            <a:endParaRPr lang="en-GB" sz="2700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2700" dirty="0" smtClean="0">
                <a:solidFill>
                  <a:srgbClr val="0070C0"/>
                </a:solidFill>
              </a:rPr>
              <a:t>Encourage </a:t>
            </a:r>
            <a:r>
              <a:rPr lang="en-GB" sz="2700" dirty="0">
                <a:solidFill>
                  <a:srgbClr val="0070C0"/>
                </a:solidFill>
              </a:rPr>
              <a:t>the interest of children and young people to help with the use of </a:t>
            </a:r>
            <a:r>
              <a:rPr lang="en-GB" sz="2700" dirty="0" err="1">
                <a:solidFill>
                  <a:srgbClr val="0070C0"/>
                </a:solidFill>
              </a:rPr>
              <a:t>eTechnologies</a:t>
            </a:r>
            <a:r>
              <a:rPr lang="en-GB" sz="2700" dirty="0">
                <a:solidFill>
                  <a:srgbClr val="0070C0"/>
                </a:solidFill>
              </a:rPr>
              <a:t> through intergenerational reciprocal support programs; </a:t>
            </a:r>
            <a:endParaRPr lang="en-GB" sz="2700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2700" dirty="0" smtClean="0">
                <a:solidFill>
                  <a:srgbClr val="0070C0"/>
                </a:solidFill>
              </a:rPr>
              <a:t>Participate </a:t>
            </a:r>
            <a:r>
              <a:rPr lang="en-GB" sz="2700" dirty="0">
                <a:solidFill>
                  <a:srgbClr val="0070C0"/>
                </a:solidFill>
              </a:rPr>
              <a:t>in the design and dissemination of the use of the Services for the seniors (55+) Guide; </a:t>
            </a:r>
            <a:endParaRPr lang="en-GB" sz="2700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2700" dirty="0" smtClean="0">
                <a:solidFill>
                  <a:srgbClr val="0070C0"/>
                </a:solidFill>
              </a:rPr>
              <a:t>Support </a:t>
            </a:r>
            <a:r>
              <a:rPr lang="en-GB" sz="2700" dirty="0">
                <a:solidFill>
                  <a:srgbClr val="0070C0"/>
                </a:solidFill>
              </a:rPr>
              <a:t>eCollaboration with similar networks in the </a:t>
            </a:r>
            <a:r>
              <a:rPr lang="en-GB" sz="2700" dirty="0" err="1">
                <a:solidFill>
                  <a:srgbClr val="0070C0"/>
                </a:solidFill>
              </a:rPr>
              <a:t>neighboring</a:t>
            </a:r>
            <a:r>
              <a:rPr lang="en-GB" sz="2700" dirty="0">
                <a:solidFill>
                  <a:srgbClr val="0070C0"/>
                </a:solidFill>
              </a:rPr>
              <a:t> countries.</a:t>
            </a:r>
          </a:p>
        </p:txBody>
      </p:sp>
    </p:spTree>
    <p:extLst>
      <p:ext uri="{BB962C8B-B14F-4D97-AF65-F5344CB8AC3E}">
        <p14:creationId xmlns:p14="http://schemas.microsoft.com/office/powerpoint/2010/main" val="28070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Participating Organizations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352928" cy="6021288"/>
          </a:xfrm>
        </p:spPr>
        <p:txBody>
          <a:bodyPr>
            <a:noAutofit/>
          </a:bodyPr>
          <a:lstStyle/>
          <a:p>
            <a:pPr algn="l"/>
            <a:r>
              <a:rPr lang="en-GB" sz="1600" dirty="0">
                <a:hlinkClick r:id="rId2"/>
              </a:rPr>
              <a:t>Adult Education Centre </a:t>
            </a:r>
            <a:r>
              <a:rPr lang="en-GB" sz="1600" dirty="0" err="1">
                <a:hlinkClick r:id="rId2"/>
              </a:rPr>
              <a:t>Kranj</a:t>
            </a:r>
            <a:r>
              <a:rPr lang="en-GB" sz="1600" dirty="0">
                <a:hlinkClick r:id="rId2"/>
              </a:rPr>
              <a:t> 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3"/>
              </a:rPr>
              <a:t>Andragogic Association – Third Age University </a:t>
            </a:r>
            <a:r>
              <a:rPr lang="en-GB" sz="1600" dirty="0" err="1">
                <a:hlinkClick r:id="rId3"/>
              </a:rPr>
              <a:t>Velenje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u="sng" dirty="0">
                <a:solidFill>
                  <a:srgbClr val="0070C0"/>
                </a:solidFill>
              </a:rPr>
              <a:t>Association for Directors of Slovenian Social Institutions for Elderly Care</a:t>
            </a:r>
            <a:r>
              <a:rPr lang="en-GB" sz="1600" dirty="0">
                <a:solidFill>
                  <a:srgbClr val="0070C0"/>
                </a:solidFill>
              </a:rPr>
              <a:t/>
            </a:r>
            <a:br>
              <a:rPr lang="en-GB" sz="1600" dirty="0">
                <a:solidFill>
                  <a:srgbClr val="0070C0"/>
                </a:solidFill>
              </a:rPr>
            </a:br>
            <a:r>
              <a:rPr lang="en-GB" sz="1600" dirty="0">
                <a:hlinkClick r:id="rId4"/>
              </a:rPr>
              <a:t>Association of Health Institutions of Slovenia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5"/>
              </a:rPr>
              <a:t>Association of Slovenian Adult Education Centres (ASAEC)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err="1">
                <a:hlinkClick r:id="rId6"/>
              </a:rPr>
              <a:t>Center</a:t>
            </a:r>
            <a:r>
              <a:rPr lang="en-GB" sz="1600" dirty="0">
                <a:hlinkClick r:id="rId6"/>
              </a:rPr>
              <a:t> for Adult Education </a:t>
            </a:r>
            <a:r>
              <a:rPr lang="en-GB" sz="1600" dirty="0" err="1">
                <a:hlinkClick r:id="rId6"/>
              </a:rPr>
              <a:t>Slovenj</a:t>
            </a:r>
            <a:r>
              <a:rPr lang="en-GB" sz="1600" dirty="0">
                <a:hlinkClick r:id="rId6"/>
              </a:rPr>
              <a:t> </a:t>
            </a:r>
            <a:r>
              <a:rPr lang="en-GB" sz="1600" dirty="0" err="1">
                <a:hlinkClick r:id="rId6"/>
              </a:rPr>
              <a:t>Gradec</a:t>
            </a:r>
            <a:r>
              <a:rPr lang="en-GB" sz="1600" dirty="0">
                <a:hlinkClick r:id="rId6"/>
              </a:rPr>
              <a:t> – MOCIS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7"/>
              </a:rPr>
              <a:t>Chamber of Commerce and Industry of Slovenia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8"/>
              </a:rPr>
              <a:t>City Municipality of </a:t>
            </a:r>
            <a:r>
              <a:rPr lang="en-GB" sz="1600" dirty="0" err="1">
                <a:hlinkClick r:id="rId8"/>
              </a:rPr>
              <a:t>Slovenj</a:t>
            </a:r>
            <a:r>
              <a:rPr lang="en-GB" sz="1600" dirty="0">
                <a:hlinkClick r:id="rId8"/>
              </a:rPr>
              <a:t> </a:t>
            </a:r>
            <a:r>
              <a:rPr lang="en-GB" sz="1600" dirty="0" err="1">
                <a:hlinkClick r:id="rId8"/>
              </a:rPr>
              <a:t>Gradec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9"/>
              </a:rPr>
              <a:t>Development and Education Centre Novo </a:t>
            </a:r>
            <a:r>
              <a:rPr lang="en-GB" sz="1600" dirty="0" err="1">
                <a:hlinkClick r:id="rId9"/>
              </a:rPr>
              <a:t>mesto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0"/>
              </a:rPr>
              <a:t>Employment Service of the Republic of Slovenia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1"/>
              </a:rPr>
              <a:t>Faculty of Organizational Sciences</a:t>
            </a:r>
            <a:r>
              <a:rPr lang="en-GB" sz="1600" dirty="0"/>
              <a:t>,</a:t>
            </a:r>
            <a:r>
              <a:rPr lang="en-GB" sz="1600" dirty="0">
                <a:solidFill>
                  <a:srgbClr val="0070C0"/>
                </a:solidFill>
              </a:rPr>
              <a:t> </a:t>
            </a:r>
            <a:r>
              <a:rPr lang="en-GB" sz="1600" u="sng" dirty="0">
                <a:solidFill>
                  <a:srgbClr val="0070C0"/>
                </a:solidFill>
              </a:rPr>
              <a:t>University of Maribor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2"/>
              </a:rPr>
              <a:t>General Hospital </a:t>
            </a:r>
            <a:r>
              <a:rPr lang="en-GB" sz="1600" dirty="0" err="1">
                <a:hlinkClick r:id="rId12"/>
              </a:rPr>
              <a:t>Jesenice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3"/>
              </a:rPr>
              <a:t>General Hospital Novo </a:t>
            </a:r>
            <a:r>
              <a:rPr lang="en-GB" sz="1600" dirty="0" err="1">
                <a:hlinkClick r:id="rId13"/>
              </a:rPr>
              <a:t>mesto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4"/>
              </a:rPr>
              <a:t>General Hospital </a:t>
            </a:r>
            <a:r>
              <a:rPr lang="en-GB" sz="1600" dirty="0" err="1">
                <a:hlinkClick r:id="rId14"/>
              </a:rPr>
              <a:t>Slovenj</a:t>
            </a:r>
            <a:r>
              <a:rPr lang="en-GB" sz="1600" dirty="0">
                <a:hlinkClick r:id="rId14"/>
              </a:rPr>
              <a:t> </a:t>
            </a:r>
            <a:r>
              <a:rPr lang="en-GB" sz="1600" dirty="0" err="1">
                <a:hlinkClick r:id="rId14"/>
              </a:rPr>
              <a:t>Gradec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err="1">
                <a:hlinkClick r:id="rId15"/>
              </a:rPr>
              <a:t>Gerontological</a:t>
            </a:r>
            <a:r>
              <a:rPr lang="en-GB" sz="1600" dirty="0">
                <a:hlinkClick r:id="rId15"/>
              </a:rPr>
              <a:t> Association of Slovenia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6"/>
              </a:rPr>
              <a:t>Health Community </a:t>
            </a:r>
            <a:r>
              <a:rPr lang="en-GB" sz="1600" dirty="0" err="1">
                <a:hlinkClick r:id="rId16"/>
              </a:rPr>
              <a:t>Center</a:t>
            </a:r>
            <a:r>
              <a:rPr lang="en-GB" sz="1600" dirty="0">
                <a:hlinkClick r:id="rId16"/>
              </a:rPr>
              <a:t> </a:t>
            </a:r>
            <a:r>
              <a:rPr lang="en-GB" sz="1600" dirty="0" err="1">
                <a:hlinkClick r:id="rId16"/>
              </a:rPr>
              <a:t>Murska</a:t>
            </a:r>
            <a:r>
              <a:rPr lang="en-GB" sz="1600" dirty="0">
                <a:hlinkClick r:id="rId16"/>
              </a:rPr>
              <a:t> </a:t>
            </a:r>
            <a:r>
              <a:rPr lang="en-GB" sz="1600" dirty="0" err="1">
                <a:hlinkClick r:id="rId16"/>
              </a:rPr>
              <a:t>Sobota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7"/>
              </a:rPr>
              <a:t>Health Community </a:t>
            </a:r>
            <a:r>
              <a:rPr lang="en-GB" sz="1600" dirty="0" err="1">
                <a:hlinkClick r:id="rId17"/>
              </a:rPr>
              <a:t>Center</a:t>
            </a:r>
            <a:r>
              <a:rPr lang="en-GB" sz="1600" dirty="0">
                <a:hlinkClick r:id="rId17"/>
              </a:rPr>
              <a:t> Nova </a:t>
            </a:r>
            <a:r>
              <a:rPr lang="en-GB" sz="1600" dirty="0" err="1">
                <a:hlinkClick r:id="rId17"/>
              </a:rPr>
              <a:t>Gorica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8"/>
              </a:rPr>
              <a:t>Health Community </a:t>
            </a:r>
            <a:r>
              <a:rPr lang="en-GB" sz="1600" dirty="0" err="1">
                <a:hlinkClick r:id="rId18"/>
              </a:rPr>
              <a:t>Center</a:t>
            </a:r>
            <a:r>
              <a:rPr lang="en-GB" sz="1600" dirty="0">
                <a:hlinkClick r:id="rId18"/>
              </a:rPr>
              <a:t> Novo </a:t>
            </a:r>
            <a:r>
              <a:rPr lang="en-GB" sz="1600" dirty="0" err="1">
                <a:hlinkClick r:id="rId18"/>
              </a:rPr>
              <a:t>mesto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19"/>
              </a:rPr>
              <a:t>Health Community </a:t>
            </a:r>
            <a:r>
              <a:rPr lang="en-GB" sz="1600" dirty="0" err="1">
                <a:hlinkClick r:id="rId19"/>
              </a:rPr>
              <a:t>Center</a:t>
            </a:r>
            <a:r>
              <a:rPr lang="en-GB" sz="1600" dirty="0">
                <a:hlinkClick r:id="rId19"/>
              </a:rPr>
              <a:t> </a:t>
            </a:r>
            <a:r>
              <a:rPr lang="en-GB" sz="1600" dirty="0" err="1">
                <a:hlinkClick r:id="rId19"/>
              </a:rPr>
              <a:t>Slovenj</a:t>
            </a:r>
            <a:r>
              <a:rPr lang="en-GB" sz="1600" dirty="0">
                <a:hlinkClick r:id="rId19"/>
              </a:rPr>
              <a:t> </a:t>
            </a:r>
            <a:r>
              <a:rPr lang="en-GB" sz="1600" dirty="0" err="1">
                <a:hlinkClick r:id="rId19"/>
              </a:rPr>
              <a:t>Gradec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20"/>
              </a:rPr>
              <a:t>Health Insurance Institute of Slovenia, Directorate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21"/>
              </a:rPr>
              <a:t>Health Insurance Institute of Slovenia, Regional Unit, </a:t>
            </a:r>
            <a:r>
              <a:rPr lang="en-GB" sz="1600" dirty="0" err="1">
                <a:hlinkClick r:id="rId21"/>
              </a:rPr>
              <a:t>Ravne</a:t>
            </a:r>
            <a:r>
              <a:rPr lang="en-GB" sz="1600" dirty="0">
                <a:hlinkClick r:id="rId21"/>
              </a:rPr>
              <a:t> </a:t>
            </a:r>
            <a:r>
              <a:rPr lang="en-GB" sz="1600" dirty="0" err="1">
                <a:hlinkClick r:id="rId21"/>
              </a:rPr>
              <a:t>na</a:t>
            </a:r>
            <a:r>
              <a:rPr lang="en-GB" sz="1600" dirty="0">
                <a:hlinkClick r:id="rId21"/>
              </a:rPr>
              <a:t> </a:t>
            </a:r>
            <a:r>
              <a:rPr lang="en-GB" sz="1600" dirty="0" err="1">
                <a:hlinkClick r:id="rId21"/>
              </a:rPr>
              <a:t>Koroškem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>
                <a:hlinkClick r:id="rId22"/>
              </a:rPr>
              <a:t>Higher educational institution </a:t>
            </a:r>
            <a:r>
              <a:rPr lang="en-GB" sz="1600" dirty="0" err="1">
                <a:hlinkClick r:id="rId22"/>
              </a:rPr>
              <a:t>Fizioterapevtika</a:t>
            </a:r>
            <a:r>
              <a:rPr lang="en-GB" sz="1600" dirty="0">
                <a:hlinkClick r:id="rId22"/>
              </a:rPr>
              <a:t> Ljubljana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6" name="Picture 5" descr="http://eregion.eu/wp-content/uploads/2018/10/Capture-18-300x198.jpg"/>
          <p:cNvPicPr/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24944"/>
            <a:ext cx="3456384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924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625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Participating </a:t>
            </a:r>
            <a:r>
              <a:rPr lang="en-GB" b="1" dirty="0" smtClean="0">
                <a:solidFill>
                  <a:srgbClr val="0070C0"/>
                </a:solidFill>
              </a:rPr>
              <a:t>Organizations Cont.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640960" cy="5904656"/>
          </a:xfrm>
        </p:spPr>
        <p:txBody>
          <a:bodyPr>
            <a:noAutofit/>
          </a:bodyPr>
          <a:lstStyle/>
          <a:p>
            <a:pPr algn="l"/>
            <a:r>
              <a:rPr lang="en-GB" sz="1500" dirty="0">
                <a:hlinkClick r:id="rId2"/>
              </a:rPr>
              <a:t>Home for the Elderly, </a:t>
            </a:r>
            <a:r>
              <a:rPr lang="en-GB" sz="1500" dirty="0" err="1">
                <a:hlinkClick r:id="rId2"/>
              </a:rPr>
              <a:t>Radlje</a:t>
            </a:r>
            <a:r>
              <a:rPr lang="en-GB" sz="1500" dirty="0">
                <a:hlinkClick r:id="rId2"/>
              </a:rPr>
              <a:t> </a:t>
            </a:r>
            <a:r>
              <a:rPr lang="en-GB" sz="1500" dirty="0" err="1">
                <a:hlinkClick r:id="rId2"/>
              </a:rPr>
              <a:t>ob</a:t>
            </a:r>
            <a:r>
              <a:rPr lang="en-GB" sz="1500" dirty="0">
                <a:hlinkClick r:id="rId2"/>
              </a:rPr>
              <a:t> </a:t>
            </a:r>
            <a:r>
              <a:rPr lang="en-GB" sz="1500" dirty="0" err="1">
                <a:hlinkClick r:id="rId2"/>
              </a:rPr>
              <a:t>Dravi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3"/>
              </a:rPr>
              <a:t>Home for the Elderly, </a:t>
            </a:r>
            <a:r>
              <a:rPr lang="en-GB" sz="1500" dirty="0" err="1">
                <a:hlinkClick r:id="rId3"/>
              </a:rPr>
              <a:t>Velenje</a:t>
            </a:r>
            <a:endParaRPr lang="en-GB" sz="1500" dirty="0"/>
          </a:p>
          <a:p>
            <a:pPr algn="l"/>
            <a:r>
              <a:rPr lang="en-GB" sz="1500" dirty="0">
                <a:hlinkClick r:id="rId4"/>
              </a:rPr>
              <a:t>Institute for Business Education (IBE) – Chamber of Commerce and Industry of Slovenia </a:t>
            </a:r>
            <a:r>
              <a:rPr lang="en-GB" sz="1500" dirty="0" smtClean="0">
                <a:hlinkClick r:id="rId5"/>
              </a:rPr>
              <a:t>Institute </a:t>
            </a:r>
            <a:r>
              <a:rPr lang="en-GB" sz="1500" dirty="0">
                <a:hlinkClick r:id="rId5"/>
              </a:rPr>
              <a:t>for Long-Term Care Ljubljana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 err="1">
                <a:hlinkClick r:id="rId6"/>
              </a:rPr>
              <a:t>Ljubljana</a:t>
            </a:r>
            <a:r>
              <a:rPr lang="en-GB" sz="1500" dirty="0">
                <a:hlinkClick r:id="rId6"/>
              </a:rPr>
              <a:t> City Library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 err="1">
                <a:hlinkClick r:id="rId7"/>
              </a:rPr>
              <a:t>Magazin</a:t>
            </a:r>
            <a:r>
              <a:rPr lang="en-GB" sz="1500" dirty="0">
                <a:hlinkClick r:id="rId7"/>
              </a:rPr>
              <a:t> </a:t>
            </a:r>
            <a:r>
              <a:rPr lang="en-GB" sz="1500" dirty="0" err="1">
                <a:hlinkClick r:id="rId7"/>
              </a:rPr>
              <a:t>Vzajemnost</a:t>
            </a:r>
            <a:r>
              <a:rPr lang="en-GB" sz="1500" dirty="0">
                <a:hlinkClick r:id="rId7"/>
              </a:rPr>
              <a:t> (Reciprocity)  Ljubljana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 err="1">
                <a:hlinkClick r:id="rId8"/>
              </a:rPr>
              <a:t>Mikropis</a:t>
            </a:r>
            <a:r>
              <a:rPr lang="en-GB" sz="1500" dirty="0">
                <a:hlinkClick r:id="rId8"/>
              </a:rPr>
              <a:t> Holding, </a:t>
            </a:r>
            <a:r>
              <a:rPr lang="en-GB" sz="1500" dirty="0" err="1">
                <a:hlinkClick r:id="rId8"/>
              </a:rPr>
              <a:t>Žalec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9"/>
              </a:rPr>
              <a:t>Ministry of Health 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0"/>
              </a:rPr>
              <a:t>Ministry of the Environment and Spatial Planning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1"/>
              </a:rPr>
              <a:t>Ministry of Labour, Family, Social Affairs and Equal Opportunities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2"/>
              </a:rPr>
              <a:t>Ministry of Public Administration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3"/>
              </a:rPr>
              <a:t>Municipality of Novo </a:t>
            </a:r>
            <a:r>
              <a:rPr lang="en-GB" sz="1500" dirty="0" err="1">
                <a:hlinkClick r:id="rId13"/>
              </a:rPr>
              <a:t>mesto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4"/>
              </a:rPr>
              <a:t>Municipality of </a:t>
            </a:r>
            <a:r>
              <a:rPr lang="en-GB" sz="1500" dirty="0" err="1">
                <a:hlinkClick r:id="rId14"/>
              </a:rPr>
              <a:t>Mislinja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5"/>
              </a:rPr>
              <a:t>Municipality of </a:t>
            </a:r>
            <a:r>
              <a:rPr lang="en-GB" sz="1500" dirty="0" err="1">
                <a:hlinkClick r:id="rId15"/>
              </a:rPr>
              <a:t>Žalec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6"/>
              </a:rPr>
              <a:t>National Institute of Public Health, Regional Unit </a:t>
            </a:r>
            <a:r>
              <a:rPr lang="en-GB" sz="1500" dirty="0" err="1">
                <a:hlinkClick r:id="rId16"/>
              </a:rPr>
              <a:t>Murska</a:t>
            </a:r>
            <a:r>
              <a:rPr lang="en-GB" sz="1500" dirty="0">
                <a:hlinkClick r:id="rId16"/>
              </a:rPr>
              <a:t> </a:t>
            </a:r>
            <a:r>
              <a:rPr lang="en-GB" sz="1500" dirty="0" err="1">
                <a:hlinkClick r:id="rId16"/>
              </a:rPr>
              <a:t>Sobota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7"/>
              </a:rPr>
              <a:t>National Institute of Public Health, Regional Unit </a:t>
            </a:r>
            <a:r>
              <a:rPr lang="en-GB" sz="1500" dirty="0" err="1">
                <a:hlinkClick r:id="rId17"/>
              </a:rPr>
              <a:t>Ravne</a:t>
            </a:r>
            <a:r>
              <a:rPr lang="en-GB" sz="1500" dirty="0">
                <a:hlinkClick r:id="rId17"/>
              </a:rPr>
              <a:t> </a:t>
            </a:r>
            <a:r>
              <a:rPr lang="en-GB" sz="1500" dirty="0" err="1">
                <a:hlinkClick r:id="rId17"/>
              </a:rPr>
              <a:t>na</a:t>
            </a:r>
            <a:r>
              <a:rPr lang="en-GB" sz="1500" dirty="0">
                <a:hlinkClick r:id="rId17"/>
              </a:rPr>
              <a:t> </a:t>
            </a:r>
            <a:r>
              <a:rPr lang="en-GB" sz="1500" dirty="0" err="1">
                <a:hlinkClick r:id="rId17"/>
              </a:rPr>
              <a:t>Koroškem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8"/>
              </a:rPr>
              <a:t>Pension and Disability Insurance Institute of Slovenia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19"/>
              </a:rPr>
              <a:t>Secondary School for Nursing, </a:t>
            </a:r>
            <a:r>
              <a:rPr lang="en-GB" sz="1500" dirty="0" err="1">
                <a:hlinkClick r:id="rId19"/>
              </a:rPr>
              <a:t>Slovenj</a:t>
            </a:r>
            <a:r>
              <a:rPr lang="en-GB" sz="1500" dirty="0">
                <a:hlinkClick r:id="rId19"/>
              </a:rPr>
              <a:t> </a:t>
            </a:r>
            <a:r>
              <a:rPr lang="en-GB" sz="1500" dirty="0" err="1">
                <a:hlinkClick r:id="rId19"/>
              </a:rPr>
              <a:t>Gradec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0"/>
              </a:rPr>
              <a:t>Slovene Federation of Pensioners’ Associations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1"/>
              </a:rPr>
              <a:t>Slovenian Association of Occupational Therapists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2"/>
              </a:rPr>
              <a:t>Slovenian Association of Physiotherapists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3"/>
              </a:rPr>
              <a:t>Slovenian Third Age University, National Association for Education and Social Inclusion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4"/>
              </a:rPr>
              <a:t>Telekom </a:t>
            </a:r>
            <a:r>
              <a:rPr lang="en-GB" sz="1500" dirty="0" err="1">
                <a:hlinkClick r:id="rId24"/>
              </a:rPr>
              <a:t>Slovenije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5"/>
              </a:rPr>
              <a:t>The Bank Association of Slovenia</a:t>
            </a:r>
            <a:r>
              <a:rPr lang="en-GB" sz="1500" b="1" dirty="0">
                <a:hlinkClick r:id="rId25"/>
              </a:rPr>
              <a:t> </a:t>
            </a:r>
            <a:r>
              <a:rPr lang="en-GB" sz="1500" dirty="0"/>
              <a:t/>
            </a:r>
            <a:br>
              <a:rPr lang="en-GB" sz="1500" dirty="0"/>
            </a:br>
            <a:r>
              <a:rPr lang="en-GB" sz="1500" dirty="0">
                <a:hlinkClick r:id="rId26"/>
              </a:rPr>
              <a:t>Third Age University </a:t>
            </a:r>
            <a:r>
              <a:rPr lang="en-GB" sz="1500" dirty="0" err="1">
                <a:hlinkClick r:id="rId26"/>
              </a:rPr>
              <a:t>Žalec</a:t>
            </a:r>
            <a:endParaRPr lang="en-GB" sz="1500" dirty="0"/>
          </a:p>
        </p:txBody>
      </p:sp>
      <p:pic>
        <p:nvPicPr>
          <p:cNvPr id="7" name="Picture 6" descr="http://eregion.eu/wp-content/uploads/2018/10/Capture-18-300x198.jpg"/>
          <p:cNvPicPr/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844825"/>
            <a:ext cx="3168352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894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936103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Next steps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1268760"/>
            <a:ext cx="6192688" cy="54006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dirty="0" smtClean="0">
                <a:solidFill>
                  <a:srgbClr val="0070C0"/>
                </a:solidFill>
              </a:rPr>
              <a:t>Printed edition in Slovene language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dirty="0" smtClean="0">
                <a:solidFill>
                  <a:srgbClr val="0070C0"/>
                </a:solidFill>
              </a:rPr>
              <a:t>Online edition in Slovene &amp; English language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dirty="0" smtClean="0">
                <a:solidFill>
                  <a:srgbClr val="0070C0"/>
                </a:solidFill>
              </a:rPr>
              <a:t>Free of charge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dirty="0" smtClean="0">
                <a:solidFill>
                  <a:srgbClr val="0070C0"/>
                </a:solidFill>
              </a:rPr>
              <a:t>Distribution to be defined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dirty="0" smtClean="0">
                <a:solidFill>
                  <a:srgbClr val="0070C0"/>
                </a:solidFill>
              </a:rPr>
              <a:t>Involvement of organizations in Slovenia providing </a:t>
            </a:r>
            <a:r>
              <a:rPr lang="en-GB" sz="3000" dirty="0">
                <a:solidFill>
                  <a:srgbClr val="0070C0"/>
                </a:solidFill>
              </a:rPr>
              <a:t>services for the seniors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b="1" dirty="0" smtClean="0">
                <a:solidFill>
                  <a:srgbClr val="0070C0"/>
                </a:solidFill>
              </a:rPr>
              <a:t>Invitation</a:t>
            </a:r>
            <a:r>
              <a:rPr lang="en-GB" sz="3000" dirty="0" smtClean="0">
                <a:solidFill>
                  <a:srgbClr val="0070C0"/>
                </a:solidFill>
              </a:rPr>
              <a:t>: eCollaboration </a:t>
            </a:r>
            <a:r>
              <a:rPr lang="en-GB" sz="3000" dirty="0" smtClean="0">
                <a:solidFill>
                  <a:srgbClr val="0070C0"/>
                </a:solidFill>
              </a:rPr>
              <a:t>with similar groups in other </a:t>
            </a:r>
            <a:r>
              <a:rPr lang="en-GB" sz="3000" dirty="0" smtClean="0">
                <a:solidFill>
                  <a:srgbClr val="0070C0"/>
                </a:solidFill>
              </a:rPr>
              <a:t>countries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GB" sz="3000" b="1" dirty="0" smtClean="0">
                <a:solidFill>
                  <a:srgbClr val="0070C0"/>
                </a:solidFill>
              </a:rPr>
              <a:t>Proposal</a:t>
            </a:r>
            <a:r>
              <a:rPr lang="en-GB" sz="3000" dirty="0" smtClean="0">
                <a:solidFill>
                  <a:srgbClr val="0070C0"/>
                </a:solidFill>
              </a:rPr>
              <a:t>: Services for Seniors Guide in Central Europe</a:t>
            </a:r>
            <a:endParaRPr lang="en-GB" sz="3000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endParaRPr lang="en-GB" dirty="0" smtClean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1944216" cy="2448272"/>
          </a:xfrm>
          <a:prstGeom prst="rect">
            <a:avLst/>
          </a:prstGeom>
        </p:spPr>
      </p:pic>
      <p:pic>
        <p:nvPicPr>
          <p:cNvPr id="6" name="Picture 5" descr="http://eregion.eu/wp-content/uploads/2018/10/Capture-33-210x300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89040"/>
            <a:ext cx="1944216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516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5805264"/>
          </a:xfrm>
        </p:spPr>
        <p:txBody>
          <a:bodyPr>
            <a:noAutofit/>
          </a:bodyPr>
          <a:lstStyle/>
          <a:p>
            <a:pPr algn="l"/>
            <a:r>
              <a:rPr lang="en-GB" sz="1200" u="sng" dirty="0">
                <a:hlinkClick r:id="rId2"/>
              </a:rPr>
              <a:t>Active Aging Consortium Asia Pacific – ACAP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3"/>
              </a:rPr>
              <a:t>Active Aging Network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4"/>
              </a:rPr>
              <a:t>Age-Friendly University Global Network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5"/>
              </a:rPr>
              <a:t>AGE-WELL Network of Centres of Excellence (NCE)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6"/>
              </a:rPr>
              <a:t>Ageing Well in Wales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7"/>
              </a:rPr>
              <a:t>Aging2.0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8"/>
              </a:rPr>
              <a:t>Albanian Society for All Ages – ASAG, Tirana, Albania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 err="1">
                <a:hlinkClick r:id="rId9"/>
              </a:rPr>
              <a:t>Center</a:t>
            </a:r>
            <a:r>
              <a:rPr lang="en-GB" sz="1200" u="sng" dirty="0">
                <a:hlinkClick r:id="rId9"/>
              </a:rPr>
              <a:t> of Lifelong Learning in Prague, Czech Republic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 err="1">
                <a:hlinkClick r:id="rId10"/>
              </a:rPr>
              <a:t>Consulta</a:t>
            </a:r>
            <a:r>
              <a:rPr lang="en-GB" sz="1200" u="sng" dirty="0">
                <a:hlinkClick r:id="rId10"/>
              </a:rPr>
              <a:t> Europa, Las Palmas, Spain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 err="1">
                <a:hlinkClick r:id="rId11"/>
              </a:rPr>
              <a:t>eSeniors</a:t>
            </a:r>
            <a:r>
              <a:rPr lang="en-GB" sz="1200" u="sng" dirty="0">
                <a:hlinkClick r:id="rId11"/>
              </a:rPr>
              <a:t> – Network for eInclusion of Seniors and Active Aging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2"/>
              </a:rPr>
              <a:t>EURAG Europe – European Federation of Older Persons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3"/>
              </a:rPr>
              <a:t>European Connected Health Alliance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4"/>
              </a:rPr>
              <a:t>European Hospital and Healthcare Federation (HOPE), Brussels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5"/>
              </a:rPr>
              <a:t>European Network in Aging Studies – ENAS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6"/>
              </a:rPr>
              <a:t>European Observatory on Health Systems and Policies</a:t>
            </a:r>
            <a:r>
              <a:rPr lang="en-GB" sz="1200" dirty="0"/>
              <a:t>, Brussels, Belgium</a:t>
            </a:r>
            <a:br>
              <a:rPr lang="en-GB" sz="1200" dirty="0"/>
            </a:br>
            <a:r>
              <a:rPr lang="en-GB" sz="1200" u="sng" dirty="0">
                <a:hlinkClick r:id="rId17"/>
              </a:rPr>
              <a:t>Family Studies and Research University Centre, Milan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8"/>
              </a:rPr>
              <a:t>Healthcare Industries Division, Ministry of Economy, Trade and Industry – METI, Japan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19"/>
              </a:rPr>
              <a:t>Healthy Aging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0"/>
              </a:rPr>
              <a:t>Inter-Municipality Initiative: Cross-border eCollaboration in the </a:t>
            </a:r>
            <a:r>
              <a:rPr lang="en-GB" sz="1200" u="sng" dirty="0" err="1">
                <a:hlinkClick r:id="rId20"/>
              </a:rPr>
              <a:t>eRegions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1"/>
              </a:rPr>
              <a:t>International Longevity Centre – UK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2"/>
              </a:rPr>
              <a:t>Living Lab in Ageing &amp; Long-Term Care, The Netherlands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3"/>
              </a:rPr>
              <a:t>Pass It On Network 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4"/>
              </a:rPr>
              <a:t>School of Medicine and Health at the Harbin Institute of Technology, P. R. China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 err="1">
                <a:hlinkClick r:id="rId25"/>
              </a:rPr>
              <a:t>SeniorNet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6"/>
              </a:rPr>
              <a:t>Slovenia </a:t>
            </a:r>
            <a:r>
              <a:rPr lang="en-GB" sz="1200" u="sng" dirty="0" err="1">
                <a:hlinkClick r:id="rId26"/>
              </a:rPr>
              <a:t>eSeniors</a:t>
            </a:r>
            <a:r>
              <a:rPr lang="en-GB" sz="1200" u="sng" dirty="0">
                <a:hlinkClick r:id="rId26"/>
              </a:rPr>
              <a:t> Network: eInclusion in Active Aging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7"/>
              </a:rPr>
              <a:t>Swedish Care International (SCI)</a:t>
            </a:r>
            <a:r>
              <a:rPr lang="en-GB" sz="1200" dirty="0"/>
              <a:t> Stockholm, Sweden</a:t>
            </a:r>
            <a:br>
              <a:rPr lang="en-GB" sz="1200" dirty="0"/>
            </a:br>
            <a:r>
              <a:rPr lang="en-GB" sz="1200" u="sng" dirty="0">
                <a:hlinkClick r:id="rId28"/>
              </a:rPr>
              <a:t>The Global Ageing Network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u="sng" dirty="0">
                <a:hlinkClick r:id="rId29"/>
              </a:rPr>
              <a:t>U3A Online – the first virtual Third Age University</a:t>
            </a:r>
            <a:endParaRPr lang="en-GB" sz="1200" dirty="0"/>
          </a:p>
          <a:p>
            <a:endParaRPr lang="en-GB" sz="1200" dirty="0" smtClean="0"/>
          </a:p>
          <a:p>
            <a:pPr algn="l"/>
            <a:r>
              <a:rPr lang="en-GB" sz="1200" u="sng" dirty="0">
                <a:hlinkClick r:id="rId30"/>
              </a:rPr>
              <a:t>http://eregion.eu/actors/active-aging-networks</a:t>
            </a:r>
            <a:r>
              <a:rPr lang="en-GB" sz="1200" dirty="0"/>
              <a:t> </a:t>
            </a:r>
          </a:p>
        </p:txBody>
      </p:sp>
      <p:pic>
        <p:nvPicPr>
          <p:cNvPr id="10" name="Picture 9" descr="http://eregion.eu/wp-content/uploads/2018/03/Capture-2-300x111.jpg"/>
          <p:cNvPicPr/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4325"/>
            <a:ext cx="2716450" cy="8943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48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1368152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Thank you for your attention!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068960"/>
            <a:ext cx="8280920" cy="3528392"/>
          </a:xfrm>
        </p:spPr>
        <p:txBody>
          <a:bodyPr>
            <a:normAutofit fontScale="25000" lnSpcReduction="20000"/>
          </a:bodyPr>
          <a:lstStyle/>
          <a:p>
            <a:r>
              <a:rPr lang="en-GB" sz="8000" dirty="0" err="1">
                <a:solidFill>
                  <a:srgbClr val="0070C0"/>
                </a:solidFill>
              </a:rPr>
              <a:t>Dr.</a:t>
            </a:r>
            <a:r>
              <a:rPr lang="en-GB" sz="8000" dirty="0">
                <a:solidFill>
                  <a:srgbClr val="0070C0"/>
                </a:solidFill>
              </a:rPr>
              <a:t> </a:t>
            </a:r>
            <a:r>
              <a:rPr lang="en-GB" sz="8000" dirty="0" err="1">
                <a:solidFill>
                  <a:srgbClr val="0070C0"/>
                </a:solidFill>
              </a:rPr>
              <a:t>Jože</a:t>
            </a:r>
            <a:r>
              <a:rPr lang="en-GB" sz="8000" dirty="0">
                <a:solidFill>
                  <a:srgbClr val="0070C0"/>
                </a:solidFill>
              </a:rPr>
              <a:t> </a:t>
            </a:r>
            <a:r>
              <a:rPr lang="en-GB" sz="8000" dirty="0" err="1">
                <a:solidFill>
                  <a:srgbClr val="0070C0"/>
                </a:solidFill>
              </a:rPr>
              <a:t>Gričar</a:t>
            </a:r>
            <a:r>
              <a:rPr lang="en-GB" sz="8000" dirty="0">
                <a:solidFill>
                  <a:srgbClr val="0070C0"/>
                </a:solidFill>
              </a:rPr>
              <a:t>, Professor Emeritus, University of Maribor, </a:t>
            </a:r>
            <a:r>
              <a:rPr lang="en-GB" sz="8000" dirty="0" smtClean="0">
                <a:solidFill>
                  <a:srgbClr val="0070C0"/>
                </a:solidFill>
              </a:rPr>
              <a:t>Slovenia</a:t>
            </a:r>
          </a:p>
          <a:p>
            <a:r>
              <a:rPr lang="en-US" sz="8000" u="sng" dirty="0">
                <a:hlinkClick r:id="rId2"/>
              </a:rPr>
              <a:t>https://www.linkedin.com/in/joze-gricar-201799b</a:t>
            </a:r>
            <a:r>
              <a:rPr lang="en-US" sz="8000" dirty="0"/>
              <a:t> </a:t>
            </a:r>
            <a:endParaRPr lang="en-GB" sz="8000" dirty="0"/>
          </a:p>
          <a:p>
            <a:r>
              <a:rPr lang="en-GB" sz="8000" dirty="0" smtClean="0">
                <a:solidFill>
                  <a:srgbClr val="0070C0"/>
                </a:solidFill>
              </a:rPr>
              <a:t>Program </a:t>
            </a:r>
            <a:r>
              <a:rPr lang="en-GB" sz="8000" dirty="0">
                <a:solidFill>
                  <a:srgbClr val="0070C0"/>
                </a:solidFill>
              </a:rPr>
              <a:t>Coordinator, </a:t>
            </a:r>
            <a:endParaRPr lang="en-GB" sz="8000" dirty="0" smtClean="0">
              <a:solidFill>
                <a:srgbClr val="0070C0"/>
              </a:solidFill>
            </a:endParaRPr>
          </a:p>
          <a:p>
            <a:r>
              <a:rPr lang="en-GB" sz="8000" dirty="0" smtClean="0">
                <a:solidFill>
                  <a:srgbClr val="0070C0"/>
                </a:solidFill>
              </a:rPr>
              <a:t>Inter-Municipality </a:t>
            </a:r>
            <a:r>
              <a:rPr lang="en-GB" sz="8000" dirty="0">
                <a:solidFill>
                  <a:srgbClr val="0070C0"/>
                </a:solidFill>
              </a:rPr>
              <a:t>Initiative: Cross-border eCollaboration in the </a:t>
            </a:r>
            <a:r>
              <a:rPr lang="en-GB" sz="8000" dirty="0" smtClean="0">
                <a:solidFill>
                  <a:srgbClr val="0070C0"/>
                </a:solidFill>
              </a:rPr>
              <a:t>eRegion</a:t>
            </a:r>
          </a:p>
          <a:p>
            <a:r>
              <a:rPr lang="en-GB" sz="8000" dirty="0">
                <a:hlinkClick r:id="rId3"/>
              </a:rPr>
              <a:t>http://</a:t>
            </a:r>
            <a:r>
              <a:rPr lang="en-GB" sz="8000" dirty="0" smtClean="0">
                <a:hlinkClick r:id="rId3"/>
              </a:rPr>
              <a:t>eregion.eu/initiative</a:t>
            </a:r>
            <a:r>
              <a:rPr lang="en-GB" sz="8000" dirty="0" smtClean="0"/>
              <a:t> </a:t>
            </a:r>
            <a:endParaRPr lang="en-GB" sz="8000" dirty="0">
              <a:solidFill>
                <a:srgbClr val="0070C0"/>
              </a:solidFill>
            </a:endParaRPr>
          </a:p>
          <a:p>
            <a:r>
              <a:rPr lang="en-GB" sz="8000" dirty="0">
                <a:solidFill>
                  <a:srgbClr val="0070C0"/>
                </a:solidFill>
              </a:rPr>
              <a:t>Editor, eRegion Portal </a:t>
            </a:r>
          </a:p>
          <a:p>
            <a:r>
              <a:rPr lang="en-GB" sz="8000" u="sng" dirty="0">
                <a:solidFill>
                  <a:srgbClr val="0070C0"/>
                </a:solidFill>
                <a:hlinkClick r:id="rId4"/>
              </a:rPr>
              <a:t>http://</a:t>
            </a:r>
            <a:r>
              <a:rPr lang="en-GB" sz="8000" u="sng" dirty="0" smtClean="0">
                <a:solidFill>
                  <a:srgbClr val="0070C0"/>
                </a:solidFill>
                <a:hlinkClick r:id="rId4"/>
              </a:rPr>
              <a:t>eRegion.eu</a:t>
            </a:r>
            <a:r>
              <a:rPr lang="en-GB" sz="8000" dirty="0" smtClean="0">
                <a:solidFill>
                  <a:srgbClr val="0070C0"/>
                </a:solidFill>
              </a:rPr>
              <a:t> </a:t>
            </a:r>
            <a:endParaRPr lang="en-GB" sz="8000" dirty="0">
              <a:solidFill>
                <a:srgbClr val="0070C0"/>
              </a:solidFill>
            </a:endParaRPr>
          </a:p>
          <a:p>
            <a:r>
              <a:rPr lang="en-GB" sz="8000" dirty="0">
                <a:solidFill>
                  <a:srgbClr val="0070C0"/>
                </a:solidFill>
              </a:rPr>
              <a:t>Contact person, Active Aging Networks</a:t>
            </a:r>
          </a:p>
          <a:p>
            <a:r>
              <a:rPr lang="en-GB" sz="8000" u="sng" dirty="0">
                <a:solidFill>
                  <a:srgbClr val="0070C0"/>
                </a:solidFill>
                <a:hlinkClick r:id="rId5"/>
              </a:rPr>
              <a:t>http://eregion.eu/actors/active-aging-networks</a:t>
            </a:r>
            <a:r>
              <a:rPr lang="en-GB" sz="8000" dirty="0">
                <a:solidFill>
                  <a:srgbClr val="0070C0"/>
                </a:solidFill>
              </a:rPr>
              <a:t> </a:t>
            </a:r>
          </a:p>
          <a:p>
            <a:r>
              <a:rPr lang="en-GB" sz="8000" u="sng" dirty="0">
                <a:solidFill>
                  <a:srgbClr val="0070C0"/>
                </a:solidFill>
                <a:hlinkClick r:id="rId6"/>
              </a:rPr>
              <a:t>Gricar@FOV.Uni-Mb.si</a:t>
            </a:r>
            <a:r>
              <a:rPr lang="en-GB" sz="8000" dirty="0">
                <a:solidFill>
                  <a:srgbClr val="0070C0"/>
                </a:solidFill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03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8604</TotalTime>
  <Words>288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Courier New</vt:lpstr>
      <vt:lpstr>Office Theme</vt:lpstr>
      <vt:lpstr>Services for Seniors (55+) Guide 2019 A guide for the adult children 55+  taking care of their parents 75+ http://eRegion.eu </vt:lpstr>
      <vt:lpstr>Purpose</vt:lpstr>
      <vt:lpstr>Development Directions Slovenia Council for eServices Provision for the Seniors (55+) http://eregion.eu/6-6-2018-slovenia-council-eservices-provision-elderly-55 </vt:lpstr>
      <vt:lpstr>Participating Organizations</vt:lpstr>
      <vt:lpstr>Participating Organizations Cont.</vt:lpstr>
      <vt:lpstr>Next steps</vt:lpstr>
      <vt:lpstr>PowerPoint Presentation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Principles for an Age Friendly University https://www.dcu.ie/agefriendly/principles.shtml</dc:title>
  <dc:creator>Joze Gricar</dc:creator>
  <cp:lastModifiedBy>HP Inc.</cp:lastModifiedBy>
  <cp:revision>301</cp:revision>
  <dcterms:created xsi:type="dcterms:W3CDTF">2018-03-15T09:48:21Z</dcterms:created>
  <dcterms:modified xsi:type="dcterms:W3CDTF">2019-04-07T10:41:37Z</dcterms:modified>
</cp:coreProperties>
</file>