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3" r:id="rId4"/>
    <p:sldId id="278" r:id="rId5"/>
    <p:sldId id="293" r:id="rId6"/>
    <p:sldId id="279" r:id="rId7"/>
    <p:sldId id="280" r:id="rId8"/>
    <p:sldId id="282" r:id="rId9"/>
    <p:sldId id="283" r:id="rId10"/>
    <p:sldId id="276" r:id="rId11"/>
    <p:sldId id="261" r:id="rId12"/>
    <p:sldId id="316" r:id="rId13"/>
    <p:sldId id="308" r:id="rId14"/>
    <p:sldId id="324" r:id="rId15"/>
    <p:sldId id="325" r:id="rId16"/>
    <p:sldId id="328" r:id="rId17"/>
    <p:sldId id="333" r:id="rId18"/>
    <p:sldId id="263" r:id="rId19"/>
    <p:sldId id="334" r:id="rId20"/>
    <p:sldId id="264" r:id="rId21"/>
    <p:sldId id="265" r:id="rId22"/>
    <p:sldId id="266" r:id="rId23"/>
    <p:sldId id="335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62">
          <p15:clr>
            <a:srgbClr val="A4A3A4"/>
          </p15:clr>
        </p15:guide>
        <p15:guide id="2" pos="2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93" y="57"/>
      </p:cViewPr>
      <p:guideLst>
        <p:guide orient="horz" pos="1662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52io7sfa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is an illustration of how a community came together to tell a story. The youngest ‘actor’ is a babe in arms; the oldest Dai is over 80!  </a:t>
            </a:r>
            <a:r>
              <a:rPr lang="en-GB" sz="1100" b="1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https://youtu.be/br52io7sfa8</a:t>
            </a:r>
            <a:r>
              <a:rPr lang="en-GB" sz="11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70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British Council showed me a lovely book written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Bugandon</a:t>
            </a:r>
            <a:r>
              <a:rPr lang="en-GB" baseline="0" dirty="0" smtClean="0"/>
              <a:t> &amp; English – I asked would they print i</a:t>
            </a:r>
            <a:r>
              <a:rPr lang="en-GB" dirty="0" smtClean="0"/>
              <a:t>n the other 6 languages – No! Cost is too great – got me thinking – there</a:t>
            </a:r>
            <a:r>
              <a:rPr lang="en-GB" baseline="0" dirty="0" smtClean="0"/>
              <a:t> has to be a cheaper way! E-Books??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I stayed with the Nuns – the headmistress gave me that lovely dress! 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smtClean="0"/>
              <a:t>Was still thinking of ways</a:t>
            </a:r>
            <a:r>
              <a:rPr lang="en-GB" baseline="0" dirty="0" smtClean="0"/>
              <a:t> to create e-books but I wanted to include audio – so that people could hear the language &amp; film to see where the action took place. </a:t>
            </a:r>
          </a:p>
          <a:p>
            <a:pPr lvl="0">
              <a:spcBef>
                <a:spcPts val="0"/>
              </a:spcBef>
              <a:buNone/>
            </a:pPr>
            <a:r>
              <a:rPr lang="en-GB" baseline="0" dirty="0" smtClean="0"/>
              <a:t>Was told it’s not done – but I thought it could be done! We just had to find a way!</a:t>
            </a:r>
          </a:p>
          <a:p>
            <a:pPr lvl="0">
              <a:spcBef>
                <a:spcPts val="0"/>
              </a:spcBef>
              <a:buNone/>
            </a:pPr>
            <a:r>
              <a:rPr lang="en-GB" baseline="0" dirty="0" smtClean="0"/>
              <a:t>   </a:t>
            </a:r>
            <a:r>
              <a:rPr lang="en-GB" dirty="0" smtClean="0"/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32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 panose="02000000000000000000"/>
              <a:defRPr sz="1800"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 panose="02000000000000000000"/>
              <a:defRPr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lt2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r52io7sfa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br52io7sfa8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evolhumbehav.2016.11.01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-6350" y="-23813"/>
            <a:ext cx="9150350" cy="973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with Grandma</a:t>
            </a:r>
          </a:p>
        </p:txBody>
      </p:sp>
      <p:pic>
        <p:nvPicPr>
          <p:cNvPr id="68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405890"/>
            <a:ext cx="4117340" cy="37376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563887" y="4021727"/>
            <a:ext cx="5407025" cy="805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valwoodgaiger@aol.com</a:t>
            </a:r>
            <a:r>
              <a:rPr lang="en-GB" sz="2800" dirty="0">
                <a:solidFill>
                  <a:schemeClr val="accent1"/>
                </a:solidFill>
                <a:effectLst/>
              </a:rPr>
              <a:t> </a:t>
            </a:r>
          </a:p>
          <a:p>
            <a:pPr lvl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/>
              <a:t> 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+44 1550 721884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473560" y="158838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" name="Shape 69"/>
          <p:cNvSpPr txBox="1"/>
          <p:nvPr/>
        </p:nvSpPr>
        <p:spPr>
          <a:xfrm>
            <a:off x="3563886" y="3466741"/>
            <a:ext cx="5407025" cy="805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Valerie Wood-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Gaiger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MBE</a:t>
            </a:r>
            <a:endParaRPr lang="en-GB" sz="2800" dirty="0">
              <a:solidFill>
                <a:schemeClr val="accent1"/>
              </a:solidFill>
              <a:effectLst/>
            </a:endParaRPr>
          </a:p>
          <a:p>
            <a:pPr lvl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/>
              <a:t> 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pic>
        <p:nvPicPr>
          <p:cNvPr id="68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3587115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-4445" y="6985"/>
            <a:ext cx="9150985" cy="973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</a:t>
            </a:r>
            <a:endParaRPr lang="en-GB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33855" y="1064895"/>
            <a:ext cx="6416675" cy="32819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Achievable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Affordable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Roboto" panose="02000000000000000000" charset="0"/>
              <a:sym typeface="+mn-ea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Sustainable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Inter-generational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smtClean="0">
                <a:solidFill>
                  <a:schemeClr val="accent5">
                    <a:lumMod val="50000"/>
                  </a:schemeClr>
                </a:solidFill>
                <a:sym typeface="+mn-ea"/>
              </a:rPr>
              <a:t>Fun  </a:t>
            </a:r>
            <a:r>
              <a:rPr lang="en-GB" sz="2400" smtClean="0">
                <a:sym typeface="+mn-ea"/>
              </a:rPr>
              <a:t>   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Roboto" panose="02000000000000000000" charset="0"/>
            </a:endParaRPr>
          </a:p>
          <a:p>
            <a:pPr marL="1270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endParaRPr lang="en-US" sz="2400" dirty="0">
              <a:latin typeface="Roboto" panose="0200000000000000000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800" dirty="0"/>
              <a:t>How to inspire people in all these diverse </a:t>
            </a:r>
            <a:r>
              <a:rPr lang="en-GB" sz="2800" dirty="0" smtClean="0"/>
              <a:t>countries ?</a:t>
            </a:r>
            <a:endParaRPr lang="en-GB" sz="2800" dirty="0"/>
          </a:p>
        </p:txBody>
      </p:sp>
      <p:sp>
        <p:nvSpPr>
          <p:cNvPr id="107" name="Shape 107"/>
          <p:cNvSpPr txBox="1"/>
          <p:nvPr/>
        </p:nvSpPr>
        <p:spPr>
          <a:xfrm>
            <a:off x="319405" y="891540"/>
            <a:ext cx="8605520" cy="3476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A project that would work in every </a:t>
            </a:r>
            <a:r>
              <a:rPr lang="en-GB" sz="2800" b="1" dirty="0" smtClean="0">
                <a:solidFill>
                  <a:srgbClr val="FF0000"/>
                </a:solidFill>
              </a:rPr>
              <a:t>country</a:t>
            </a:r>
          </a:p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use </a:t>
            </a:r>
            <a:r>
              <a:rPr lang="en-GB" sz="2800" b="1" dirty="0">
                <a:solidFill>
                  <a:srgbClr val="FF0000"/>
                </a:solidFill>
              </a:rPr>
              <a:t>the resources, ingenuity, talent, skills </a:t>
            </a:r>
          </a:p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bring the generations together</a:t>
            </a:r>
          </a:p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use technology </a:t>
            </a:r>
          </a:p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Is needed</a:t>
            </a:r>
            <a:endParaRPr lang="en-GB" sz="2800" b="1" dirty="0">
              <a:solidFill>
                <a:srgbClr val="FF0000"/>
              </a:solidFill>
            </a:endParaRPr>
          </a:p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inspire people to get involved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800" dirty="0"/>
              <a:t>How to inspire people in all these diverse </a:t>
            </a:r>
            <a:r>
              <a:rPr lang="en-GB" sz="2800" dirty="0" smtClean="0"/>
              <a:t>countries ?</a:t>
            </a:r>
            <a:endParaRPr lang="en-GB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457200" y="1031875"/>
            <a:ext cx="8040370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  <a:sym typeface="+mn-ea"/>
              </a:rPr>
              <a:t>I was seeking a project that would work in every country. </a:t>
            </a:r>
          </a:p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  <a:sym typeface="+mn-ea"/>
              </a:rPr>
              <a:t>Decided that creating e-books – as an intergenerational learning project – would also help preserve the wonderful Legends that exist in every country. </a:t>
            </a:r>
          </a:p>
          <a:p>
            <a:pPr marL="457200" lvl="0" indent="-457200" algn="just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 descr="Llandovery Goes To War - a re-enactment in the market place of Llandovery depicting events of the Great War.">
            <a:hlinkClick r:id="rId3"/>
          </p:cNvPr>
          <p:cNvSpPr/>
          <p:nvPr/>
        </p:nvSpPr>
        <p:spPr>
          <a:xfrm>
            <a:off x="1863090" y="718820"/>
            <a:ext cx="5313680" cy="39852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 txBox="1"/>
          <p:nvPr/>
        </p:nvSpPr>
        <p:spPr>
          <a:xfrm>
            <a:off x="3686174" y="4575175"/>
            <a:ext cx="1749921" cy="48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 lang="en-GB" sz="1000" i="1" dirty="0"/>
          </a:p>
          <a:p>
            <a:pPr lvl="0" rtl="0">
              <a:spcBef>
                <a:spcPts val="0"/>
              </a:spcBef>
              <a:buNone/>
            </a:pPr>
            <a:r>
              <a:rPr lang="en-GB" sz="900" u="sng" dirty="0">
                <a:solidFill>
                  <a:schemeClr val="dk1"/>
                </a:solidFill>
                <a:highlight>
                  <a:srgbClr val="F6F7F8"/>
                </a:highlight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  <a:hlinkClick r:id="rId5"/>
              </a:rPr>
              <a:t>https://youtu.be/br52io7sfa8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Llandovery Street Story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84225" y="913750"/>
            <a:ext cx="8555400" cy="39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224635" y="516220"/>
            <a:ext cx="8474100" cy="39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GB" dirty="0" smtClean="0"/>
          </a:p>
          <a:p>
            <a:pPr lvl="0" eaLnBrk="1" fontAlgn="auto" latinLnBrk="0" hangingPunct="1">
              <a:lnSpc>
                <a:spcPct val="150000"/>
              </a:lnSpc>
            </a:pPr>
            <a:r>
              <a:rPr lang="en-GB" sz="2400" dirty="0" smtClean="0"/>
              <a:t>An e-book is a proper book!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They can be read on any device from a mobile phone to a large screen and  can offer more -Text, Audio &amp; Visual.    </a:t>
            </a:r>
          </a:p>
          <a:p>
            <a:pPr lvl="0" eaLnBrk="1" fontAlgn="auto" latinLnBrk="0" hangingPunct="1">
              <a:lnSpc>
                <a:spcPct val="150000"/>
              </a:lnSpc>
            </a:pPr>
            <a:r>
              <a:rPr lang="en-GB" sz="2400" dirty="0" smtClean="0">
                <a:sym typeface="+mn-ea"/>
              </a:rPr>
              <a:t>E-books need not go out of print – they can be re-mastered &amp; be available for everyone; everywhere – forever! </a:t>
            </a:r>
          </a:p>
          <a:p>
            <a:pPr lvl="0" eaLnBrk="1" fontAlgn="auto" latinLnBrk="0" hangingPunct="1">
              <a:lnSpc>
                <a:spcPct val="150000"/>
              </a:lnSpc>
            </a:pPr>
            <a:r>
              <a:rPr lang="en-GB" sz="2400" dirty="0" smtClean="0">
                <a:sym typeface="+mn-ea"/>
              </a:rPr>
              <a:t>Better for the environment. </a:t>
            </a:r>
          </a:p>
          <a:p>
            <a:pPr lvl="0" eaLnBrk="1" fontAlgn="auto" latinLnBrk="0" hangingPunct="1">
              <a:lnSpc>
                <a:spcPct val="150000"/>
              </a:lnSpc>
            </a:pPr>
            <a:r>
              <a:rPr lang="en-GB" sz="2400" dirty="0" smtClean="0">
                <a:sym typeface="+mn-ea"/>
              </a:rPr>
              <a:t>No transport cost or trees cut down. </a:t>
            </a:r>
            <a:endParaRPr lang="en-GB" sz="2400" dirty="0" smtClean="0"/>
          </a:p>
          <a:p>
            <a:pPr lvl="0" eaLnBrk="1" fontAlgn="auto" latinLnBrk="0" hangingPunct="1">
              <a:lnSpc>
                <a:spcPct val="150000"/>
              </a:lnSpc>
            </a:pPr>
            <a:r>
              <a:rPr lang="en-GB" sz="2400" dirty="0" smtClean="0"/>
              <a:t> </a:t>
            </a:r>
          </a:p>
          <a:p>
            <a:pPr lvl="0"/>
            <a:endParaRPr lang="en-GB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Shape 115"/>
          <p:cNvSpPr txBox="1">
            <a:spLocks noGrp="1"/>
          </p:cNvSpPr>
          <p:nvPr>
            <p:ph type="title"/>
          </p:nvPr>
        </p:nvSpPr>
        <p:spPr>
          <a:xfrm>
            <a:off x="48454" y="36101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E-books v ‘Proper’ Books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8454" y="36101"/>
            <a:ext cx="9095546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 smtClean="0">
                <a:latin typeface="+mj-lt"/>
              </a:rPr>
              <a:t>Great Educational Opportunities</a:t>
            </a:r>
            <a:endParaRPr lang="en-GB" sz="3600" dirty="0">
              <a:latin typeface="+mj-lt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84225" y="913750"/>
            <a:ext cx="8555400" cy="39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224635" y="913730"/>
            <a:ext cx="8474100" cy="39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eaLnBrk="1" fontAlgn="auto" latinLnBrk="0" hangingPunct="1">
              <a:lnSpc>
                <a:spcPct val="150000"/>
              </a:lnSpc>
            </a:pPr>
            <a:r>
              <a:rPr lang="en-GB" sz="2200" b="1" dirty="0" smtClean="0">
                <a:solidFill>
                  <a:srgbClr val="FF0000"/>
                </a:solidFill>
              </a:rPr>
              <a:t>Learn with Grandma’s</a:t>
            </a:r>
            <a:r>
              <a:rPr lang="en-GB" sz="2200" dirty="0" smtClean="0"/>
              <a:t> main aim is to reunite the generations:</a:t>
            </a:r>
          </a:p>
          <a:p>
            <a:pPr marL="342900" lvl="0" indent="-34290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lvl="0" indent="-34290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Many older people love to teach their skills to younger people. </a:t>
            </a:r>
          </a:p>
          <a:p>
            <a:pPr marL="342900" lvl="0" indent="-34290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Many younger people love to show older people the internet </a:t>
            </a:r>
          </a:p>
          <a:p>
            <a:pPr marL="342900" lvl="0" indent="-342900" eaLnBrk="1" fontAlgn="auto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2"/>
                </a:solidFill>
              </a:rPr>
              <a:t>Develops IT skills &amp; Life Skills</a:t>
            </a:r>
          </a:p>
          <a:p>
            <a:pPr lvl="0" rtl="0">
              <a:spcBef>
                <a:spcPts val="0"/>
              </a:spcBef>
              <a:buNone/>
            </a:pPr>
            <a:endParaRPr lang="en-GB" sz="2400" i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8454" y="36101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E-books v ‘Proper’ Books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84225" y="913750"/>
            <a:ext cx="8555400" cy="39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265275" y="876900"/>
            <a:ext cx="8474100" cy="39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eaLnBrk="1" fontAlgn="auto" latinLnBrk="0" hangingPunct="1">
              <a:lnSpc>
                <a:spcPct val="150000"/>
              </a:lnSpc>
            </a:pPr>
            <a:r>
              <a:rPr lang="en-GB" sz="2800" dirty="0" smtClean="0"/>
              <a:t>Creating e-books is a way of bringing </a:t>
            </a:r>
            <a:r>
              <a:rPr lang="en-GB" sz="2800" dirty="0"/>
              <a:t>the generations </a:t>
            </a:r>
            <a:r>
              <a:rPr lang="en-GB" sz="2800" dirty="0" smtClean="0"/>
              <a:t>together. </a:t>
            </a:r>
          </a:p>
          <a:p>
            <a:pPr lvl="0" eaLnBrk="1" fontAlgn="auto" latinLnBrk="0" hangingPunct="1">
              <a:lnSpc>
                <a:spcPct val="150000"/>
              </a:lnSpc>
            </a:pPr>
            <a:r>
              <a:rPr lang="en-GB" sz="2800" dirty="0"/>
              <a:t>Interesting </a:t>
            </a:r>
            <a:r>
              <a:rPr lang="en-GB" sz="2800" dirty="0" smtClean="0"/>
              <a:t>projects encourage greater respect &amp; understanding between the generations</a:t>
            </a:r>
            <a:r>
              <a:rPr lang="en-GB" sz="2800" i="1" dirty="0" smtClean="0">
                <a:solidFill>
                  <a:srgbClr val="FF0000"/>
                </a:solidFill>
              </a:rPr>
              <a:t> </a:t>
            </a:r>
          </a:p>
          <a:p>
            <a:pPr lvl="0" eaLnBrk="1" fontAlgn="auto" latinLnBrk="0" hangingPunct="1">
              <a:lnSpc>
                <a:spcPct val="150000"/>
              </a:lnSpc>
            </a:pPr>
            <a:r>
              <a:rPr lang="en-GB" sz="2800" i="1" dirty="0" smtClean="0">
                <a:solidFill>
                  <a:srgbClr val="FF0000"/>
                </a:solidFill>
              </a:rPr>
              <a:t>– and are fun! </a:t>
            </a:r>
            <a:r>
              <a:rPr lang="en-GB" sz="2400" dirty="0" smtClean="0"/>
              <a:t>  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Methodology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98660" y="897715"/>
            <a:ext cx="8562600" cy="40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 eaLnBrk="1" fontAlgn="auto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/>
              <a:t>As we create the e-books we create a methodology for teachers &amp; community leaders. </a:t>
            </a:r>
          </a:p>
          <a:p>
            <a:pPr lvl="0" rtl="0" eaLnBrk="1" fontAlgn="auto" latinLnBrk="0" hangingPunct="1">
              <a:lnSpc>
                <a:spcPct val="150000"/>
              </a:lnSpc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Local Talent, Skills &amp; Culture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72650" y="825325"/>
            <a:ext cx="8562600" cy="40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 eaLnBrk="1" fontAlgn="auto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800" dirty="0"/>
              <a:t>Identify people who have the skills and talents needed. </a:t>
            </a:r>
          </a:p>
          <a:p>
            <a:pPr marL="457200" lvl="0" indent="-457200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Writers, illustrators, actors, photographers, narrators,  music makers, etc.</a:t>
            </a:r>
          </a:p>
          <a:p>
            <a:pPr marL="457200" lvl="0" indent="-457200" rtl="0" eaLnBrk="1" fontAlgn="auto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costumes, set design, props.</a:t>
            </a:r>
          </a:p>
          <a:p>
            <a:pPr lvl="0" rtl="0" eaLnBrk="1" fontAlgn="auto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rgbClr val="FF0000"/>
                </a:solidFill>
              </a:rPr>
              <a:t>A project for the whole </a:t>
            </a:r>
            <a:r>
              <a:rPr lang="en-GB" sz="2800" b="1" dirty="0">
                <a:solidFill>
                  <a:srgbClr val="FF0000"/>
                </a:solidFill>
                <a:sym typeface="+mn-ea"/>
              </a:rPr>
              <a:t>community</a:t>
            </a:r>
            <a:r>
              <a:rPr lang="en-GB" sz="2800" b="1" dirty="0">
                <a:solidFill>
                  <a:srgbClr val="FF0000"/>
                </a:solidFill>
              </a:rPr>
              <a:t>!</a:t>
            </a:r>
          </a:p>
          <a:p>
            <a:pPr lvl="0" rtl="0">
              <a:spcBef>
                <a:spcPts val="0"/>
              </a:spcBef>
              <a:buNone/>
            </a:pPr>
            <a:endParaRPr lang="en-GB" dirty="0"/>
          </a:p>
          <a:p>
            <a:pPr lvl="0" rtl="0"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72650" y="825325"/>
            <a:ext cx="8562600" cy="40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 eaLnBrk="1" fontAlgn="auto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/>
              <a:t>You don't need much money.</a:t>
            </a:r>
          </a:p>
          <a:p>
            <a:pPr marL="0" lvl="0" indent="0" rtl="0" eaLnBrk="1" fontAlgn="auto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/>
              <a:t>Only mobile phones needed.</a:t>
            </a:r>
          </a:p>
          <a:p>
            <a:pPr marL="0" lvl="0" indent="0" rtl="0" eaLnBrk="1" fontAlgn="auto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/>
              <a:t>You could apply for grants, but you can also raise money the old fashioned way – </a:t>
            </a:r>
            <a:r>
              <a:rPr lang="en-GB" sz="2400" dirty="0">
                <a:sym typeface="+mn-ea"/>
              </a:rPr>
              <a:t>ask for donations, </a:t>
            </a:r>
            <a:r>
              <a:rPr lang="en-GB" sz="2400" dirty="0"/>
              <a:t>put the hat round at play performances etc. </a:t>
            </a:r>
          </a:p>
          <a:p>
            <a:pPr marL="0" lvl="0" indent="0" rtl="0" eaLnBrk="1" fontAlgn="auto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/>
              <a:t>Money is needed to put the books online.</a:t>
            </a:r>
          </a:p>
          <a:p>
            <a:pPr marL="0" lvl="0" indent="0" rtl="0" eaLnBrk="1" fontAlgn="auto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/>
              <a:t>Dedicated website for all books - </a:t>
            </a:r>
            <a:r>
              <a:rPr lang="en-GB" sz="2400" b="1" dirty="0">
                <a:solidFill>
                  <a:srgbClr val="FF0000"/>
                </a:solidFill>
              </a:rPr>
              <a:t>Grandma's Digital Library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pic>
        <p:nvPicPr>
          <p:cNvPr id="68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3587115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-3810" y="10160"/>
            <a:ext cx="9150985" cy="973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with Grandma</a:t>
            </a:r>
            <a:endParaRPr lang="en-GB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633220" y="1064895"/>
            <a:ext cx="7809230" cy="439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330200">
              <a:lnSpc>
                <a:spcPct val="115000"/>
              </a:lnSpc>
              <a:spcAft>
                <a:spcPts val="1000"/>
              </a:spcAft>
              <a:buSzPct val="100000"/>
              <a:buChar char="●"/>
            </a:pPr>
            <a:r>
              <a:rPr lang="en-GB" sz="2400" dirty="0" smtClean="0"/>
              <a:t>Learn with Grandma a </a:t>
            </a:r>
            <a:r>
              <a:rPr lang="en-GB" sz="2400" b="1" dirty="0" smtClean="0"/>
              <a:t>not for profit NGO</a:t>
            </a:r>
            <a:r>
              <a:rPr lang="en-GB" sz="2400" dirty="0" smtClean="0"/>
              <a:t> registered in Wales </a:t>
            </a:r>
            <a:r>
              <a:rPr lang="en-GB" sz="2400" dirty="0" err="1" smtClean="0"/>
              <a:t>reg</a:t>
            </a:r>
            <a:r>
              <a:rPr lang="en-GB" sz="2400" dirty="0" smtClean="0"/>
              <a:t> no. </a:t>
            </a:r>
            <a:r>
              <a:rPr lang="en-GB" sz="2400" i="1" dirty="0" smtClean="0"/>
              <a:t>8259039</a:t>
            </a:r>
            <a:r>
              <a:rPr lang="en-GB" sz="2400" dirty="0" smtClean="0"/>
              <a:t>. </a:t>
            </a:r>
          </a:p>
          <a:p>
            <a:pPr marL="457200" lvl="0" indent="-330200">
              <a:lnSpc>
                <a:spcPct val="115000"/>
              </a:lnSpc>
              <a:spcAft>
                <a:spcPts val="1000"/>
              </a:spcAft>
              <a:buSzPct val="100000"/>
              <a:buChar char="●"/>
            </a:pPr>
            <a:r>
              <a:rPr lang="en-GB" sz="2400" dirty="0" smtClean="0"/>
              <a:t>There are now </a:t>
            </a:r>
            <a:r>
              <a:rPr lang="en-GB" sz="2400" b="1" dirty="0" smtClean="0"/>
              <a:t>43</a:t>
            </a:r>
            <a:r>
              <a:rPr lang="en-GB" sz="2400" dirty="0" smtClean="0"/>
              <a:t> Learn with Grandma </a:t>
            </a:r>
            <a:r>
              <a:rPr lang="en-GB" sz="2400" b="1" dirty="0" smtClean="0"/>
              <a:t>Groups on </a:t>
            </a:r>
            <a:r>
              <a:rPr lang="en-GB" sz="2400" b="1" dirty="0" err="1" smtClean="0"/>
              <a:t>Facebook</a:t>
            </a:r>
            <a:r>
              <a:rPr lang="en-GB" sz="2400" dirty="0" smtClean="0"/>
              <a:t>! </a:t>
            </a:r>
          </a:p>
          <a:p>
            <a:pPr marL="457200" lvl="0" indent="-330200">
              <a:lnSpc>
                <a:spcPct val="115000"/>
              </a:lnSpc>
              <a:spcAft>
                <a:spcPts val="1000"/>
              </a:spcAft>
              <a:buSzPct val="100000"/>
              <a:buChar char="●"/>
            </a:pPr>
            <a:r>
              <a:rPr lang="en-GB" sz="2400" dirty="0" smtClean="0"/>
              <a:t>From Canada to Australia; Ukraine to Uganda. – 21 groups in Africa.</a:t>
            </a:r>
          </a:p>
          <a:p>
            <a:pPr marL="457200" lvl="0" indent="-330200">
              <a:lnSpc>
                <a:spcPct val="115000"/>
              </a:lnSpc>
              <a:spcAft>
                <a:spcPts val="1000"/>
              </a:spcAft>
              <a:buSzPct val="100000"/>
              <a:buChar char="●"/>
            </a:pPr>
            <a:r>
              <a:rPr lang="en-GB" sz="2400" dirty="0" smtClean="0"/>
              <a:t>Including Latvia of course! How many of you use </a:t>
            </a:r>
            <a:r>
              <a:rPr lang="en-GB" sz="2400" dirty="0" err="1" smtClean="0"/>
              <a:t>Facebook</a:t>
            </a:r>
            <a:r>
              <a:rPr lang="en-GB" sz="2400" dirty="0" smtClean="0"/>
              <a:t>?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endParaRPr lang="en-US" sz="2400" dirty="0">
              <a:latin typeface="Roboto" panose="0200000000000000000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Sustainability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884805" y="2352675"/>
            <a:ext cx="6040120" cy="3529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Permanent free resource</a:t>
            </a:r>
          </a:p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Accessible to everybody</a:t>
            </a:r>
          </a:p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All over the world 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/>
          <a:srcRect l="4269" r="5851"/>
          <a:stretch>
            <a:fillRect/>
          </a:stretch>
        </p:blipFill>
        <p:spPr>
          <a:xfrm>
            <a:off x="-458275" y="2164510"/>
            <a:ext cx="4054250" cy="28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129"/>
          <p:cNvSpPr txBox="1"/>
          <p:nvPr/>
        </p:nvSpPr>
        <p:spPr>
          <a:xfrm>
            <a:off x="264160" y="851535"/>
            <a:ext cx="6040120" cy="131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</a:pPr>
            <a:r>
              <a:rPr lang="en-GB" sz="4000" dirty="0"/>
              <a:t>Grandma's Digital Library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251460" y="3291205"/>
            <a:ext cx="8785225" cy="14077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n-GB" sz="2200" dirty="0"/>
              <a:t>Grandparents who care for their grandchildren live up to five years </a:t>
            </a:r>
            <a:r>
              <a:rPr lang="en-GB" sz="2200" dirty="0" smtClean="0"/>
              <a:t>longer! </a:t>
            </a:r>
          </a:p>
          <a:p>
            <a:pPr lvl="0" algn="just">
              <a:lnSpc>
                <a:spcPct val="115000"/>
              </a:lnSpc>
            </a:pPr>
            <a:r>
              <a:rPr lang="en-GB" sz="2200" dirty="0" smtClean="0"/>
              <a:t>Working &amp; </a:t>
            </a:r>
            <a:r>
              <a:rPr lang="en-GB" sz="2200" dirty="0"/>
              <a:t>having fun across the generations = a longer; happier lives! </a:t>
            </a:r>
            <a:r>
              <a:rPr lang="en-AU" sz="22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tooltip="http://dx.doi.org/10.1016/j.evolhumbehav.2016.11.010"/>
              </a:rPr>
              <a:t>http://dx.doi.org/10.1016/j.evolhumbehav.2016.11.010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090" y="30480"/>
            <a:ext cx="4291965" cy="3260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95536" y="1"/>
            <a:ext cx="4894214" cy="1851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6000" b="1" dirty="0">
                <a:solidFill>
                  <a:srgbClr val="0070C0"/>
                </a:solidFill>
                <a:latin typeface="+mj-lt"/>
                <a:ea typeface="Roboto" panose="02000000000000000000"/>
                <a:cs typeface="Roboto" panose="02000000000000000000"/>
                <a:sym typeface="Roboto" panose="02000000000000000000"/>
              </a:rPr>
              <a:t>Thank you!</a:t>
            </a:r>
          </a:p>
          <a:p>
            <a:pPr lvl="0" rtl="0">
              <a:spcBef>
                <a:spcPts val="0"/>
              </a:spcBef>
              <a:buNone/>
            </a:pPr>
            <a:endParaRPr sz="1200" b="1" dirty="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lvl="0" rtl="0">
              <a:spcBef>
                <a:spcPts val="0"/>
              </a:spcBef>
              <a:buNone/>
            </a:pPr>
            <a:endParaRPr sz="1200" b="1" dirty="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lang="en-GB" sz="1200" dirty="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42" name="Shape 142" descr="C:\Users\Lenovo1\Downloads\15871865_10154638483845081_2359160983951990539_n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89750" y="228600"/>
            <a:ext cx="3549450" cy="47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31135" y="3335470"/>
            <a:ext cx="3549300" cy="216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GB" sz="9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Shape 68" descr="Cartoon_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7504" y="3707963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1"/>
          <p:cNvSpPr txBox="1"/>
          <p:nvPr/>
        </p:nvSpPr>
        <p:spPr>
          <a:xfrm>
            <a:off x="531135" y="1563638"/>
            <a:ext cx="4943400" cy="3022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 dirty="0">
              <a:latin typeface="+mn-lt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r>
              <a:rPr lang="en-GB" sz="2400" i="1" dirty="0">
                <a:solidFill>
                  <a:srgbClr val="FF0000"/>
                </a:solidFill>
                <a:latin typeface="+mn-lt"/>
              </a:rPr>
              <a:t>With my 5 great </a:t>
            </a:r>
            <a:r>
              <a:rPr lang="en-GB" sz="2400" i="1" dirty="0" smtClean="0">
                <a:solidFill>
                  <a:srgbClr val="FF0000"/>
                </a:solidFill>
                <a:latin typeface="+mn-lt"/>
              </a:rPr>
              <a:t>grandchildren</a:t>
            </a:r>
          </a:p>
          <a:p>
            <a:r>
              <a:rPr lang="en-GB" sz="2400" i="1" dirty="0" smtClean="0">
                <a:solidFill>
                  <a:srgbClr val="FF0000"/>
                </a:solidFill>
                <a:latin typeface="+mn-lt"/>
              </a:rPr>
              <a:t>&amp; </a:t>
            </a:r>
            <a:r>
              <a:rPr lang="en-GB" sz="2400" i="1" dirty="0">
                <a:solidFill>
                  <a:srgbClr val="FF0000"/>
                </a:solidFill>
                <a:latin typeface="+mn-lt"/>
              </a:rPr>
              <a:t>my little dog </a:t>
            </a:r>
            <a:r>
              <a:rPr lang="en-GB" sz="2400" i="1" dirty="0" smtClean="0">
                <a:solidFill>
                  <a:srgbClr val="FF0000"/>
                </a:solidFill>
                <a:latin typeface="+mn-lt"/>
              </a:rPr>
              <a:t>Lily. </a:t>
            </a:r>
          </a:p>
          <a:p>
            <a:r>
              <a:rPr lang="en-GB" sz="2400" i="1" dirty="0" smtClean="0">
                <a:solidFill>
                  <a:srgbClr val="FF0000"/>
                </a:solidFill>
                <a:latin typeface="+mn-lt"/>
              </a:rPr>
              <a:t>Two more have arrived since that </a:t>
            </a:r>
            <a:r>
              <a:rPr lang="en-GB" sz="2400" i="1" dirty="0" err="1" smtClean="0">
                <a:solidFill>
                  <a:srgbClr val="FF0000"/>
                </a:solidFill>
                <a:latin typeface="+mn-lt"/>
              </a:rPr>
              <a:t>phot</a:t>
            </a:r>
            <a:r>
              <a:rPr lang="en-GB" sz="2400" i="1" dirty="0" smtClean="0">
                <a:solidFill>
                  <a:srgbClr val="FF0000"/>
                </a:solidFill>
                <a:latin typeface="+mn-lt"/>
              </a:rPr>
              <a:t> was taken! </a:t>
            </a:r>
          </a:p>
          <a:p>
            <a:r>
              <a:rPr lang="en-GB" sz="2400" i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GB" sz="2400" i="1" dirty="0">
              <a:solidFill>
                <a:srgbClr val="FF0000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endParaRPr sz="1200" b="1" dirty="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lvl="0" rtl="0">
              <a:spcBef>
                <a:spcPts val="0"/>
              </a:spcBef>
              <a:buNone/>
            </a:pPr>
            <a:endParaRPr sz="1200" b="1" dirty="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lang="en-GB" sz="1200" dirty="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-6350" y="-23813"/>
            <a:ext cx="9150350" cy="973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with Grandma</a:t>
            </a:r>
          </a:p>
        </p:txBody>
      </p:sp>
      <p:pic>
        <p:nvPicPr>
          <p:cNvPr id="68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194435"/>
            <a:ext cx="4117340" cy="37376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563887" y="4021727"/>
            <a:ext cx="5407025" cy="805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valwoodgaiger@aol.com</a:t>
            </a:r>
            <a:r>
              <a:rPr lang="en-GB" sz="2800" dirty="0">
                <a:solidFill>
                  <a:schemeClr val="accent1"/>
                </a:solidFill>
                <a:effectLst/>
              </a:rPr>
              <a:t> </a:t>
            </a:r>
          </a:p>
          <a:p>
            <a:pPr lvl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/>
              <a:t> 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+44 1550 721884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473560" y="158838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7" name="Shape 69"/>
          <p:cNvSpPr txBox="1"/>
          <p:nvPr/>
        </p:nvSpPr>
        <p:spPr>
          <a:xfrm>
            <a:off x="3563886" y="3466741"/>
            <a:ext cx="5407025" cy="805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Valerie Wood-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Gaiger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MBE</a:t>
            </a:r>
            <a:endParaRPr lang="en-GB" sz="2800" dirty="0">
              <a:solidFill>
                <a:schemeClr val="accent1"/>
              </a:solidFill>
              <a:effectLst/>
            </a:endParaRPr>
          </a:p>
          <a:p>
            <a:pPr lvl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/>
              <a:t> 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66675" y="795655"/>
            <a:ext cx="9164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dirty="0">
                <a:sym typeface="+mn-ea"/>
              </a:rPr>
              <a:t>a </a:t>
            </a:r>
            <a:r>
              <a:rPr lang="en-GB" sz="2000" b="1" dirty="0">
                <a:sym typeface="+mn-ea"/>
              </a:rPr>
              <a:t>not for profit NGO</a:t>
            </a:r>
            <a:r>
              <a:rPr lang="en-GB" sz="2000" dirty="0">
                <a:sym typeface="+mn-ea"/>
              </a:rPr>
              <a:t> registered in Wales </a:t>
            </a:r>
            <a:r>
              <a:rPr lang="en-GB" sz="2000" dirty="0" err="1">
                <a:sym typeface="+mn-ea"/>
              </a:rPr>
              <a:t>reg</a:t>
            </a:r>
            <a:r>
              <a:rPr lang="en-GB" sz="2000" dirty="0">
                <a:sym typeface="+mn-ea"/>
              </a:rPr>
              <a:t> no. </a:t>
            </a:r>
            <a:r>
              <a:rPr lang="en-GB" sz="2000" i="1" dirty="0">
                <a:sym typeface="+mn-ea"/>
              </a:rPr>
              <a:t>8259039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0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pic>
        <p:nvPicPr>
          <p:cNvPr id="68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3587115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-3810" y="10160"/>
            <a:ext cx="9150985" cy="973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Intergenerational 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-3810" y="1116330"/>
            <a:ext cx="91503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S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sym typeface="+mn-ea"/>
              </a:rPr>
              <a:t>haring skills and knowledge across the generations.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 </a:t>
            </a:r>
            <a:endParaRPr lang="en-US" sz="2400">
              <a:latin typeface="Roboto" panose="02000000000000000000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33855" y="1664970"/>
            <a:ext cx="6416675" cy="1621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 Young people are better at computers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Technology bridge to reunite generations</a:t>
            </a:r>
            <a:r>
              <a:rPr lang="en-GB" sz="2400" dirty="0">
                <a:sym typeface="+mn-ea"/>
              </a:rPr>
              <a:t>      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Roboto" panose="02000000000000000000" charset="0"/>
            </a:endParaRPr>
          </a:p>
          <a:p>
            <a:pPr marL="1270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endParaRPr lang="en-US" sz="2400" dirty="0">
              <a:latin typeface="Roboto" panose="020000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pic>
        <p:nvPicPr>
          <p:cNvPr id="68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3587115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0105" y="1178560"/>
            <a:ext cx="7947025" cy="2897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In 2014 –- I was a speaker at e-learning Africa Conference.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I suggested they hold an Annual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UUConference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-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300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sym typeface="+mn-ea"/>
              </a:rPr>
              <a:t>head-teachers attended the first.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sym typeface="+mn-ea"/>
              </a:rPr>
              <a:t>2018 it is now a 2 day conference supported by the Ministry of Education &amp; 2000 head-teachers attended. </a:t>
            </a:r>
            <a:r>
              <a:rPr lang="en-GB" sz="2400" dirty="0" smtClean="0">
                <a:sym typeface="+mn-ea"/>
              </a:rPr>
              <a:t>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Roboto" panose="02000000000000000000" charset="0"/>
            </a:endParaRPr>
          </a:p>
        </p:txBody>
      </p:sp>
      <p:sp>
        <p:nvSpPr>
          <p:cNvPr id="10" name="Shape 69"/>
          <p:cNvSpPr txBox="1"/>
          <p:nvPr/>
        </p:nvSpPr>
        <p:spPr>
          <a:xfrm>
            <a:off x="0" y="145415"/>
            <a:ext cx="9144000" cy="805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B0604020202020204" charset="0"/>
              </a:rPr>
              <a:t>Uganda</a:t>
            </a:r>
            <a:endParaRPr lang="en-GB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B0604020202020204" charset="0"/>
            </a:endParaRPr>
          </a:p>
          <a:p>
            <a:pPr lvl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/>
              <a:t> 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pic>
        <p:nvPicPr>
          <p:cNvPr id="68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3587115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-3810" y="10160"/>
            <a:ext cx="9150985" cy="973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985520"/>
            <a:ext cx="7390765" cy="4157345"/>
          </a:xfrm>
          <a:prstGeom prst="rect">
            <a:avLst/>
          </a:prstGeom>
        </p:spPr>
      </p:pic>
      <p:sp>
        <p:nvSpPr>
          <p:cNvPr id="7" name="Shape 69"/>
          <p:cNvSpPr txBox="1"/>
          <p:nvPr/>
        </p:nvSpPr>
        <p:spPr>
          <a:xfrm>
            <a:off x="0" y="145415"/>
            <a:ext cx="9144000" cy="805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B0604020202020204" charset="0"/>
              </a:rPr>
              <a:t>Uganda</a:t>
            </a:r>
            <a:endParaRPr lang="en-GB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B0604020202020204" charset="0"/>
            </a:endParaRPr>
          </a:p>
          <a:p>
            <a:pPr lvl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dirty="0"/>
              <a:t> 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-71755" y="10160"/>
            <a:ext cx="9150985" cy="973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Sierra Leone Sewing Workshops</a:t>
            </a:r>
          </a:p>
        </p:txBody>
      </p:sp>
      <p:pic>
        <p:nvPicPr>
          <p:cNvPr id="97" name="Shape 97" descr="https://scontent.fbrs1-2.fna.fbcdn.net/v/t1.0-9/13138819_1619929174994725_7239610356657600249_n.jpg?oh=c50975214f99cb73d1f535f861f07ab8&amp;oe=58B4A0BD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56310" y="903605"/>
            <a:ext cx="7231380" cy="41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68" descr="Cartoon_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43205" y="3667125"/>
            <a:ext cx="1481455" cy="13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95885" y="-635"/>
            <a:ext cx="9150985" cy="973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Sierra Leone Sewing Workshops</a:t>
            </a:r>
          </a:p>
        </p:txBody>
      </p:sp>
      <p:pic>
        <p:nvPicPr>
          <p:cNvPr id="4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3205" y="3667125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169670" y="1064895"/>
            <a:ext cx="7686040" cy="2726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Girls rescued from the streets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Girls taught to sew by ladies of church congregation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Sanitary towels, orphan clothing, maternity clothes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Benefits the community</a:t>
            </a:r>
            <a:r>
              <a:rPr lang="en-GB" sz="2400" dirty="0">
                <a:sym typeface="+mn-ea"/>
              </a:rPr>
              <a:t>  </a:t>
            </a:r>
            <a:endParaRPr lang="en-GB" sz="2400">
              <a:solidFill>
                <a:schemeClr val="accent5">
                  <a:lumMod val="50000"/>
                </a:schemeClr>
              </a:solidFill>
              <a:latin typeface="Roboto" panose="02000000000000000000" charset="0"/>
            </a:endParaRPr>
          </a:p>
          <a:p>
            <a:pPr marL="1270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endParaRPr lang="en-US" sz="2400">
              <a:latin typeface="Roboto" panose="0200000000000000000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-3175" y="-970915"/>
            <a:ext cx="9150985" cy="1777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Sierra Leone - Horticultural Project</a:t>
            </a:r>
          </a:p>
        </p:txBody>
      </p:sp>
      <p:pic>
        <p:nvPicPr>
          <p:cNvPr id="4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3205" y="3667125"/>
            <a:ext cx="1481455" cy="134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https://scontent.fbrs1-2.fna.fbcdn.net/v/t1.0-9/15027401_1735809816739993_5067300714796131353_n.jpg?oh=1208ee516d15a9d597ab2b7c924e948a&amp;oe=58B1E56A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69465" y="643255"/>
            <a:ext cx="4559300" cy="4548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1010" y="1664970"/>
            <a:ext cx="8221980" cy="9734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br>
              <a:rPr lang="en-GB" b="1" dirty="0" smtClean="0">
                <a:solidFill>
                  <a:srgbClr val="000000"/>
                </a:solidFill>
              </a:rPr>
            </a:br>
            <a:endParaRPr lang="en-GB" sz="6000" b="1" dirty="0">
              <a:solidFill>
                <a:srgbClr val="000000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4472925" y="1576950"/>
            <a:ext cx="28815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-GB" sz="1800" dirty="0">
              <a:solidFill>
                <a:srgbClr val="434343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3" name="Shape 67"/>
          <p:cNvSpPr txBox="1">
            <a:spLocks noGrp="1"/>
          </p:cNvSpPr>
          <p:nvPr/>
        </p:nvSpPr>
        <p:spPr>
          <a:xfrm>
            <a:off x="95885" y="-635"/>
            <a:ext cx="9150985" cy="1777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  <a:scene3d>
              <a:camera prst="orthographicFront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 panose="02000000000000000000"/>
              <a:buNone/>
              <a:defRPr sz="48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 panose="02000000000000000000"/>
              <a:buNone/>
              <a:defRPr sz="48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Sierra Leone 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Horticultural Project</a:t>
            </a:r>
            <a:endParaRPr lang="en-GB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hape 68" descr="Cartoon_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3205" y="3667125"/>
            <a:ext cx="1481455" cy="1344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441450" y="1880870"/>
            <a:ext cx="7686040" cy="2726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Land donated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Land cleared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Land planted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Roboto" panose="02000000000000000000" charset="0"/>
                <a:sym typeface="+mn-ea"/>
              </a:rPr>
              <a:t>Now provides food for community</a:t>
            </a:r>
            <a:r>
              <a:rPr lang="en-GB" sz="2400" dirty="0">
                <a:sym typeface="+mn-ea"/>
              </a:rPr>
              <a:t>  </a:t>
            </a:r>
            <a:endParaRPr lang="en-GB" sz="2400">
              <a:solidFill>
                <a:schemeClr val="accent5">
                  <a:lumMod val="50000"/>
                </a:schemeClr>
              </a:solidFill>
              <a:latin typeface="Roboto" panose="02000000000000000000" charset="0"/>
            </a:endParaRPr>
          </a:p>
          <a:p>
            <a:pPr marL="1270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endParaRPr lang="en-US" sz="2400">
              <a:latin typeface="Roboto" panose="0200000000000000000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752</Words>
  <Application>Microsoft Office PowerPoint</Application>
  <PresentationFormat>On-screen Show (16:9)</PresentationFormat>
  <Paragraphs>122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Roboto</vt:lpstr>
      <vt:lpstr>Arial</vt:lpstr>
      <vt:lpstr>Helvetica Neue</vt:lpstr>
      <vt:lpstr>material</vt:lpstr>
      <vt:lpstr> Learn with Grandma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How to inspire people in all these diverse countries ?</vt:lpstr>
      <vt:lpstr>How to inspire people in all these diverse countries ?</vt:lpstr>
      <vt:lpstr>Llandovery Street Story</vt:lpstr>
      <vt:lpstr>E-books v ‘Proper’ Books</vt:lpstr>
      <vt:lpstr>Great Educational Opportunities</vt:lpstr>
      <vt:lpstr>E-books v ‘Proper’ Books</vt:lpstr>
      <vt:lpstr>Methodology</vt:lpstr>
      <vt:lpstr>Local Talent, Skills &amp; Culture </vt:lpstr>
      <vt:lpstr>Funding</vt:lpstr>
      <vt:lpstr>Sustainability</vt:lpstr>
      <vt:lpstr>PowerPoint Presentation</vt:lpstr>
      <vt:lpstr>PowerPoint Presentation</vt:lpstr>
      <vt:lpstr> Learn with Grandma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of Legends</dc:title>
  <dc:creator>David COALL</dc:creator>
  <cp:lastModifiedBy>HP Inc.</cp:lastModifiedBy>
  <cp:revision>50</cp:revision>
  <dcterms:created xsi:type="dcterms:W3CDTF">2017-09-23T12:00:00Z</dcterms:created>
  <dcterms:modified xsi:type="dcterms:W3CDTF">2019-04-03T19:47:43Z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