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4"/>
  </p:notesMasterIdLst>
  <p:handoutMasterIdLst>
    <p:handoutMasterId r:id="rId15"/>
  </p:handoutMasterIdLst>
  <p:sldIdLst>
    <p:sldId id="887" r:id="rId3"/>
    <p:sldId id="858" r:id="rId4"/>
    <p:sldId id="888" r:id="rId5"/>
    <p:sldId id="886" r:id="rId6"/>
    <p:sldId id="859" r:id="rId7"/>
    <p:sldId id="901" r:id="rId8"/>
    <p:sldId id="902" r:id="rId9"/>
    <p:sldId id="874" r:id="rId10"/>
    <p:sldId id="872" r:id="rId11"/>
    <p:sldId id="834" r:id="rId12"/>
    <p:sldId id="903" r:id="rId13"/>
  </p:sldIdLst>
  <p:sldSz cx="9144000" cy="6858000" type="screen4x3"/>
  <p:notesSz cx="6865938" cy="9998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hew Rigby" initials="MR" lastIdx="2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3801D"/>
    <a:srgbClr val="74B812"/>
    <a:srgbClr val="6D6D6D"/>
    <a:srgbClr val="FF66FF"/>
    <a:srgbClr val="66FFCC"/>
    <a:srgbClr val="FBE30B"/>
    <a:srgbClr val="02C267"/>
    <a:srgbClr val="C63A76"/>
    <a:srgbClr val="F242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Énfasis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Estilo claro 1 - Énfasis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Énfasis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27" autoAdjust="0"/>
    <p:restoredTop sz="96357" autoAdjust="0"/>
  </p:normalViewPr>
  <p:slideViewPr>
    <p:cSldViewPr snapToGrid="0">
      <p:cViewPr varScale="1">
        <p:scale>
          <a:sx n="56" d="100"/>
          <a:sy n="56" d="100"/>
        </p:scale>
        <p:origin x="699" y="39"/>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53" d="100"/>
          <a:sy n="53" d="100"/>
        </p:scale>
        <p:origin x="-2820" y="-90"/>
      </p:cViewPr>
      <p:guideLst>
        <p:guide orient="horz" pos="3149"/>
        <p:guide pos="2163"/>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65838-3125-4231-A39B-BF6A95B03FE5}"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05525774-035F-458A-9A27-08518FB2C62D}">
      <dgm:prSet/>
      <dgm:spPr/>
      <dgm:t>
        <a:bodyPr/>
        <a:lstStyle/>
        <a:p>
          <a:pPr>
            <a:lnSpc>
              <a:spcPct val="100000"/>
            </a:lnSpc>
            <a:defRPr cap="all"/>
          </a:pPr>
          <a:r>
            <a:rPr lang="en-GB" b="1">
              <a:latin typeface="Helvetica"/>
              <a:cs typeface="Helvetica"/>
            </a:rPr>
            <a:t>Meet</a:t>
          </a:r>
        </a:p>
      </dgm:t>
    </dgm:pt>
    <dgm:pt modelId="{EF6F0077-CABF-43C3-B454-CA5680F6A7A2}" type="parTrans" cxnId="{1DFE71C0-6459-4D9B-9B4F-BD8234054248}">
      <dgm:prSet/>
      <dgm:spPr/>
      <dgm:t>
        <a:bodyPr/>
        <a:lstStyle/>
        <a:p>
          <a:endParaRPr lang="en-US"/>
        </a:p>
      </dgm:t>
    </dgm:pt>
    <dgm:pt modelId="{598CB7A7-16CD-429E-9D4C-4C3BFB806A6D}" type="sibTrans" cxnId="{1DFE71C0-6459-4D9B-9B4F-BD8234054248}">
      <dgm:prSet/>
      <dgm:spPr/>
      <dgm:t>
        <a:bodyPr/>
        <a:lstStyle/>
        <a:p>
          <a:endParaRPr lang="en-US"/>
        </a:p>
      </dgm:t>
    </dgm:pt>
    <dgm:pt modelId="{F893E8C3-2153-49B0-8998-CC8EBF928B82}">
      <dgm:prSet/>
      <dgm:spPr/>
      <dgm:t>
        <a:bodyPr/>
        <a:lstStyle/>
        <a:p>
          <a:pPr>
            <a:lnSpc>
              <a:spcPct val="100000"/>
            </a:lnSpc>
            <a:defRPr cap="all"/>
          </a:pPr>
          <a:r>
            <a:rPr lang="en-GB" b="1">
              <a:latin typeface="Helvetica"/>
              <a:cs typeface="Helvetica"/>
            </a:rPr>
            <a:t>Learn </a:t>
          </a:r>
        </a:p>
      </dgm:t>
    </dgm:pt>
    <dgm:pt modelId="{8FAB3D2C-BAB3-48C8-A92E-FF692F86B26C}" type="parTrans" cxnId="{16D7E3E2-CA3D-40DB-9405-C61BD41F697D}">
      <dgm:prSet/>
      <dgm:spPr/>
      <dgm:t>
        <a:bodyPr/>
        <a:lstStyle/>
        <a:p>
          <a:endParaRPr lang="en-US"/>
        </a:p>
      </dgm:t>
    </dgm:pt>
    <dgm:pt modelId="{B9614024-097B-4538-9B01-8E1091643E66}" type="sibTrans" cxnId="{16D7E3E2-CA3D-40DB-9405-C61BD41F697D}">
      <dgm:prSet/>
      <dgm:spPr/>
      <dgm:t>
        <a:bodyPr/>
        <a:lstStyle/>
        <a:p>
          <a:endParaRPr lang="en-US"/>
        </a:p>
      </dgm:t>
    </dgm:pt>
    <dgm:pt modelId="{A91F72AB-3ED6-4243-B9C1-C51547093737}">
      <dgm:prSet/>
      <dgm:spPr/>
      <dgm:t>
        <a:bodyPr/>
        <a:lstStyle/>
        <a:p>
          <a:pPr>
            <a:lnSpc>
              <a:spcPct val="100000"/>
            </a:lnSpc>
            <a:defRPr cap="all"/>
          </a:pPr>
          <a:r>
            <a:rPr lang="en-GB" b="1">
              <a:latin typeface="Helvetica"/>
              <a:cs typeface="Helvetica"/>
            </a:rPr>
            <a:t>Collaborate </a:t>
          </a:r>
        </a:p>
      </dgm:t>
    </dgm:pt>
    <dgm:pt modelId="{49C2CDC8-2912-4948-92E0-ED68D38792CB}" type="parTrans" cxnId="{294CDC2D-9BD1-485D-8180-314231554F66}">
      <dgm:prSet/>
      <dgm:spPr/>
      <dgm:t>
        <a:bodyPr/>
        <a:lstStyle/>
        <a:p>
          <a:endParaRPr lang="en-US"/>
        </a:p>
      </dgm:t>
    </dgm:pt>
    <dgm:pt modelId="{73F3A2DC-FB6B-41AF-97B0-BD22C78D5719}" type="sibTrans" cxnId="{294CDC2D-9BD1-485D-8180-314231554F66}">
      <dgm:prSet/>
      <dgm:spPr/>
      <dgm:t>
        <a:bodyPr/>
        <a:lstStyle/>
        <a:p>
          <a:endParaRPr lang="en-US"/>
        </a:p>
      </dgm:t>
    </dgm:pt>
    <dgm:pt modelId="{CD0B182B-B882-4281-8EA4-BADA5F504D09}">
      <dgm:prSet/>
      <dgm:spPr/>
      <dgm:t>
        <a:bodyPr/>
        <a:lstStyle/>
        <a:p>
          <a:pPr>
            <a:lnSpc>
              <a:spcPct val="100000"/>
            </a:lnSpc>
            <a:defRPr cap="all"/>
          </a:pPr>
          <a:r>
            <a:rPr lang="en-GB" b="1">
              <a:latin typeface="Helvetica"/>
              <a:cs typeface="Helvetica"/>
            </a:rPr>
            <a:t>Showcase</a:t>
          </a:r>
          <a:endParaRPr lang="en-GB" b="1" dirty="0">
            <a:latin typeface="Helvetica"/>
            <a:cs typeface="Helvetica"/>
          </a:endParaRPr>
        </a:p>
      </dgm:t>
    </dgm:pt>
    <dgm:pt modelId="{1BD7E108-079F-45B7-A2A0-C7BD71EF4A63}" type="parTrans" cxnId="{4C1C4092-C1E9-482F-8A35-27961661E7F5}">
      <dgm:prSet/>
      <dgm:spPr/>
      <dgm:t>
        <a:bodyPr/>
        <a:lstStyle/>
        <a:p>
          <a:endParaRPr lang="en-US"/>
        </a:p>
      </dgm:t>
    </dgm:pt>
    <dgm:pt modelId="{E99D2BC9-70F6-47B8-B62D-87FBF42680F6}" type="sibTrans" cxnId="{4C1C4092-C1E9-482F-8A35-27961661E7F5}">
      <dgm:prSet/>
      <dgm:spPr/>
      <dgm:t>
        <a:bodyPr/>
        <a:lstStyle/>
        <a:p>
          <a:endParaRPr lang="en-US"/>
        </a:p>
      </dgm:t>
    </dgm:pt>
    <dgm:pt modelId="{17D83FB1-96FE-4A36-B47A-D6A55EFEC0F6}">
      <dgm:prSet/>
      <dgm:spPr/>
      <dgm:t>
        <a:bodyPr/>
        <a:lstStyle/>
        <a:p>
          <a:pPr>
            <a:lnSpc>
              <a:spcPct val="100000"/>
            </a:lnSpc>
            <a:defRPr cap="all"/>
          </a:pPr>
          <a:r>
            <a:rPr lang="en-GB" b="1" dirty="0">
              <a:latin typeface="Helvetica"/>
              <a:cs typeface="Helvetica"/>
            </a:rPr>
            <a:t>Opportunities</a:t>
          </a:r>
        </a:p>
        <a:p>
          <a:pPr>
            <a:lnSpc>
              <a:spcPct val="100000"/>
            </a:lnSpc>
            <a:defRPr cap="all"/>
          </a:pPr>
          <a:r>
            <a:rPr lang="en-GB" b="1" dirty="0">
              <a:latin typeface="Helvetica"/>
              <a:cs typeface="Helvetica"/>
            </a:rPr>
            <a:t> </a:t>
          </a:r>
          <a:endParaRPr lang="en-GB" dirty="0">
            <a:latin typeface="Helvetica"/>
            <a:cs typeface="Helvetica"/>
          </a:endParaRPr>
        </a:p>
      </dgm:t>
    </dgm:pt>
    <dgm:pt modelId="{9332A105-10CE-44F7-A854-0CA10053B4B8}" type="parTrans" cxnId="{DF54D373-FBDF-4CBE-85CC-D3B3D104BD2C}">
      <dgm:prSet/>
      <dgm:spPr/>
      <dgm:t>
        <a:bodyPr/>
        <a:lstStyle/>
        <a:p>
          <a:endParaRPr lang="en-US"/>
        </a:p>
      </dgm:t>
    </dgm:pt>
    <dgm:pt modelId="{AF33722B-EA74-45EE-8EF6-13BE4E293CBC}" type="sibTrans" cxnId="{DF54D373-FBDF-4CBE-85CC-D3B3D104BD2C}">
      <dgm:prSet/>
      <dgm:spPr/>
      <dgm:t>
        <a:bodyPr/>
        <a:lstStyle/>
        <a:p>
          <a:endParaRPr lang="en-US"/>
        </a:p>
      </dgm:t>
    </dgm:pt>
    <dgm:pt modelId="{C4E86F8D-4210-4919-B1B6-14C030BF7F4A}">
      <dgm:prSet/>
      <dgm:spPr/>
      <dgm:t>
        <a:bodyPr/>
        <a:lstStyle/>
        <a:p>
          <a:pPr>
            <a:lnSpc>
              <a:spcPct val="100000"/>
            </a:lnSpc>
            <a:defRPr cap="all"/>
          </a:pPr>
          <a:r>
            <a:rPr lang="en-GB" b="1">
              <a:latin typeface="Helvetica"/>
              <a:cs typeface="Helvetica"/>
            </a:rPr>
            <a:t>Knowledge sharing</a:t>
          </a:r>
          <a:endParaRPr lang="en-GB">
            <a:latin typeface="Helvetica"/>
            <a:cs typeface="Helvetica"/>
          </a:endParaRPr>
        </a:p>
        <a:p>
          <a:pPr>
            <a:lnSpc>
              <a:spcPct val="100000"/>
            </a:lnSpc>
            <a:defRPr cap="all"/>
          </a:pPr>
          <a:r>
            <a:rPr lang="en-GB">
              <a:latin typeface="Helvetica"/>
              <a:cs typeface="Helvetica"/>
            </a:rPr>
            <a:t> </a:t>
          </a:r>
          <a:endParaRPr lang="en-GB" dirty="0">
            <a:latin typeface="Helvetica"/>
            <a:cs typeface="Helvetica"/>
          </a:endParaRPr>
        </a:p>
      </dgm:t>
    </dgm:pt>
    <dgm:pt modelId="{6B4DC592-32DF-4C95-8AAD-8EDE3A903FFF}" type="parTrans" cxnId="{7921F6C8-059E-4A59-A5B3-DBB948A2E9F4}">
      <dgm:prSet/>
      <dgm:spPr/>
      <dgm:t>
        <a:bodyPr/>
        <a:lstStyle/>
        <a:p>
          <a:endParaRPr lang="en-GB"/>
        </a:p>
      </dgm:t>
    </dgm:pt>
    <dgm:pt modelId="{3E835BFC-9417-4353-9310-E773DDFD4C46}" type="sibTrans" cxnId="{7921F6C8-059E-4A59-A5B3-DBB948A2E9F4}">
      <dgm:prSet/>
      <dgm:spPr/>
      <dgm:t>
        <a:bodyPr/>
        <a:lstStyle/>
        <a:p>
          <a:endParaRPr lang="en-US"/>
        </a:p>
      </dgm:t>
    </dgm:pt>
    <dgm:pt modelId="{61A7F862-4CC8-45AC-A8D1-E0A1DAACF21B}">
      <dgm:prSet/>
      <dgm:spPr/>
      <dgm:t>
        <a:bodyPr/>
        <a:lstStyle/>
        <a:p>
          <a:pPr>
            <a:lnSpc>
              <a:spcPct val="100000"/>
            </a:lnSpc>
            <a:defRPr cap="all"/>
          </a:pPr>
          <a:r>
            <a:rPr lang="en-GB" b="1" dirty="0">
              <a:latin typeface="Helvetica"/>
              <a:cs typeface="Helvetica"/>
            </a:rPr>
            <a:t>Global </a:t>
          </a:r>
        </a:p>
        <a:p>
          <a:pPr>
            <a:lnSpc>
              <a:spcPct val="100000"/>
            </a:lnSpc>
            <a:defRPr cap="all"/>
          </a:pPr>
          <a:r>
            <a:rPr lang="en-GB" b="1" dirty="0">
              <a:latin typeface="Helvetica"/>
              <a:cs typeface="Helvetica"/>
            </a:rPr>
            <a:t>reach </a:t>
          </a:r>
        </a:p>
      </dgm:t>
    </dgm:pt>
    <dgm:pt modelId="{72CE6E56-6B4C-4A58-8259-8C03DEC0234F}" type="parTrans" cxnId="{35F69A6C-30C1-4FA2-830A-E57404D5707B}">
      <dgm:prSet/>
      <dgm:spPr/>
      <dgm:t>
        <a:bodyPr/>
        <a:lstStyle/>
        <a:p>
          <a:endParaRPr lang="en-GB"/>
        </a:p>
      </dgm:t>
    </dgm:pt>
    <dgm:pt modelId="{56A2FA37-11A8-4883-BB30-F75F664C3596}" type="sibTrans" cxnId="{35F69A6C-30C1-4FA2-830A-E57404D5707B}">
      <dgm:prSet/>
      <dgm:spPr/>
      <dgm:t>
        <a:bodyPr/>
        <a:lstStyle/>
        <a:p>
          <a:endParaRPr lang="en-US"/>
        </a:p>
      </dgm:t>
    </dgm:pt>
    <dgm:pt modelId="{08CBFA7D-D38F-41A0-BDB4-71B9806BBC2F}">
      <dgm:prSet/>
      <dgm:spPr/>
      <dgm:t>
        <a:bodyPr/>
        <a:lstStyle/>
        <a:p>
          <a:pPr>
            <a:defRPr cap="all"/>
          </a:pPr>
          <a:r>
            <a:rPr lang="en-GB" b="1" dirty="0">
              <a:latin typeface="Helvetica"/>
              <a:cs typeface="Helvetica"/>
            </a:rPr>
            <a:t>Build trust </a:t>
          </a:r>
        </a:p>
      </dgm:t>
    </dgm:pt>
    <dgm:pt modelId="{51E7FF99-BA7F-4BD1-A604-3D691D6C84D8}" type="parTrans" cxnId="{61A9A680-BBC6-4C1E-BF7B-8FCDA56C2AA5}">
      <dgm:prSet/>
      <dgm:spPr/>
      <dgm:t>
        <a:bodyPr/>
        <a:lstStyle/>
        <a:p>
          <a:endParaRPr lang="en-GB"/>
        </a:p>
      </dgm:t>
    </dgm:pt>
    <dgm:pt modelId="{68D6E1CC-6203-4E2A-BB97-73961096668A}" type="sibTrans" cxnId="{61A9A680-BBC6-4C1E-BF7B-8FCDA56C2AA5}">
      <dgm:prSet/>
      <dgm:spPr/>
      <dgm:t>
        <a:bodyPr/>
        <a:lstStyle/>
        <a:p>
          <a:endParaRPr lang="en-GB"/>
        </a:p>
      </dgm:t>
    </dgm:pt>
    <dgm:pt modelId="{16B645CD-5B38-4CC1-8C55-8574F987423F}" type="pres">
      <dgm:prSet presAssocID="{9C065838-3125-4231-A39B-BF6A95B03FE5}" presName="Name0" presStyleCnt="0">
        <dgm:presLayoutVars>
          <dgm:dir/>
          <dgm:resizeHandles val="exact"/>
        </dgm:presLayoutVars>
      </dgm:prSet>
      <dgm:spPr/>
      <dgm:t>
        <a:bodyPr/>
        <a:lstStyle/>
        <a:p>
          <a:endParaRPr lang="sl-SI"/>
        </a:p>
      </dgm:t>
    </dgm:pt>
    <dgm:pt modelId="{98117838-7843-4507-8905-D97954CD9043}" type="pres">
      <dgm:prSet presAssocID="{9C065838-3125-4231-A39B-BF6A95B03FE5}" presName="cycle" presStyleCnt="0"/>
      <dgm:spPr/>
    </dgm:pt>
    <dgm:pt modelId="{E52293BE-2340-4F4B-8E29-4383C40E72D4}" type="pres">
      <dgm:prSet presAssocID="{05525774-035F-458A-9A27-08518FB2C62D}" presName="nodeFirstNode" presStyleLbl="node1" presStyleIdx="0" presStyleCnt="8">
        <dgm:presLayoutVars>
          <dgm:bulletEnabled val="1"/>
        </dgm:presLayoutVars>
      </dgm:prSet>
      <dgm:spPr/>
      <dgm:t>
        <a:bodyPr/>
        <a:lstStyle/>
        <a:p>
          <a:endParaRPr lang="sl-SI"/>
        </a:p>
      </dgm:t>
    </dgm:pt>
    <dgm:pt modelId="{39A110E1-9A7B-491D-8511-2C8989D75557}" type="pres">
      <dgm:prSet presAssocID="{598CB7A7-16CD-429E-9D4C-4C3BFB806A6D}" presName="sibTransFirstNode" presStyleLbl="bgShp" presStyleIdx="0" presStyleCnt="1"/>
      <dgm:spPr/>
      <dgm:t>
        <a:bodyPr/>
        <a:lstStyle/>
        <a:p>
          <a:endParaRPr lang="sl-SI"/>
        </a:p>
      </dgm:t>
    </dgm:pt>
    <dgm:pt modelId="{B59658F6-9BCA-4736-9971-7BFEABF7B237}" type="pres">
      <dgm:prSet presAssocID="{F893E8C3-2153-49B0-8998-CC8EBF928B82}" presName="nodeFollowingNodes" presStyleLbl="node1" presStyleIdx="1" presStyleCnt="8">
        <dgm:presLayoutVars>
          <dgm:bulletEnabled val="1"/>
        </dgm:presLayoutVars>
      </dgm:prSet>
      <dgm:spPr/>
      <dgm:t>
        <a:bodyPr/>
        <a:lstStyle/>
        <a:p>
          <a:endParaRPr lang="sl-SI"/>
        </a:p>
      </dgm:t>
    </dgm:pt>
    <dgm:pt modelId="{200651F0-B016-46AE-99CD-5BD8CD10F0DE}" type="pres">
      <dgm:prSet presAssocID="{A91F72AB-3ED6-4243-B9C1-C51547093737}" presName="nodeFollowingNodes" presStyleLbl="node1" presStyleIdx="2" presStyleCnt="8">
        <dgm:presLayoutVars>
          <dgm:bulletEnabled val="1"/>
        </dgm:presLayoutVars>
      </dgm:prSet>
      <dgm:spPr/>
      <dgm:t>
        <a:bodyPr/>
        <a:lstStyle/>
        <a:p>
          <a:endParaRPr lang="sl-SI"/>
        </a:p>
      </dgm:t>
    </dgm:pt>
    <dgm:pt modelId="{81666BAE-B258-49E2-9862-5AF61318A577}" type="pres">
      <dgm:prSet presAssocID="{CD0B182B-B882-4281-8EA4-BADA5F504D09}" presName="nodeFollowingNodes" presStyleLbl="node1" presStyleIdx="3" presStyleCnt="8">
        <dgm:presLayoutVars>
          <dgm:bulletEnabled val="1"/>
        </dgm:presLayoutVars>
      </dgm:prSet>
      <dgm:spPr/>
      <dgm:t>
        <a:bodyPr/>
        <a:lstStyle/>
        <a:p>
          <a:endParaRPr lang="sl-SI"/>
        </a:p>
      </dgm:t>
    </dgm:pt>
    <dgm:pt modelId="{370303BF-9A15-4F52-A7C8-D3D89A72C637}" type="pres">
      <dgm:prSet presAssocID="{17D83FB1-96FE-4A36-B47A-D6A55EFEC0F6}" presName="nodeFollowingNodes" presStyleLbl="node1" presStyleIdx="4" presStyleCnt="8">
        <dgm:presLayoutVars>
          <dgm:bulletEnabled val="1"/>
        </dgm:presLayoutVars>
      </dgm:prSet>
      <dgm:spPr/>
      <dgm:t>
        <a:bodyPr/>
        <a:lstStyle/>
        <a:p>
          <a:endParaRPr lang="sl-SI"/>
        </a:p>
      </dgm:t>
    </dgm:pt>
    <dgm:pt modelId="{BFF13017-2B2F-4554-89A8-E1198D2A09A6}" type="pres">
      <dgm:prSet presAssocID="{C4E86F8D-4210-4919-B1B6-14C030BF7F4A}" presName="nodeFollowingNodes" presStyleLbl="node1" presStyleIdx="5" presStyleCnt="8">
        <dgm:presLayoutVars>
          <dgm:bulletEnabled val="1"/>
        </dgm:presLayoutVars>
      </dgm:prSet>
      <dgm:spPr/>
      <dgm:t>
        <a:bodyPr/>
        <a:lstStyle/>
        <a:p>
          <a:endParaRPr lang="sl-SI"/>
        </a:p>
      </dgm:t>
    </dgm:pt>
    <dgm:pt modelId="{4D41C6AD-E1AE-42BC-925C-C53F5A0FAD2E}" type="pres">
      <dgm:prSet presAssocID="{61A7F862-4CC8-45AC-A8D1-E0A1DAACF21B}" presName="nodeFollowingNodes" presStyleLbl="node1" presStyleIdx="6" presStyleCnt="8">
        <dgm:presLayoutVars>
          <dgm:bulletEnabled val="1"/>
        </dgm:presLayoutVars>
      </dgm:prSet>
      <dgm:spPr/>
      <dgm:t>
        <a:bodyPr/>
        <a:lstStyle/>
        <a:p>
          <a:endParaRPr lang="sl-SI"/>
        </a:p>
      </dgm:t>
    </dgm:pt>
    <dgm:pt modelId="{22354AF7-9A98-4902-AEBB-B3D0BE2274FB}" type="pres">
      <dgm:prSet presAssocID="{08CBFA7D-D38F-41A0-BDB4-71B9806BBC2F}" presName="nodeFollowingNodes" presStyleLbl="node1" presStyleIdx="7" presStyleCnt="8">
        <dgm:presLayoutVars>
          <dgm:bulletEnabled val="1"/>
        </dgm:presLayoutVars>
      </dgm:prSet>
      <dgm:spPr/>
      <dgm:t>
        <a:bodyPr/>
        <a:lstStyle/>
        <a:p>
          <a:endParaRPr lang="sl-SI"/>
        </a:p>
      </dgm:t>
    </dgm:pt>
  </dgm:ptLst>
  <dgm:cxnLst>
    <dgm:cxn modelId="{1F882350-6CE7-4B54-BC93-8BA4A86C090D}" type="presOf" srcId="{08CBFA7D-D38F-41A0-BDB4-71B9806BBC2F}" destId="{22354AF7-9A98-4902-AEBB-B3D0BE2274FB}" srcOrd="0" destOrd="0" presId="urn:microsoft.com/office/officeart/2005/8/layout/cycle3"/>
    <dgm:cxn modelId="{7921F6C8-059E-4A59-A5B3-DBB948A2E9F4}" srcId="{9C065838-3125-4231-A39B-BF6A95B03FE5}" destId="{C4E86F8D-4210-4919-B1B6-14C030BF7F4A}" srcOrd="5" destOrd="0" parTransId="{6B4DC592-32DF-4C95-8AAD-8EDE3A903FFF}" sibTransId="{3E835BFC-9417-4353-9310-E773DDFD4C46}"/>
    <dgm:cxn modelId="{B8772F05-83F3-482B-8286-186A84017ACD}" type="presOf" srcId="{9C065838-3125-4231-A39B-BF6A95B03FE5}" destId="{16B645CD-5B38-4CC1-8C55-8574F987423F}" srcOrd="0" destOrd="0" presId="urn:microsoft.com/office/officeart/2005/8/layout/cycle3"/>
    <dgm:cxn modelId="{2EB0C29B-4C44-400B-872F-535DB6834FB1}" type="presOf" srcId="{F893E8C3-2153-49B0-8998-CC8EBF928B82}" destId="{B59658F6-9BCA-4736-9971-7BFEABF7B237}" srcOrd="0" destOrd="0" presId="urn:microsoft.com/office/officeart/2005/8/layout/cycle3"/>
    <dgm:cxn modelId="{61A9A680-BBC6-4C1E-BF7B-8FCDA56C2AA5}" srcId="{9C065838-3125-4231-A39B-BF6A95B03FE5}" destId="{08CBFA7D-D38F-41A0-BDB4-71B9806BBC2F}" srcOrd="7" destOrd="0" parTransId="{51E7FF99-BA7F-4BD1-A604-3D691D6C84D8}" sibTransId="{68D6E1CC-6203-4E2A-BB97-73961096668A}"/>
    <dgm:cxn modelId="{4C1C4092-C1E9-482F-8A35-27961661E7F5}" srcId="{9C065838-3125-4231-A39B-BF6A95B03FE5}" destId="{CD0B182B-B882-4281-8EA4-BADA5F504D09}" srcOrd="3" destOrd="0" parTransId="{1BD7E108-079F-45B7-A2A0-C7BD71EF4A63}" sibTransId="{E99D2BC9-70F6-47B8-B62D-87FBF42680F6}"/>
    <dgm:cxn modelId="{8FD03F3D-8E59-4E19-B68E-3CB91DCDBF29}" type="presOf" srcId="{CD0B182B-B882-4281-8EA4-BADA5F504D09}" destId="{81666BAE-B258-49E2-9862-5AF61318A577}" srcOrd="0" destOrd="0" presId="urn:microsoft.com/office/officeart/2005/8/layout/cycle3"/>
    <dgm:cxn modelId="{A84147D0-AB93-4209-A9E0-96757B4BD7B6}" type="presOf" srcId="{61A7F862-4CC8-45AC-A8D1-E0A1DAACF21B}" destId="{4D41C6AD-E1AE-42BC-925C-C53F5A0FAD2E}" srcOrd="0" destOrd="0" presId="urn:microsoft.com/office/officeart/2005/8/layout/cycle3"/>
    <dgm:cxn modelId="{DF54D373-FBDF-4CBE-85CC-D3B3D104BD2C}" srcId="{9C065838-3125-4231-A39B-BF6A95B03FE5}" destId="{17D83FB1-96FE-4A36-B47A-D6A55EFEC0F6}" srcOrd="4" destOrd="0" parTransId="{9332A105-10CE-44F7-A854-0CA10053B4B8}" sibTransId="{AF33722B-EA74-45EE-8EF6-13BE4E293CBC}"/>
    <dgm:cxn modelId="{A2B43C33-5476-4601-9537-DFE62BBC23DD}" type="presOf" srcId="{598CB7A7-16CD-429E-9D4C-4C3BFB806A6D}" destId="{39A110E1-9A7B-491D-8511-2C8989D75557}" srcOrd="0" destOrd="0" presId="urn:microsoft.com/office/officeart/2005/8/layout/cycle3"/>
    <dgm:cxn modelId="{16D7E3E2-CA3D-40DB-9405-C61BD41F697D}" srcId="{9C065838-3125-4231-A39B-BF6A95B03FE5}" destId="{F893E8C3-2153-49B0-8998-CC8EBF928B82}" srcOrd="1" destOrd="0" parTransId="{8FAB3D2C-BAB3-48C8-A92E-FF692F86B26C}" sibTransId="{B9614024-097B-4538-9B01-8E1091643E66}"/>
    <dgm:cxn modelId="{294CDC2D-9BD1-485D-8180-314231554F66}" srcId="{9C065838-3125-4231-A39B-BF6A95B03FE5}" destId="{A91F72AB-3ED6-4243-B9C1-C51547093737}" srcOrd="2" destOrd="0" parTransId="{49C2CDC8-2912-4948-92E0-ED68D38792CB}" sibTransId="{73F3A2DC-FB6B-41AF-97B0-BD22C78D5719}"/>
    <dgm:cxn modelId="{1DFE71C0-6459-4D9B-9B4F-BD8234054248}" srcId="{9C065838-3125-4231-A39B-BF6A95B03FE5}" destId="{05525774-035F-458A-9A27-08518FB2C62D}" srcOrd="0" destOrd="0" parTransId="{EF6F0077-CABF-43C3-B454-CA5680F6A7A2}" sibTransId="{598CB7A7-16CD-429E-9D4C-4C3BFB806A6D}"/>
    <dgm:cxn modelId="{78971787-9F4B-4062-89EC-3F7689D360F7}" type="presOf" srcId="{05525774-035F-458A-9A27-08518FB2C62D}" destId="{E52293BE-2340-4F4B-8E29-4383C40E72D4}" srcOrd="0" destOrd="0" presId="urn:microsoft.com/office/officeart/2005/8/layout/cycle3"/>
    <dgm:cxn modelId="{35F69A6C-30C1-4FA2-830A-E57404D5707B}" srcId="{9C065838-3125-4231-A39B-BF6A95B03FE5}" destId="{61A7F862-4CC8-45AC-A8D1-E0A1DAACF21B}" srcOrd="6" destOrd="0" parTransId="{72CE6E56-6B4C-4A58-8259-8C03DEC0234F}" sibTransId="{56A2FA37-11A8-4883-BB30-F75F664C3596}"/>
    <dgm:cxn modelId="{670AC73B-00C9-4A70-8A0B-99DBA2385918}" type="presOf" srcId="{A91F72AB-3ED6-4243-B9C1-C51547093737}" destId="{200651F0-B016-46AE-99CD-5BD8CD10F0DE}" srcOrd="0" destOrd="0" presId="urn:microsoft.com/office/officeart/2005/8/layout/cycle3"/>
    <dgm:cxn modelId="{7E41E163-B359-4635-9350-AF53FE7302D0}" type="presOf" srcId="{17D83FB1-96FE-4A36-B47A-D6A55EFEC0F6}" destId="{370303BF-9A15-4F52-A7C8-D3D89A72C637}" srcOrd="0" destOrd="0" presId="urn:microsoft.com/office/officeart/2005/8/layout/cycle3"/>
    <dgm:cxn modelId="{50A9DBAC-1BAA-4E2E-A81C-6D88CF0EBB43}" type="presOf" srcId="{C4E86F8D-4210-4919-B1B6-14C030BF7F4A}" destId="{BFF13017-2B2F-4554-89A8-E1198D2A09A6}" srcOrd="0" destOrd="0" presId="urn:microsoft.com/office/officeart/2005/8/layout/cycle3"/>
    <dgm:cxn modelId="{1FB593D0-7506-458F-8673-3185ED4C1941}" type="presParOf" srcId="{16B645CD-5B38-4CC1-8C55-8574F987423F}" destId="{98117838-7843-4507-8905-D97954CD9043}" srcOrd="0" destOrd="0" presId="urn:microsoft.com/office/officeart/2005/8/layout/cycle3"/>
    <dgm:cxn modelId="{4DFAF5AA-109C-4536-9DC8-C9BFA33E3BC2}" type="presParOf" srcId="{98117838-7843-4507-8905-D97954CD9043}" destId="{E52293BE-2340-4F4B-8E29-4383C40E72D4}" srcOrd="0" destOrd="0" presId="urn:microsoft.com/office/officeart/2005/8/layout/cycle3"/>
    <dgm:cxn modelId="{0559AE43-49EA-4C64-AE21-DB5EC62ECA87}" type="presParOf" srcId="{98117838-7843-4507-8905-D97954CD9043}" destId="{39A110E1-9A7B-491D-8511-2C8989D75557}" srcOrd="1" destOrd="0" presId="urn:microsoft.com/office/officeart/2005/8/layout/cycle3"/>
    <dgm:cxn modelId="{F43D5C21-8751-47FE-AF83-FD5605A6255A}" type="presParOf" srcId="{98117838-7843-4507-8905-D97954CD9043}" destId="{B59658F6-9BCA-4736-9971-7BFEABF7B237}" srcOrd="2" destOrd="0" presId="urn:microsoft.com/office/officeart/2005/8/layout/cycle3"/>
    <dgm:cxn modelId="{A4C98029-92F9-4378-8859-39C4F21CAFA0}" type="presParOf" srcId="{98117838-7843-4507-8905-D97954CD9043}" destId="{200651F0-B016-46AE-99CD-5BD8CD10F0DE}" srcOrd="3" destOrd="0" presId="urn:microsoft.com/office/officeart/2005/8/layout/cycle3"/>
    <dgm:cxn modelId="{5F3DF1FB-2948-4E1C-B36B-9C4A68357810}" type="presParOf" srcId="{98117838-7843-4507-8905-D97954CD9043}" destId="{81666BAE-B258-49E2-9862-5AF61318A577}" srcOrd="4" destOrd="0" presId="urn:microsoft.com/office/officeart/2005/8/layout/cycle3"/>
    <dgm:cxn modelId="{78C25BB0-A8EA-4400-952F-0A57922D947D}" type="presParOf" srcId="{98117838-7843-4507-8905-D97954CD9043}" destId="{370303BF-9A15-4F52-A7C8-D3D89A72C637}" srcOrd="5" destOrd="0" presId="urn:microsoft.com/office/officeart/2005/8/layout/cycle3"/>
    <dgm:cxn modelId="{5CA9F8F9-1F70-4D48-B714-A7700B7911F3}" type="presParOf" srcId="{98117838-7843-4507-8905-D97954CD9043}" destId="{BFF13017-2B2F-4554-89A8-E1198D2A09A6}" srcOrd="6" destOrd="0" presId="urn:microsoft.com/office/officeart/2005/8/layout/cycle3"/>
    <dgm:cxn modelId="{527D6847-8594-4BCA-B93C-0D303F69FA54}" type="presParOf" srcId="{98117838-7843-4507-8905-D97954CD9043}" destId="{4D41C6AD-E1AE-42BC-925C-C53F5A0FAD2E}" srcOrd="7" destOrd="0" presId="urn:microsoft.com/office/officeart/2005/8/layout/cycle3"/>
    <dgm:cxn modelId="{CABDAD1B-54A3-434E-BF12-CA935C93F225}" type="presParOf" srcId="{98117838-7843-4507-8905-D97954CD9043}" destId="{22354AF7-9A98-4902-AEBB-B3D0BE2274FB}"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A110E1-9A7B-491D-8511-2C8989D75557}">
      <dsp:nvSpPr>
        <dsp:cNvPr id="0" name=""/>
        <dsp:cNvSpPr/>
      </dsp:nvSpPr>
      <dsp:spPr>
        <a:xfrm>
          <a:off x="1120133" y="-52085"/>
          <a:ext cx="6311549" cy="6311549"/>
        </a:xfrm>
        <a:prstGeom prst="circularArrow">
          <a:avLst>
            <a:gd name="adj1" fmla="val 5544"/>
            <a:gd name="adj2" fmla="val 330680"/>
            <a:gd name="adj3" fmla="val 14635152"/>
            <a:gd name="adj4" fmla="val 16882231"/>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2293BE-2340-4F4B-8E29-4383C40E72D4}">
      <dsp:nvSpPr>
        <dsp:cNvPr id="0" name=""/>
        <dsp:cNvSpPr/>
      </dsp:nvSpPr>
      <dsp:spPr>
        <a:xfrm>
          <a:off x="3377090" y="3360"/>
          <a:ext cx="1797635" cy="8988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a:latin typeface="Helvetica"/>
              <a:cs typeface="Helvetica"/>
            </a:rPr>
            <a:t>Meet</a:t>
          </a:r>
        </a:p>
      </dsp:txBody>
      <dsp:txXfrm>
        <a:off x="3420967" y="47237"/>
        <a:ext cx="1709881" cy="811063"/>
      </dsp:txXfrm>
    </dsp:sp>
    <dsp:sp modelId="{B59658F6-9BCA-4736-9971-7BFEABF7B237}">
      <dsp:nvSpPr>
        <dsp:cNvPr id="0" name=""/>
        <dsp:cNvSpPr/>
      </dsp:nvSpPr>
      <dsp:spPr>
        <a:xfrm>
          <a:off x="5280263" y="791680"/>
          <a:ext cx="1797635" cy="8988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a:latin typeface="Helvetica"/>
              <a:cs typeface="Helvetica"/>
            </a:rPr>
            <a:t>Learn </a:t>
          </a:r>
        </a:p>
      </dsp:txBody>
      <dsp:txXfrm>
        <a:off x="5324140" y="835557"/>
        <a:ext cx="1709881" cy="811063"/>
      </dsp:txXfrm>
    </dsp:sp>
    <dsp:sp modelId="{200651F0-B016-46AE-99CD-5BD8CD10F0DE}">
      <dsp:nvSpPr>
        <dsp:cNvPr id="0" name=""/>
        <dsp:cNvSpPr/>
      </dsp:nvSpPr>
      <dsp:spPr>
        <a:xfrm>
          <a:off x="6068583" y="2694852"/>
          <a:ext cx="1797635" cy="8988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a:latin typeface="Helvetica"/>
              <a:cs typeface="Helvetica"/>
            </a:rPr>
            <a:t>Collaborate </a:t>
          </a:r>
        </a:p>
      </dsp:txBody>
      <dsp:txXfrm>
        <a:off x="6112460" y="2738729"/>
        <a:ext cx="1709881" cy="811063"/>
      </dsp:txXfrm>
    </dsp:sp>
    <dsp:sp modelId="{81666BAE-B258-49E2-9862-5AF61318A577}">
      <dsp:nvSpPr>
        <dsp:cNvPr id="0" name=""/>
        <dsp:cNvSpPr/>
      </dsp:nvSpPr>
      <dsp:spPr>
        <a:xfrm>
          <a:off x="5280263" y="4598025"/>
          <a:ext cx="1797635" cy="898817"/>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a:latin typeface="Helvetica"/>
              <a:cs typeface="Helvetica"/>
            </a:rPr>
            <a:t>Showcase</a:t>
          </a:r>
          <a:endParaRPr lang="en-GB" sz="1400" b="1" kern="1200" dirty="0">
            <a:latin typeface="Helvetica"/>
            <a:cs typeface="Helvetica"/>
          </a:endParaRPr>
        </a:p>
      </dsp:txBody>
      <dsp:txXfrm>
        <a:off x="5324140" y="4641902"/>
        <a:ext cx="1709881" cy="811063"/>
      </dsp:txXfrm>
    </dsp:sp>
    <dsp:sp modelId="{370303BF-9A15-4F52-A7C8-D3D89A72C637}">
      <dsp:nvSpPr>
        <dsp:cNvPr id="0" name=""/>
        <dsp:cNvSpPr/>
      </dsp:nvSpPr>
      <dsp:spPr>
        <a:xfrm>
          <a:off x="3377090" y="5386345"/>
          <a:ext cx="1797635" cy="898817"/>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dirty="0">
              <a:latin typeface="Helvetica"/>
              <a:cs typeface="Helvetica"/>
            </a:rPr>
            <a:t>Opportunities</a:t>
          </a:r>
        </a:p>
        <a:p>
          <a:pPr lvl="0" algn="ctr" defTabSz="622300">
            <a:lnSpc>
              <a:spcPct val="100000"/>
            </a:lnSpc>
            <a:spcBef>
              <a:spcPct val="0"/>
            </a:spcBef>
            <a:spcAft>
              <a:spcPct val="35000"/>
            </a:spcAft>
            <a:defRPr cap="all"/>
          </a:pPr>
          <a:r>
            <a:rPr lang="en-GB" sz="1400" b="1" kern="1200" dirty="0">
              <a:latin typeface="Helvetica"/>
              <a:cs typeface="Helvetica"/>
            </a:rPr>
            <a:t> </a:t>
          </a:r>
          <a:endParaRPr lang="en-GB" sz="1400" kern="1200" dirty="0">
            <a:latin typeface="Helvetica"/>
            <a:cs typeface="Helvetica"/>
          </a:endParaRPr>
        </a:p>
      </dsp:txBody>
      <dsp:txXfrm>
        <a:off x="3420967" y="5430222"/>
        <a:ext cx="1709881" cy="811063"/>
      </dsp:txXfrm>
    </dsp:sp>
    <dsp:sp modelId="{BFF13017-2B2F-4554-89A8-E1198D2A09A6}">
      <dsp:nvSpPr>
        <dsp:cNvPr id="0" name=""/>
        <dsp:cNvSpPr/>
      </dsp:nvSpPr>
      <dsp:spPr>
        <a:xfrm>
          <a:off x="1473918" y="4598025"/>
          <a:ext cx="1797635" cy="898817"/>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a:latin typeface="Helvetica"/>
              <a:cs typeface="Helvetica"/>
            </a:rPr>
            <a:t>Knowledge sharing</a:t>
          </a:r>
          <a:endParaRPr lang="en-GB" sz="1400" kern="1200">
            <a:latin typeface="Helvetica"/>
            <a:cs typeface="Helvetica"/>
          </a:endParaRPr>
        </a:p>
        <a:p>
          <a:pPr lvl="0" algn="ctr" defTabSz="622300">
            <a:lnSpc>
              <a:spcPct val="100000"/>
            </a:lnSpc>
            <a:spcBef>
              <a:spcPct val="0"/>
            </a:spcBef>
            <a:spcAft>
              <a:spcPct val="35000"/>
            </a:spcAft>
            <a:defRPr cap="all"/>
          </a:pPr>
          <a:r>
            <a:rPr lang="en-GB" sz="1400" kern="1200">
              <a:latin typeface="Helvetica"/>
              <a:cs typeface="Helvetica"/>
            </a:rPr>
            <a:t> </a:t>
          </a:r>
          <a:endParaRPr lang="en-GB" sz="1400" kern="1200" dirty="0">
            <a:latin typeface="Helvetica"/>
            <a:cs typeface="Helvetica"/>
          </a:endParaRPr>
        </a:p>
      </dsp:txBody>
      <dsp:txXfrm>
        <a:off x="1517795" y="4641902"/>
        <a:ext cx="1709881" cy="811063"/>
      </dsp:txXfrm>
    </dsp:sp>
    <dsp:sp modelId="{4D41C6AD-E1AE-42BC-925C-C53F5A0FAD2E}">
      <dsp:nvSpPr>
        <dsp:cNvPr id="0" name=""/>
        <dsp:cNvSpPr/>
      </dsp:nvSpPr>
      <dsp:spPr>
        <a:xfrm>
          <a:off x="685598" y="2694852"/>
          <a:ext cx="1797635" cy="898817"/>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100000"/>
            </a:lnSpc>
            <a:spcBef>
              <a:spcPct val="0"/>
            </a:spcBef>
            <a:spcAft>
              <a:spcPct val="35000"/>
            </a:spcAft>
            <a:defRPr cap="all"/>
          </a:pPr>
          <a:r>
            <a:rPr lang="en-GB" sz="1400" b="1" kern="1200" dirty="0">
              <a:latin typeface="Helvetica"/>
              <a:cs typeface="Helvetica"/>
            </a:rPr>
            <a:t>Global </a:t>
          </a:r>
        </a:p>
        <a:p>
          <a:pPr lvl="0" algn="ctr" defTabSz="622300">
            <a:lnSpc>
              <a:spcPct val="100000"/>
            </a:lnSpc>
            <a:spcBef>
              <a:spcPct val="0"/>
            </a:spcBef>
            <a:spcAft>
              <a:spcPct val="35000"/>
            </a:spcAft>
            <a:defRPr cap="all"/>
          </a:pPr>
          <a:r>
            <a:rPr lang="en-GB" sz="1400" b="1" kern="1200" dirty="0">
              <a:latin typeface="Helvetica"/>
              <a:cs typeface="Helvetica"/>
            </a:rPr>
            <a:t>reach </a:t>
          </a:r>
        </a:p>
      </dsp:txBody>
      <dsp:txXfrm>
        <a:off x="729475" y="2738729"/>
        <a:ext cx="1709881" cy="811063"/>
      </dsp:txXfrm>
    </dsp:sp>
    <dsp:sp modelId="{22354AF7-9A98-4902-AEBB-B3D0BE2274FB}">
      <dsp:nvSpPr>
        <dsp:cNvPr id="0" name=""/>
        <dsp:cNvSpPr/>
      </dsp:nvSpPr>
      <dsp:spPr>
        <a:xfrm>
          <a:off x="1473918" y="791680"/>
          <a:ext cx="1797635" cy="898817"/>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defRPr cap="all"/>
          </a:pPr>
          <a:r>
            <a:rPr lang="en-GB" sz="1400" b="1" kern="1200" dirty="0">
              <a:latin typeface="Helvetica"/>
              <a:cs typeface="Helvetica"/>
            </a:rPr>
            <a:t>Build trust </a:t>
          </a:r>
        </a:p>
      </dsp:txBody>
      <dsp:txXfrm>
        <a:off x="1517795" y="835557"/>
        <a:ext cx="1709881" cy="81106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en-GB" dirty="0"/>
          </a:p>
        </p:txBody>
      </p:sp>
      <p:sp>
        <p:nvSpPr>
          <p:cNvPr id="3" name="Date Placeholder 2"/>
          <p:cNvSpPr>
            <a:spLocks noGrp="1"/>
          </p:cNvSpPr>
          <p:nvPr>
            <p:ph type="dt" sz="quarter" idx="1"/>
          </p:nvPr>
        </p:nvSpPr>
        <p:spPr>
          <a:xfrm>
            <a:off x="3889109" y="0"/>
            <a:ext cx="2975240" cy="499904"/>
          </a:xfrm>
          <a:prstGeom prst="rect">
            <a:avLst/>
          </a:prstGeom>
        </p:spPr>
        <p:txBody>
          <a:bodyPr vert="horz" lIns="96359" tIns="48180" rIns="96359" bIns="48180" rtlCol="0"/>
          <a:lstStyle>
            <a:lvl1pPr algn="r">
              <a:defRPr sz="1300"/>
            </a:lvl1pPr>
          </a:lstStyle>
          <a:p>
            <a:fld id="{BD7D866A-3AA9-4A0B-8EB7-C8DF53743568}" type="datetimeFigureOut">
              <a:rPr lang="en-GB" smtClean="0"/>
              <a:t>20/03/2019</a:t>
            </a:fld>
            <a:endParaRPr lang="en-GB" dirty="0"/>
          </a:p>
        </p:txBody>
      </p:sp>
      <p:sp>
        <p:nvSpPr>
          <p:cNvPr id="4" name="Footer Placeholder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en-GB" dirty="0"/>
          </a:p>
        </p:txBody>
      </p:sp>
      <p:sp>
        <p:nvSpPr>
          <p:cNvPr id="5" name="Slide Number Placeholder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3F8E04B3-1C10-46DA-8AD1-ADCD044A1E33}" type="slidenum">
              <a:rPr lang="en-GB" smtClean="0"/>
              <a:t>‹#›</a:t>
            </a:fld>
            <a:endParaRPr lang="en-GB" dirty="0"/>
          </a:p>
        </p:txBody>
      </p:sp>
    </p:spTree>
    <p:extLst>
      <p:ext uri="{BB962C8B-B14F-4D97-AF65-F5344CB8AC3E}">
        <p14:creationId xmlns:p14="http://schemas.microsoft.com/office/powerpoint/2010/main" val="15314038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en-GB" dirty="0"/>
          </a:p>
        </p:txBody>
      </p:sp>
      <p:sp>
        <p:nvSpPr>
          <p:cNvPr id="3" name="Date Placeholder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2D928EFC-D264-4376-A181-36ABAFF1EB9D}" type="datetimeFigureOut">
              <a:rPr lang="en-GB" smtClean="0"/>
              <a:t>20/03/2019</a:t>
            </a:fld>
            <a:endParaRPr lang="en-GB" dirty="0"/>
          </a:p>
        </p:txBody>
      </p:sp>
      <p:sp>
        <p:nvSpPr>
          <p:cNvPr id="4" name="Slide Image Placeholder 3"/>
          <p:cNvSpPr>
            <a:spLocks noGrp="1" noRot="1" noChangeAspect="1"/>
          </p:cNvSpPr>
          <p:nvPr>
            <p:ph type="sldImg" idx="2"/>
          </p:nvPr>
        </p:nvSpPr>
        <p:spPr>
          <a:xfrm>
            <a:off x="933450" y="749300"/>
            <a:ext cx="4999038" cy="3749675"/>
          </a:xfrm>
          <a:prstGeom prst="rect">
            <a:avLst/>
          </a:prstGeom>
          <a:noFill/>
          <a:ln w="12700">
            <a:solidFill>
              <a:prstClr val="black"/>
            </a:solidFill>
          </a:ln>
        </p:spPr>
        <p:txBody>
          <a:bodyPr vert="horz" lIns="96359" tIns="48180" rIns="96359" bIns="48180" rtlCol="0" anchor="ctr"/>
          <a:lstStyle/>
          <a:p>
            <a:endParaRPr lang="en-GB" dirty="0"/>
          </a:p>
        </p:txBody>
      </p:sp>
      <p:sp>
        <p:nvSpPr>
          <p:cNvPr id="5" name="Notes Placeholder 4"/>
          <p:cNvSpPr>
            <a:spLocks noGrp="1"/>
          </p:cNvSpPr>
          <p:nvPr>
            <p:ph type="body" sz="quarter" idx="3"/>
          </p:nvPr>
        </p:nvSpPr>
        <p:spPr>
          <a:xfrm>
            <a:off x="686594" y="4749086"/>
            <a:ext cx="5492750" cy="4499134"/>
          </a:xfrm>
          <a:prstGeom prst="rect">
            <a:avLst/>
          </a:prstGeom>
        </p:spPr>
        <p:txBody>
          <a:bodyPr vert="horz" lIns="96359" tIns="48180" rIns="96359" bIns="4818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23FE1BE1-365F-4B93-8212-9395E24EB107}" type="slidenum">
              <a:rPr lang="en-GB" smtClean="0"/>
              <a:t>‹#›</a:t>
            </a:fld>
            <a:endParaRPr lang="en-GB" dirty="0"/>
          </a:p>
        </p:txBody>
      </p:sp>
    </p:spTree>
    <p:extLst>
      <p:ext uri="{BB962C8B-B14F-4D97-AF65-F5344CB8AC3E}">
        <p14:creationId xmlns:p14="http://schemas.microsoft.com/office/powerpoint/2010/main" val="2069531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FE1BE1-365F-4B93-8212-9395E24EB107}" type="slidenum">
              <a:rPr lang="en-GB" smtClean="0"/>
              <a:t>1</a:t>
            </a:fld>
            <a:endParaRPr lang="en-GB"/>
          </a:p>
        </p:txBody>
      </p:sp>
    </p:spTree>
    <p:extLst>
      <p:ext uri="{BB962C8B-B14F-4D97-AF65-F5344CB8AC3E}">
        <p14:creationId xmlns:p14="http://schemas.microsoft.com/office/powerpoint/2010/main" val="146083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9038" cy="37496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FE1BE1-365F-4B93-8212-9395E24EB107}" type="slidenum">
              <a:rPr lang="en-GB" smtClean="0"/>
              <a:t>2</a:t>
            </a:fld>
            <a:endParaRPr lang="en-GB"/>
          </a:p>
        </p:txBody>
      </p:sp>
    </p:spTree>
    <p:extLst>
      <p:ext uri="{BB962C8B-B14F-4D97-AF65-F5344CB8AC3E}">
        <p14:creationId xmlns:p14="http://schemas.microsoft.com/office/powerpoint/2010/main" val="1296810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3450" y="749300"/>
            <a:ext cx="4999038" cy="37496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FE1BE1-365F-4B93-8212-9395E24EB107}" type="slidenum">
              <a:rPr lang="en-GB" smtClean="0"/>
              <a:t>5</a:t>
            </a:fld>
            <a:endParaRPr lang="en-GB"/>
          </a:p>
        </p:txBody>
      </p:sp>
    </p:spTree>
    <p:extLst>
      <p:ext uri="{BB962C8B-B14F-4D97-AF65-F5344CB8AC3E}">
        <p14:creationId xmlns:p14="http://schemas.microsoft.com/office/powerpoint/2010/main" val="3601162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5015a3f912_0_95:notes"/>
          <p:cNvSpPr>
            <a:spLocks noGrp="1" noRot="1" noChangeAspect="1"/>
          </p:cNvSpPr>
          <p:nvPr>
            <p:ph type="sldImg" idx="2"/>
          </p:nvPr>
        </p:nvSpPr>
        <p:spPr>
          <a:xfrm>
            <a:off x="1333500" y="627063"/>
            <a:ext cx="4183063"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5015a3f912_0_95:notes"/>
          <p:cNvSpPr txBox="1">
            <a:spLocks noGrp="1"/>
          </p:cNvSpPr>
          <p:nvPr>
            <p:ph type="body" idx="1"/>
          </p:nvPr>
        </p:nvSpPr>
        <p:spPr>
          <a:xfrm>
            <a:off x="685801" y="4343400"/>
            <a:ext cx="5486400" cy="4114800"/>
          </a:xfrm>
          <a:prstGeom prst="rect">
            <a:avLst/>
          </a:prstGeom>
          <a:noFill/>
          <a:ln>
            <a:noFill/>
          </a:ln>
        </p:spPr>
        <p:txBody>
          <a:bodyPr spcFirstLastPara="1" wrap="square" lIns="93525" tIns="46775" rIns="93525" bIns="46775" anchor="t" anchorCtr="0">
            <a:noAutofit/>
          </a:bodyPr>
          <a:lstStyle/>
          <a:p>
            <a:pPr marL="0" lvl="0" indent="0" algn="l" rtl="0">
              <a:spcBef>
                <a:spcPts val="0"/>
              </a:spcBef>
              <a:spcAft>
                <a:spcPts val="0"/>
              </a:spcAft>
              <a:buNone/>
            </a:pPr>
            <a:endParaRPr/>
          </a:p>
        </p:txBody>
      </p:sp>
      <p:sp>
        <p:nvSpPr>
          <p:cNvPr id="284" name="Google Shape;284;g5015a3f912_0_95:notes"/>
          <p:cNvSpPr txBox="1">
            <a:spLocks noGrp="1"/>
          </p:cNvSpPr>
          <p:nvPr>
            <p:ph type="sldNum" idx="12"/>
          </p:nvPr>
        </p:nvSpPr>
        <p:spPr>
          <a:xfrm>
            <a:off x="3884620" y="8685213"/>
            <a:ext cx="2971800" cy="457200"/>
          </a:xfrm>
          <a:prstGeom prst="rect">
            <a:avLst/>
          </a:prstGeom>
          <a:noFill/>
          <a:ln>
            <a:noFill/>
          </a:ln>
        </p:spPr>
        <p:txBody>
          <a:bodyPr spcFirstLastPara="1" wrap="square" lIns="93525" tIns="46775" rIns="93525" bIns="46775" anchor="b" anchorCtr="0">
            <a:noAutofit/>
          </a:bodyPr>
          <a:lstStyle/>
          <a:p>
            <a:pPr marL="0" marR="0" lvl="0" indent="0" algn="r" rtl="0">
              <a:lnSpc>
                <a:spcPct val="100000"/>
              </a:lnSpc>
              <a:spcBef>
                <a:spcPts val="0"/>
              </a:spcBef>
              <a:spcAft>
                <a:spcPts val="0"/>
              </a:spcAft>
              <a:buClr>
                <a:srgbClr val="000000"/>
              </a:buClr>
              <a:buSzPts val="1700"/>
              <a:buFont typeface="Calibri"/>
              <a:buNone/>
            </a:pPr>
            <a:fld id="{00000000-1234-1234-1234-123412341234}" type="slidenum">
              <a:rPr lang="en-US" sz="1700" b="0" i="0" u="none" strike="noStrike" cap="none">
                <a:solidFill>
                  <a:srgbClr val="000000"/>
                </a:solidFill>
              </a:rPr>
              <a:t>6</a:t>
            </a:fld>
            <a:endParaRPr sz="1700" b="0" i="0" u="none" strike="noStrike" cap="none">
              <a:solidFill>
                <a:srgbClr val="000000"/>
              </a:solidFill>
            </a:endParaRPr>
          </a:p>
        </p:txBody>
      </p:sp>
    </p:spTree>
    <p:extLst>
      <p:ext uri="{BB962C8B-B14F-4D97-AF65-F5344CB8AC3E}">
        <p14:creationId xmlns:p14="http://schemas.microsoft.com/office/powerpoint/2010/main" val="2149434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3FE1BE1-365F-4B93-8212-9395E24EB107}" type="slidenum">
              <a:rPr lang="en-GB" smtClean="0"/>
              <a:t>11</a:t>
            </a:fld>
            <a:endParaRPr lang="en-GB"/>
          </a:p>
        </p:txBody>
      </p:sp>
    </p:spTree>
    <p:extLst>
      <p:ext uri="{BB962C8B-B14F-4D97-AF65-F5344CB8AC3E}">
        <p14:creationId xmlns:p14="http://schemas.microsoft.com/office/powerpoint/2010/main" val="4271968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883"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4"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3"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3569789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1743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2113102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7" name="Picture 4" descr="C:\Users\Michael\CloudStation\CNR-Santé\-= Dossier de travail =-\Présentations\140317 - OneMoreLife\Logo-OneMoreLife.pn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23547" y="6221270"/>
            <a:ext cx="803720" cy="578704"/>
          </a:xfrm>
          <a:prstGeom prst="rect">
            <a:avLst/>
          </a:prstGeom>
          <a:noFill/>
          <a:extLst>
            <a:ext uri="{909E8E84-426E-40dd-AFC4-6F175D3DCCD1}">
              <a14:hiddenFill xmlns="" xmlns:a14="http://schemas.microsoft.com/office/drawing/2010/main">
                <a:solidFill>
                  <a:srgbClr val="FFFFFF"/>
                </a:solidFill>
              </a14:hiddenFill>
            </a:ext>
          </a:extLst>
        </p:spPr>
      </p:pic>
      <p:sp>
        <p:nvSpPr>
          <p:cNvPr id="8" name="Ellipse 7"/>
          <p:cNvSpPr/>
          <p:nvPr userDrawn="1"/>
        </p:nvSpPr>
        <p:spPr>
          <a:xfrm>
            <a:off x="8604448" y="6317522"/>
            <a:ext cx="343998" cy="34399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1" dirty="0">
              <a:solidFill>
                <a:prstClr val="white"/>
              </a:solidFill>
            </a:endParaRPr>
          </a:p>
        </p:txBody>
      </p:sp>
      <p:sp>
        <p:nvSpPr>
          <p:cNvPr id="9" name="Espace réservé du numéro de diapositive 5"/>
          <p:cNvSpPr>
            <a:spLocks noGrp="1"/>
          </p:cNvSpPr>
          <p:nvPr>
            <p:ph type="sldNum" sz="quarter" idx="4"/>
          </p:nvPr>
        </p:nvSpPr>
        <p:spPr>
          <a:xfrm>
            <a:off x="8555251" y="6312027"/>
            <a:ext cx="442392" cy="365125"/>
          </a:xfrm>
          <a:prstGeom prst="rect">
            <a:avLst/>
          </a:prstGeom>
        </p:spPr>
        <p:txBody>
          <a:bodyPr vert="horz" lIns="91440" tIns="45720" rIns="91440" bIns="45720" rtlCol="0" anchor="ctr"/>
          <a:lstStyle>
            <a:lvl1pPr algn="ctr">
              <a:defRPr sz="900">
                <a:solidFill>
                  <a:schemeClr val="bg1"/>
                </a:solidFill>
                <a:latin typeface="Nexa Bold" pitchFamily="50" charset="0"/>
                <a:ea typeface="Bellota" pitchFamily="50" charset="0"/>
              </a:defRPr>
            </a:lvl1pPr>
          </a:lstStyle>
          <a:p>
            <a:fld id="{49240206-702C-4B7E-91FC-69A849D4B58D}" type="slidenum">
              <a:rPr lang="fr-FR" smtClean="0">
                <a:solidFill>
                  <a:prstClr val="white"/>
                </a:solidFill>
              </a:rPr>
              <a:pPr/>
              <a:t>‹#›</a:t>
            </a:fld>
            <a:endParaRPr lang="fr-FR" dirty="0">
              <a:solidFill>
                <a:prstClr val="white"/>
              </a:solidFill>
            </a:endParaRPr>
          </a:p>
        </p:txBody>
      </p:sp>
    </p:spTree>
    <p:extLst>
      <p:ext uri="{BB962C8B-B14F-4D97-AF65-F5344CB8AC3E}">
        <p14:creationId xmlns:p14="http://schemas.microsoft.com/office/powerpoint/2010/main" val="302777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272044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0"/>
            <a:ext cx="7772400" cy="1362075"/>
          </a:xfrm>
        </p:spPr>
        <p:txBody>
          <a:bodyPr anchor="t"/>
          <a:lstStyle>
            <a:lvl1pPr algn="l">
              <a:defRPr sz="3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883" indent="0">
              <a:buNone/>
              <a:defRPr sz="1351">
                <a:solidFill>
                  <a:schemeClr val="tx1">
                    <a:tint val="75000"/>
                  </a:schemeClr>
                </a:solidFill>
              </a:defRPr>
            </a:lvl2pPr>
            <a:lvl3pPr marL="685766" indent="0">
              <a:buNone/>
              <a:defRPr sz="1200">
                <a:solidFill>
                  <a:schemeClr val="tx1">
                    <a:tint val="75000"/>
                  </a:schemeClr>
                </a:solidFill>
              </a:defRPr>
            </a:lvl3pPr>
            <a:lvl4pPr marL="1028649" indent="0">
              <a:buNone/>
              <a:defRPr sz="1051">
                <a:solidFill>
                  <a:schemeClr val="tx1">
                    <a:tint val="75000"/>
                  </a:schemeClr>
                </a:solidFill>
              </a:defRPr>
            </a:lvl4pPr>
            <a:lvl5pPr marL="1371532" indent="0">
              <a:buNone/>
              <a:defRPr sz="1051">
                <a:solidFill>
                  <a:schemeClr val="tx1">
                    <a:tint val="75000"/>
                  </a:schemeClr>
                </a:solidFill>
              </a:defRPr>
            </a:lvl5pPr>
            <a:lvl6pPr marL="1714414" indent="0">
              <a:buNone/>
              <a:defRPr sz="1051">
                <a:solidFill>
                  <a:schemeClr val="tx1">
                    <a:tint val="75000"/>
                  </a:schemeClr>
                </a:solidFill>
              </a:defRPr>
            </a:lvl6pPr>
            <a:lvl7pPr marL="2057297" indent="0">
              <a:buNone/>
              <a:defRPr sz="1051">
                <a:solidFill>
                  <a:schemeClr val="tx1">
                    <a:tint val="75000"/>
                  </a:schemeClr>
                </a:solidFill>
              </a:defRPr>
            </a:lvl7pPr>
            <a:lvl8pPr marL="2400180" indent="0">
              <a:buNone/>
              <a:defRPr sz="1051">
                <a:solidFill>
                  <a:schemeClr val="tx1">
                    <a:tint val="75000"/>
                  </a:schemeClr>
                </a:solidFill>
              </a:defRPr>
            </a:lvl8pPr>
            <a:lvl9pPr marL="2743063" indent="0">
              <a:buNone/>
              <a:defRPr sz="105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263746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3774557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1800"/>
            </a:lvl1pPr>
            <a:lvl2pPr>
              <a:defRPr sz="1500"/>
            </a:lvl2pPr>
            <a:lvl3pPr>
              <a:defRPr sz="1351"/>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233074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2531141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1636757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1"/>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4160485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1"/>
            </a:lvl1pPr>
            <a:lvl2pPr marL="342883" indent="0">
              <a:buNone/>
              <a:defRPr sz="900"/>
            </a:lvl2pPr>
            <a:lvl3pPr marL="685766" indent="0">
              <a:buNone/>
              <a:defRPr sz="751"/>
            </a:lvl3pPr>
            <a:lvl4pPr marL="1028649" indent="0">
              <a:buNone/>
              <a:defRPr sz="675"/>
            </a:lvl4pPr>
            <a:lvl5pPr marL="1371532" indent="0">
              <a:buNone/>
              <a:defRPr sz="675"/>
            </a:lvl5pPr>
            <a:lvl6pPr marL="1714414" indent="0">
              <a:buNone/>
              <a:defRPr sz="675"/>
            </a:lvl6pPr>
            <a:lvl7pPr marL="2057297" indent="0">
              <a:buNone/>
              <a:defRPr sz="675"/>
            </a:lvl7pPr>
            <a:lvl8pPr marL="2400180" indent="0">
              <a:buNone/>
              <a:defRPr sz="675"/>
            </a:lvl8pPr>
            <a:lvl9pPr marL="2743063"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88159B4-431F-44E8-9BC3-ECDD695F3FDA}" type="datetimeFigureOut">
              <a:rPr lang="en-GB" smtClean="0"/>
              <a:t>20/03/2019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D8041C42-6F98-4B57-8982-A45D9667D63C}" type="slidenum">
              <a:rPr lang="en-GB" smtClean="0"/>
              <a:t>‹#›</a:t>
            </a:fld>
            <a:endParaRPr lang="en-GB" dirty="0"/>
          </a:p>
        </p:txBody>
      </p:sp>
    </p:spTree>
    <p:extLst>
      <p:ext uri="{BB962C8B-B14F-4D97-AF65-F5344CB8AC3E}">
        <p14:creationId xmlns:p14="http://schemas.microsoft.com/office/powerpoint/2010/main" val="274660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88159B4-431F-44E8-9BC3-ECDD695F3FDA}" type="datetimeFigureOut">
              <a:rPr lang="en-GB" smtClean="0"/>
              <a:t>20/03/2019</a:t>
            </a:fld>
            <a:endParaRPr lang="en-GB" dirty="0"/>
          </a:p>
        </p:txBody>
      </p:sp>
      <p:sp>
        <p:nvSpPr>
          <p:cNvPr id="5" name="Footer Placeholder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8041C42-6F98-4B57-8982-A45D9667D63C}" type="slidenum">
              <a:rPr lang="en-GB" smtClean="0"/>
              <a:t>‹#›</a:t>
            </a:fld>
            <a:endParaRPr lang="en-GB" dirty="0"/>
          </a:p>
        </p:txBody>
      </p:sp>
    </p:spTree>
    <p:extLst>
      <p:ext uri="{BB962C8B-B14F-4D97-AF65-F5344CB8AC3E}">
        <p14:creationId xmlns:p14="http://schemas.microsoft.com/office/powerpoint/2010/main" val="757059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766"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60"/>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626B98-5D39-4342-9062-066606F8FF69}" type="datetimeFigureOut">
              <a:rPr lang="fr-FR" smtClean="0">
                <a:solidFill>
                  <a:srgbClr val="3C3C3C">
                    <a:tint val="75000"/>
                  </a:srgbClr>
                </a:solidFill>
              </a:rPr>
              <a:pPr/>
              <a:t>20/03/2019</a:t>
            </a:fld>
            <a:endParaRPr lang="fr-FR" dirty="0">
              <a:solidFill>
                <a:srgbClr val="3C3C3C">
                  <a:tint val="75000"/>
                </a:srgbClr>
              </a:solidFill>
            </a:endParaRPr>
          </a:p>
        </p:txBody>
      </p:sp>
      <p:sp>
        <p:nvSpPr>
          <p:cNvPr id="5" name="Espace réservé du pied de page 4"/>
          <p:cNvSpPr>
            <a:spLocks noGrp="1"/>
          </p:cNvSpPr>
          <p:nvPr>
            <p:ph type="ftr" sz="quarter" idx="3"/>
          </p:nvPr>
        </p:nvSpPr>
        <p:spPr>
          <a:xfrm>
            <a:off x="3124200" y="6356360"/>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solidFill>
                <a:srgbClr val="3C3C3C">
                  <a:tint val="75000"/>
                </a:srgbClr>
              </a:solidFill>
            </a:endParaRPr>
          </a:p>
        </p:txBody>
      </p:sp>
      <p:sp>
        <p:nvSpPr>
          <p:cNvPr id="6" name="Espace réservé du numéro de diapositive 5"/>
          <p:cNvSpPr>
            <a:spLocks noGrp="1"/>
          </p:cNvSpPr>
          <p:nvPr>
            <p:ph type="sldNum" sz="quarter" idx="4"/>
          </p:nvPr>
        </p:nvSpPr>
        <p:spPr>
          <a:xfrm>
            <a:off x="6553200" y="6356360"/>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C2F3CC-8B23-4F42-807C-908B02708BBA}" type="slidenum">
              <a:rPr lang="fr-FR" smtClean="0">
                <a:solidFill>
                  <a:srgbClr val="3C3C3C">
                    <a:tint val="75000"/>
                  </a:srgbClr>
                </a:solidFill>
              </a:rPr>
              <a:pPr/>
              <a:t>‹#›</a:t>
            </a:fld>
            <a:endParaRPr lang="fr-FR" dirty="0">
              <a:solidFill>
                <a:srgbClr val="3C3C3C">
                  <a:tint val="75000"/>
                </a:srgbClr>
              </a:solidFill>
            </a:endParaRPr>
          </a:p>
        </p:txBody>
      </p:sp>
    </p:spTree>
    <p:extLst>
      <p:ext uri="{BB962C8B-B14F-4D97-AF65-F5344CB8AC3E}">
        <p14:creationId xmlns:p14="http://schemas.microsoft.com/office/powerpoint/2010/main" val="765506542"/>
      </p:ext>
    </p:extLst>
  </p:cSld>
  <p:clrMap bg1="lt1" tx1="dk1" bg2="lt2" tx2="dk2" accent1="accent1" accent2="accent2" accent3="accent3" accent4="accent4" accent5="accent5" accent6="accent6" hlink="hlink" folHlink="folHlink"/>
  <p:sldLayoutIdLst>
    <p:sldLayoutId id="2147483662" r:id="rId1"/>
  </p:sldLayoutIdLst>
  <p:txStyles>
    <p:titleStyle>
      <a:lvl1pPr algn="ctr" defTabSz="685766" rtl="0" eaLnBrk="1" latinLnBrk="0" hangingPunct="1">
        <a:spcBef>
          <a:spcPct val="0"/>
        </a:spcBef>
        <a:buNone/>
        <a:defRPr sz="3300" kern="1200">
          <a:solidFill>
            <a:schemeClr val="tx1"/>
          </a:solidFill>
          <a:latin typeface="+mj-lt"/>
          <a:ea typeface="+mj-ea"/>
          <a:cs typeface="+mj-cs"/>
        </a:defRPr>
      </a:lvl1pPr>
    </p:titleStyle>
    <p:bodyStyle>
      <a:lvl1pPr marL="257162" indent="-257162" algn="l" defTabSz="68576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185" indent="-214303" algn="l" defTabSz="685766"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07" indent="-171442" algn="l" defTabSz="685766"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090"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2973"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856"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04" indent="-171442" algn="l" defTabSz="685766"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fr-FR"/>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brian@echalliance.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23.pn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3.jpeg"/><Relationship Id="rId5" Type="http://schemas.openxmlformats.org/officeDocument/2006/relationships/hyperlink" Target="http://www.echalliance.com" TargetMode="External"/><Relationship Id="rId4" Type="http://schemas.openxmlformats.org/officeDocument/2006/relationships/image" Target="../media/image62.png"/></Relationships>
</file>

<file path=ppt/slides/_rels/slide11.xml.rels><?xml version="1.0" encoding="UTF-8" standalone="yes"?>
<Relationships xmlns="http://schemas.openxmlformats.org/package/2006/relationships"><Relationship Id="rId8" Type="http://schemas.openxmlformats.org/officeDocument/2006/relationships/hyperlink" Target="mailto:brian@echalliance.com"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7.jpeg"/><Relationship Id="rId18" Type="http://schemas.openxmlformats.org/officeDocument/2006/relationships/image" Target="../media/image21.png"/><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24.svg"/><Relationship Id="rId17" Type="http://schemas.openxmlformats.org/officeDocument/2006/relationships/image" Target="../media/image20.png"/><Relationship Id="rId2" Type="http://schemas.openxmlformats.org/officeDocument/2006/relationships/notesSlide" Target="../notesSlides/notesSlide2.xml"/><Relationship Id="rId16" Type="http://schemas.openxmlformats.org/officeDocument/2006/relationships/image" Target="../media/image28.svg"/><Relationship Id="rId20"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image" Target="../media/image16.png"/><Relationship Id="rId5" Type="http://schemas.openxmlformats.org/officeDocument/2006/relationships/image" Target="../media/image11.jpe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hyperlink" Target="http://www.echalliance.com/" TargetMode="External"/><Relationship Id="rId4" Type="http://schemas.openxmlformats.org/officeDocument/2006/relationships/image" Target="../media/image10.png"/><Relationship Id="rId9" Type="http://schemas.microsoft.com/office/2007/relationships/hdphoto" Target="../media/hdphoto1.wdp"/><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hyperlink" Target="http://www.echalliance.com/" TargetMode="External"/><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7.png"/><Relationship Id="rId2" Type="http://schemas.openxmlformats.org/officeDocument/2006/relationships/notesSlide" Target="../notesSlides/notesSlide4.xml"/><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7.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jp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48.png"/></Relationships>
</file>

<file path=ppt/slides/_rels/slide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8.png"/><Relationship Id="rId4" Type="http://schemas.openxmlformats.org/officeDocument/2006/relationships/image" Target="../media/image56.jpeg"/><Relationship Id="rId9" Type="http://schemas.openxmlformats.org/officeDocument/2006/relationships/hyperlink" Target="mailto:info@echaliance.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268" y="6166285"/>
            <a:ext cx="8811598" cy="603902"/>
            <a:chOff x="269268" y="6166285"/>
            <a:chExt cx="9167431" cy="603902"/>
          </a:xfrm>
        </p:grpSpPr>
        <p:sp>
          <p:nvSpPr>
            <p:cNvPr id="9" name="Rectangle 8"/>
            <p:cNvSpPr/>
            <p:nvPr/>
          </p:nvSpPr>
          <p:spPr>
            <a:xfrm>
              <a:off x="4864699" y="6421861"/>
              <a:ext cx="4572000" cy="307777"/>
            </a:xfrm>
            <a:prstGeom prst="rect">
              <a:avLst/>
            </a:prstGeom>
          </p:spPr>
          <p:txBody>
            <a:bodyPr>
              <a:spAutoFit/>
            </a:bodyPr>
            <a:lstStyle/>
            <a:p>
              <a:r>
                <a:rPr lang="en-GB" sz="1400" b="1" dirty="0" err="1">
                  <a:solidFill>
                    <a:srgbClr val="1F5FA0"/>
                  </a:solidFill>
                  <a:latin typeface="Helvetica Neue Light"/>
                  <a:cs typeface="Helvetica Neue Light"/>
                </a:rPr>
                <a:t>www.echalliance.com</a:t>
              </a:r>
              <a:r>
                <a:rPr lang="en-GB" sz="1400" b="1" dirty="0">
                  <a:solidFill>
                    <a:srgbClr val="1F5FA0"/>
                  </a:solidFill>
                  <a:latin typeface="Helvetica Neue Light"/>
                  <a:cs typeface="Helvetica Neue Light"/>
                </a:rPr>
                <a:t> / </a:t>
              </a:r>
              <a:r>
                <a:rPr lang="en-GB" sz="1400" b="1" dirty="0" err="1">
                  <a:solidFill>
                    <a:srgbClr val="1F5FA0"/>
                  </a:solidFill>
                  <a:latin typeface="Helvetica Neue Light"/>
                  <a:cs typeface="Helvetica Neue Light"/>
                </a:rPr>
                <a:t>info@echalliance.com</a:t>
              </a:r>
              <a:r>
                <a:rPr lang="en-GB" sz="1400" b="1" dirty="0">
                  <a:solidFill>
                    <a:srgbClr val="1F5FA0"/>
                  </a:solidFill>
                  <a:latin typeface="Helvetica Neue Light"/>
                  <a:cs typeface="Helvetica Neue Light"/>
                </a:rPr>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268" y="6166285"/>
              <a:ext cx="557617" cy="55761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7970" y="6170212"/>
              <a:ext cx="569398" cy="56547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97368" y="6193665"/>
              <a:ext cx="565471" cy="569397"/>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26578" y="6193665"/>
              <a:ext cx="557617" cy="553690"/>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82580" y="6189009"/>
              <a:ext cx="577252" cy="581178"/>
            </a:xfrm>
            <a:prstGeom prst="rect">
              <a:avLst/>
            </a:prstGeom>
          </p:spPr>
        </p:pic>
      </p:grpSp>
      <p:sp>
        <p:nvSpPr>
          <p:cNvPr id="15" name="TextBox 15">
            <a:extLst>
              <a:ext uri="{FF2B5EF4-FFF2-40B4-BE49-F238E27FC236}">
                <a16:creationId xmlns:a16="http://schemas.microsoft.com/office/drawing/2014/main" id="{B63E1DE9-AB9C-4A3C-983C-526830507FCC}"/>
              </a:ext>
            </a:extLst>
          </p:cNvPr>
          <p:cNvSpPr txBox="1"/>
          <p:nvPr/>
        </p:nvSpPr>
        <p:spPr>
          <a:xfrm>
            <a:off x="349648" y="4101483"/>
            <a:ext cx="3360203" cy="17526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1600" b="1" i="1" dirty="0" smtClean="0">
                <a:solidFill>
                  <a:schemeClr val="accent4"/>
                </a:solidFill>
                <a:latin typeface="Helvetica"/>
                <a:cs typeface="Helvetica"/>
              </a:rPr>
              <a:t>Gregor Cuzak</a:t>
            </a:r>
            <a:r>
              <a:rPr lang="en-US" sz="1600" i="1" dirty="0" smtClean="0">
                <a:solidFill>
                  <a:schemeClr val="accent4"/>
                </a:solidFill>
                <a:latin typeface="Helvetica"/>
                <a:cs typeface="Helvetica"/>
              </a:rPr>
              <a:t>, </a:t>
            </a:r>
            <a:endParaRPr lang="en-US" sz="1600" i="1" dirty="0">
              <a:solidFill>
                <a:schemeClr val="accent4"/>
              </a:solidFill>
              <a:latin typeface="Helvetica"/>
              <a:cs typeface="Helvetica"/>
            </a:endParaRPr>
          </a:p>
          <a:p>
            <a:pPr>
              <a:lnSpc>
                <a:spcPct val="90000"/>
              </a:lnSpc>
              <a:spcBef>
                <a:spcPct val="0"/>
              </a:spcBef>
              <a:spcAft>
                <a:spcPts val="600"/>
              </a:spcAft>
            </a:pPr>
            <a:r>
              <a:rPr lang="sl-SI" sz="1600" i="1" dirty="0" smtClean="0">
                <a:solidFill>
                  <a:schemeClr val="accent4"/>
                </a:solidFill>
                <a:latin typeface="Helvetica"/>
                <a:cs typeface="Helvetica"/>
              </a:rPr>
              <a:t>International Ecosystem Coordinator</a:t>
            </a:r>
            <a:endParaRPr lang="en-US" sz="1600" i="1" dirty="0">
              <a:solidFill>
                <a:schemeClr val="accent4"/>
              </a:solidFill>
              <a:latin typeface="Helvetica"/>
              <a:cs typeface="Helvetica"/>
            </a:endParaRPr>
          </a:p>
          <a:p>
            <a:pPr>
              <a:lnSpc>
                <a:spcPct val="90000"/>
              </a:lnSpc>
              <a:spcBef>
                <a:spcPct val="0"/>
              </a:spcBef>
              <a:spcAft>
                <a:spcPts val="600"/>
              </a:spcAft>
            </a:pPr>
            <a:r>
              <a:rPr lang="sl-SI" sz="1600" i="1" dirty="0" smtClean="0">
                <a:solidFill>
                  <a:schemeClr val="accent4"/>
                </a:solidFill>
                <a:latin typeface="Helvetica"/>
                <a:cs typeface="Helvetica"/>
                <a:hlinkClick r:id="rId8"/>
              </a:rPr>
              <a:t>gregor</a:t>
            </a:r>
            <a:r>
              <a:rPr lang="en-US" sz="1600" i="1" dirty="0" smtClean="0">
                <a:solidFill>
                  <a:schemeClr val="accent4"/>
                </a:solidFill>
                <a:latin typeface="Helvetica"/>
                <a:cs typeface="Helvetica"/>
                <a:hlinkClick r:id="rId8"/>
              </a:rPr>
              <a:t>@echalliance.com</a:t>
            </a:r>
            <a:endParaRPr lang="en-US" sz="1600" i="1" dirty="0">
              <a:solidFill>
                <a:schemeClr val="accent4"/>
              </a:solidFill>
              <a:latin typeface="Helvetica"/>
              <a:cs typeface="Helvetica"/>
            </a:endParaRPr>
          </a:p>
        </p:txBody>
      </p:sp>
      <p:pic>
        <p:nvPicPr>
          <p:cNvPr id="16" name="Imagen 7" descr="Ecosystem Diagram Final New-01.png">
            <a:extLst>
              <a:ext uri="{FF2B5EF4-FFF2-40B4-BE49-F238E27FC236}">
                <a16:creationId xmlns:a16="http://schemas.microsoft.com/office/drawing/2014/main" id="{2883918C-B095-4439-A76A-16FADCA8A79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159591" y="1329727"/>
            <a:ext cx="4921275" cy="5047706"/>
          </a:xfrm>
          <a:prstGeom prst="rect">
            <a:avLst/>
          </a:prstGeom>
        </p:spPr>
      </p:pic>
      <p:pic>
        <p:nvPicPr>
          <p:cNvPr id="17" name="Picture 2" descr="https://echalliance.com/graphics/logo-new.png">
            <a:extLst>
              <a:ext uri="{FF2B5EF4-FFF2-40B4-BE49-F238E27FC236}">
                <a16:creationId xmlns:a16="http://schemas.microsoft.com/office/drawing/2014/main" id="{238D1738-992F-4958-A4B0-465F947C99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851" y="134098"/>
            <a:ext cx="3669755" cy="126527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C3EE15-1D83-4022-8EE7-68B4C30C47E2}"/>
              </a:ext>
            </a:extLst>
          </p:cNvPr>
          <p:cNvSpPr txBox="1"/>
          <p:nvPr/>
        </p:nvSpPr>
        <p:spPr>
          <a:xfrm>
            <a:off x="269267" y="1596395"/>
            <a:ext cx="4076309" cy="2062103"/>
          </a:xfrm>
          <a:prstGeom prst="rect">
            <a:avLst/>
          </a:prstGeom>
          <a:noFill/>
        </p:spPr>
        <p:txBody>
          <a:bodyPr wrap="square" rtlCol="0">
            <a:spAutoFit/>
          </a:bodyPr>
          <a:lstStyle/>
          <a:p>
            <a:r>
              <a:rPr lang="en-GB" sz="3200" b="1" dirty="0" err="1" smtClean="0"/>
              <a:t>ECHAlliance</a:t>
            </a:r>
            <a:r>
              <a:rPr lang="sl-SI" sz="3200" b="1" dirty="0"/>
              <a:t> </a:t>
            </a:r>
            <a:r>
              <a:rPr lang="sl-SI" sz="3200" b="1" dirty="0" smtClean="0"/>
              <a:t>– overview and projects in active&amp;healthy ageing</a:t>
            </a:r>
            <a:endParaRPr lang="en-GB" sz="3200" b="1" dirty="0"/>
          </a:p>
        </p:txBody>
      </p:sp>
    </p:spTree>
    <p:extLst>
      <p:ext uri="{BB962C8B-B14F-4D97-AF65-F5344CB8AC3E}">
        <p14:creationId xmlns:p14="http://schemas.microsoft.com/office/powerpoint/2010/main" val="358376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6254" y="898004"/>
            <a:ext cx="4201348" cy="2799107"/>
          </a:xfrm>
          <a:prstGeom prst="rect">
            <a:avLst/>
          </a:prstGeom>
        </p:spPr>
      </p:pic>
      <p:sp>
        <p:nvSpPr>
          <p:cNvPr id="9" name="CuadroTexto 3"/>
          <p:cNvSpPr txBox="1"/>
          <p:nvPr/>
        </p:nvSpPr>
        <p:spPr>
          <a:xfrm>
            <a:off x="1586639" y="143940"/>
            <a:ext cx="7423132" cy="461665"/>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1F5FA0"/>
                </a:solidFill>
                <a:effectLst/>
                <a:uLnTx/>
                <a:uFillTx/>
                <a:latin typeface="Helvetica Neue Light"/>
                <a:ea typeface="Gulim" panose="020B0600000101010101" pitchFamily="34" charset="-127"/>
                <a:cs typeface="Helvetica Neue Light"/>
              </a:rPr>
              <a:t>ECHAlliance Membership:</a:t>
            </a:r>
            <a:r>
              <a:rPr kumimoji="0" lang="en-GB" sz="2400" b="1" i="0" u="none" strike="noStrike" kern="0" cap="none" spc="0" normalizeH="0" noProof="0" dirty="0">
                <a:ln>
                  <a:noFill/>
                </a:ln>
                <a:solidFill>
                  <a:srgbClr val="1F5FA0"/>
                </a:solidFill>
                <a:effectLst/>
                <a:uLnTx/>
                <a:uFillTx/>
                <a:latin typeface="Helvetica Neue Light"/>
                <a:ea typeface="Gulim" panose="020B0600000101010101" pitchFamily="34" charset="-127"/>
                <a:cs typeface="Helvetica Neue Light"/>
              </a:rPr>
              <a:t> Recent New </a:t>
            </a:r>
            <a:r>
              <a:rPr lang="en-GB" sz="2400" b="1" kern="0" dirty="0">
                <a:solidFill>
                  <a:srgbClr val="1F5FA0"/>
                </a:solidFill>
                <a:latin typeface="Helvetica Neue Light"/>
                <a:ea typeface="Gulim" panose="020B0600000101010101" pitchFamily="34" charset="-127"/>
                <a:cs typeface="Helvetica Neue Light"/>
              </a:rPr>
              <a:t>M</a:t>
            </a:r>
            <a:r>
              <a:rPr kumimoji="0" lang="en-GB" sz="2400" b="1" i="0" u="none" strike="noStrike" kern="0" cap="none" spc="0" normalizeH="0" noProof="0" dirty="0">
                <a:ln>
                  <a:noFill/>
                </a:ln>
                <a:solidFill>
                  <a:srgbClr val="1F5FA0"/>
                </a:solidFill>
                <a:effectLst/>
                <a:uLnTx/>
                <a:uFillTx/>
                <a:latin typeface="Helvetica Neue Light"/>
                <a:ea typeface="Gulim" panose="020B0600000101010101" pitchFamily="34" charset="-127"/>
                <a:cs typeface="Helvetica Neue Light"/>
              </a:rPr>
              <a:t>embers</a:t>
            </a:r>
            <a:endParaRPr kumimoji="0" lang="en-GB" sz="2400" b="1" i="0" u="none" strike="noStrike" kern="0" cap="none" spc="0" normalizeH="0" baseline="0" noProof="0" dirty="0">
              <a:ln>
                <a:noFill/>
              </a:ln>
              <a:solidFill>
                <a:srgbClr val="1F5FA0"/>
              </a:solidFill>
              <a:effectLst/>
              <a:uLnTx/>
              <a:uFillTx/>
              <a:latin typeface="Helvetica Neue Light"/>
              <a:ea typeface="Gulim" panose="020B0600000101010101" pitchFamily="34" charset="-127"/>
              <a:cs typeface="Helvetica Neue Light"/>
            </a:endParaRPr>
          </a:p>
        </p:txBody>
      </p:sp>
      <p:cxnSp>
        <p:nvCxnSpPr>
          <p:cNvPr id="10" name="Straight Connector 9"/>
          <p:cNvCxnSpPr/>
          <p:nvPr/>
        </p:nvCxnSpPr>
        <p:spPr>
          <a:xfrm>
            <a:off x="1600750" y="658721"/>
            <a:ext cx="7344816"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Picture 10" descr="Screen Shot 2018-09-17 at 15.56.0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61792" y="723733"/>
            <a:ext cx="4447979" cy="3076389"/>
          </a:xfrm>
          <a:prstGeom prst="rect">
            <a:avLst/>
          </a:prstGeom>
        </p:spPr>
      </p:pic>
      <p:pic>
        <p:nvPicPr>
          <p:cNvPr id="12" name="Picture 11" descr="Screen Shot 2018-09-17 at 15.58.24.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87901" y="3654778"/>
            <a:ext cx="4142988" cy="3198549"/>
          </a:xfrm>
          <a:prstGeom prst="rect">
            <a:avLst/>
          </a:prstGeom>
        </p:spPr>
      </p:pic>
      <p:sp>
        <p:nvSpPr>
          <p:cNvPr id="14" name="TextBox 13"/>
          <p:cNvSpPr txBox="1"/>
          <p:nvPr/>
        </p:nvSpPr>
        <p:spPr>
          <a:xfrm>
            <a:off x="4896554" y="4535568"/>
            <a:ext cx="3908779" cy="2123658"/>
          </a:xfrm>
          <a:prstGeom prst="rect">
            <a:avLst/>
          </a:prstGeom>
          <a:ln>
            <a:prstDash val="sysDash"/>
          </a:ln>
          <a:effectLst/>
        </p:spPr>
        <p:style>
          <a:lnRef idx="2">
            <a:schemeClr val="accent5"/>
          </a:lnRef>
          <a:fillRef idx="1">
            <a:schemeClr val="lt1"/>
          </a:fillRef>
          <a:effectRef idx="0">
            <a:schemeClr val="accent5"/>
          </a:effectRef>
          <a:fontRef idx="minor">
            <a:schemeClr val="dk1"/>
          </a:fontRef>
        </p:style>
        <p:txBody>
          <a:bodyPr wrap="square" rtlCol="0">
            <a:spAutoFit/>
          </a:bodyPr>
          <a:lstStyle/>
          <a:p>
            <a:pPr algn="ctr"/>
            <a:endParaRPr lang="en-GB" sz="1600" dirty="0">
              <a:solidFill>
                <a:schemeClr val="accent4"/>
              </a:solidFill>
              <a:latin typeface="Helvetica Light"/>
              <a:cs typeface="Helvetica Light"/>
              <a:hlinkClick r:id="rId5"/>
            </a:endParaRPr>
          </a:p>
          <a:p>
            <a:pPr algn="ctr"/>
            <a:endParaRPr lang="en-GB" sz="1600" dirty="0">
              <a:solidFill>
                <a:schemeClr val="accent4"/>
              </a:solidFill>
              <a:latin typeface="Helvetica Light"/>
              <a:cs typeface="Helvetica Light"/>
            </a:endParaRPr>
          </a:p>
          <a:p>
            <a:pPr algn="ctr"/>
            <a:r>
              <a:rPr lang="en-GB" sz="2800" b="1" dirty="0">
                <a:solidFill>
                  <a:schemeClr val="accent4"/>
                </a:solidFill>
                <a:latin typeface="Helvetica"/>
                <a:cs typeface="Helvetica"/>
              </a:rPr>
              <a:t>JOIN US NOW!</a:t>
            </a:r>
          </a:p>
          <a:p>
            <a:pPr algn="ctr"/>
            <a:endParaRPr lang="en-GB" sz="1600" dirty="0">
              <a:solidFill>
                <a:schemeClr val="accent4"/>
              </a:solidFill>
              <a:latin typeface="Helvetica Light"/>
              <a:cs typeface="Helvetica Light"/>
              <a:hlinkClick r:id="rId5"/>
            </a:endParaRPr>
          </a:p>
          <a:p>
            <a:pPr algn="ctr"/>
            <a:r>
              <a:rPr lang="en-GB" sz="2400" b="1" dirty="0">
                <a:solidFill>
                  <a:schemeClr val="accent4"/>
                </a:solidFill>
                <a:latin typeface="Helvetica Light"/>
                <a:cs typeface="Helvetica Light"/>
                <a:hlinkClick r:id="rId5"/>
              </a:rPr>
              <a:t>www.echalliance.com</a:t>
            </a:r>
            <a:endParaRPr lang="en-GB" sz="2400" b="1" dirty="0">
              <a:solidFill>
                <a:schemeClr val="accent4"/>
              </a:solidFill>
              <a:latin typeface="Helvetica Light"/>
              <a:cs typeface="Helvetica Light"/>
            </a:endParaRPr>
          </a:p>
          <a:p>
            <a:pPr algn="ctr"/>
            <a:r>
              <a:rPr lang="en-GB" sz="1600" dirty="0">
                <a:solidFill>
                  <a:schemeClr val="accent4"/>
                </a:solidFill>
                <a:latin typeface="Helvetica Light"/>
                <a:cs typeface="Helvetica Light"/>
              </a:rPr>
              <a:t>under ‘Members</a:t>
            </a:r>
          </a:p>
          <a:p>
            <a:pPr algn="ctr"/>
            <a:endParaRPr lang="en-GB" sz="1600" dirty="0">
              <a:solidFill>
                <a:schemeClr val="accent4"/>
              </a:solidFill>
              <a:latin typeface="Helvetica Light"/>
              <a:cs typeface="Helvetica Light"/>
            </a:endParaRPr>
          </a:p>
        </p:txBody>
      </p:sp>
      <p:pic>
        <p:nvPicPr>
          <p:cNvPr id="3" name="Picture 2" descr="A picture containing clipart&#10;&#10;Description automatically generated">
            <a:extLst>
              <a:ext uri="{FF2B5EF4-FFF2-40B4-BE49-F238E27FC236}">
                <a16:creationId xmlns:a16="http://schemas.microsoft.com/office/drawing/2014/main" id="{A3349493-E293-4423-9797-69273D17E2B1}"/>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56721" y="3654778"/>
            <a:ext cx="1458120" cy="1445273"/>
          </a:xfrm>
          <a:prstGeom prst="rect">
            <a:avLst/>
          </a:prstGeom>
        </p:spPr>
      </p:pic>
      <p:pic>
        <p:nvPicPr>
          <p:cNvPr id="13" name="Picture 1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31294" y="116633"/>
            <a:ext cx="617338" cy="612154"/>
          </a:xfrm>
          <a:prstGeom prst="rect">
            <a:avLst/>
          </a:prstGeom>
        </p:spPr>
      </p:pic>
    </p:spTree>
    <p:extLst>
      <p:ext uri="{BB962C8B-B14F-4D97-AF65-F5344CB8AC3E}">
        <p14:creationId xmlns:p14="http://schemas.microsoft.com/office/powerpoint/2010/main" val="37929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9268" y="6166285"/>
            <a:ext cx="8811598" cy="603902"/>
            <a:chOff x="269268" y="6166285"/>
            <a:chExt cx="9167431" cy="603902"/>
          </a:xfrm>
        </p:grpSpPr>
        <p:sp>
          <p:nvSpPr>
            <p:cNvPr id="9" name="Rectangle 8"/>
            <p:cNvSpPr/>
            <p:nvPr/>
          </p:nvSpPr>
          <p:spPr>
            <a:xfrm>
              <a:off x="4864699" y="6421861"/>
              <a:ext cx="4572000" cy="307777"/>
            </a:xfrm>
            <a:prstGeom prst="rect">
              <a:avLst/>
            </a:prstGeom>
          </p:spPr>
          <p:txBody>
            <a:bodyPr>
              <a:spAutoFit/>
            </a:bodyPr>
            <a:lstStyle/>
            <a:p>
              <a:r>
                <a:rPr lang="en-GB" sz="1400" b="1" dirty="0" err="1">
                  <a:solidFill>
                    <a:srgbClr val="1F5FA0"/>
                  </a:solidFill>
                  <a:latin typeface="Helvetica Neue Light"/>
                  <a:cs typeface="Helvetica Neue Light"/>
                </a:rPr>
                <a:t>www.echalliance.com</a:t>
              </a:r>
              <a:r>
                <a:rPr lang="en-GB" sz="1400" b="1" dirty="0">
                  <a:solidFill>
                    <a:srgbClr val="1F5FA0"/>
                  </a:solidFill>
                  <a:latin typeface="Helvetica Neue Light"/>
                  <a:cs typeface="Helvetica Neue Light"/>
                </a:rPr>
                <a:t> / </a:t>
              </a:r>
              <a:r>
                <a:rPr lang="en-GB" sz="1400" b="1" dirty="0" err="1">
                  <a:solidFill>
                    <a:srgbClr val="1F5FA0"/>
                  </a:solidFill>
                  <a:latin typeface="Helvetica Neue Light"/>
                  <a:cs typeface="Helvetica Neue Light"/>
                </a:rPr>
                <a:t>info@echalliance.com</a:t>
              </a:r>
              <a:r>
                <a:rPr lang="en-GB" sz="1400" b="1" dirty="0">
                  <a:solidFill>
                    <a:srgbClr val="1F5FA0"/>
                  </a:solidFill>
                  <a:latin typeface="Helvetica Neue Light"/>
                  <a:cs typeface="Helvetica Neue Light"/>
                </a:rPr>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69268" y="6166285"/>
              <a:ext cx="557617" cy="557617"/>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7970" y="6170212"/>
              <a:ext cx="569398" cy="565471"/>
            </a:xfrm>
            <a:prstGeom prst="rect">
              <a:avLst/>
            </a:prstGeom>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397368" y="6193665"/>
              <a:ext cx="565471" cy="569397"/>
            </a:xfrm>
            <a:prstGeom prst="rect">
              <a:avLst/>
            </a:prstGeom>
          </p:spPr>
        </p:pic>
        <p:pic>
          <p:nvPicPr>
            <p:cNvPr id="12" name="Picture 1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1926578" y="6193665"/>
              <a:ext cx="557617" cy="553690"/>
            </a:xfrm>
            <a:prstGeom prst="rect">
              <a:avLst/>
            </a:prstGeom>
          </p:spPr>
        </p:pic>
        <p:pic>
          <p:nvPicPr>
            <p:cNvPr id="18" name="Picture 17"/>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2482580" y="6189009"/>
              <a:ext cx="577252" cy="581178"/>
            </a:xfrm>
            <a:prstGeom prst="rect">
              <a:avLst/>
            </a:prstGeom>
          </p:spPr>
        </p:pic>
      </p:grpSp>
      <p:sp>
        <p:nvSpPr>
          <p:cNvPr id="15" name="TextBox 15">
            <a:extLst>
              <a:ext uri="{FF2B5EF4-FFF2-40B4-BE49-F238E27FC236}">
                <a16:creationId xmlns:a16="http://schemas.microsoft.com/office/drawing/2014/main" id="{B63E1DE9-AB9C-4A3C-983C-526830507FCC}"/>
              </a:ext>
            </a:extLst>
          </p:cNvPr>
          <p:cNvSpPr txBox="1"/>
          <p:nvPr/>
        </p:nvSpPr>
        <p:spPr>
          <a:xfrm>
            <a:off x="349648" y="4101483"/>
            <a:ext cx="3360203" cy="175262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sl-SI" sz="1600" b="1" i="1" dirty="0" smtClean="0">
                <a:solidFill>
                  <a:schemeClr val="accent4"/>
                </a:solidFill>
                <a:latin typeface="Helvetica"/>
                <a:cs typeface="Helvetica"/>
              </a:rPr>
              <a:t>Gregor Cuzak</a:t>
            </a:r>
            <a:r>
              <a:rPr lang="en-US" sz="1600" i="1" dirty="0" smtClean="0">
                <a:solidFill>
                  <a:schemeClr val="accent4"/>
                </a:solidFill>
                <a:latin typeface="Helvetica"/>
                <a:cs typeface="Helvetica"/>
              </a:rPr>
              <a:t>, </a:t>
            </a:r>
            <a:endParaRPr lang="en-US" sz="1600" i="1" dirty="0">
              <a:solidFill>
                <a:schemeClr val="accent4"/>
              </a:solidFill>
              <a:latin typeface="Helvetica"/>
              <a:cs typeface="Helvetica"/>
            </a:endParaRPr>
          </a:p>
          <a:p>
            <a:pPr>
              <a:lnSpc>
                <a:spcPct val="90000"/>
              </a:lnSpc>
              <a:spcBef>
                <a:spcPct val="0"/>
              </a:spcBef>
              <a:spcAft>
                <a:spcPts val="600"/>
              </a:spcAft>
            </a:pPr>
            <a:r>
              <a:rPr lang="sl-SI" sz="1600" i="1" dirty="0" smtClean="0">
                <a:solidFill>
                  <a:schemeClr val="accent4"/>
                </a:solidFill>
                <a:latin typeface="Helvetica"/>
                <a:cs typeface="Helvetica"/>
              </a:rPr>
              <a:t>International Ecosystem Coordinator</a:t>
            </a:r>
            <a:endParaRPr lang="en-US" sz="1600" i="1" dirty="0">
              <a:solidFill>
                <a:schemeClr val="accent4"/>
              </a:solidFill>
              <a:latin typeface="Helvetica"/>
              <a:cs typeface="Helvetica"/>
            </a:endParaRPr>
          </a:p>
          <a:p>
            <a:pPr>
              <a:lnSpc>
                <a:spcPct val="90000"/>
              </a:lnSpc>
              <a:spcBef>
                <a:spcPct val="0"/>
              </a:spcBef>
              <a:spcAft>
                <a:spcPts val="600"/>
              </a:spcAft>
            </a:pPr>
            <a:r>
              <a:rPr lang="sl-SI" sz="1600" i="1" dirty="0" smtClean="0">
                <a:solidFill>
                  <a:schemeClr val="accent4"/>
                </a:solidFill>
                <a:latin typeface="Helvetica"/>
                <a:cs typeface="Helvetica"/>
                <a:hlinkClick r:id="rId8"/>
              </a:rPr>
              <a:t>gregor</a:t>
            </a:r>
            <a:r>
              <a:rPr lang="en-US" sz="1600" i="1" dirty="0" smtClean="0">
                <a:solidFill>
                  <a:schemeClr val="accent4"/>
                </a:solidFill>
                <a:latin typeface="Helvetica"/>
                <a:cs typeface="Helvetica"/>
                <a:hlinkClick r:id="rId8"/>
              </a:rPr>
              <a:t>@echalliance.com</a:t>
            </a:r>
            <a:endParaRPr lang="en-US" sz="1600" i="1" dirty="0">
              <a:solidFill>
                <a:schemeClr val="accent4"/>
              </a:solidFill>
              <a:latin typeface="Helvetica"/>
              <a:cs typeface="Helvetica"/>
            </a:endParaRPr>
          </a:p>
        </p:txBody>
      </p:sp>
      <p:pic>
        <p:nvPicPr>
          <p:cNvPr id="16" name="Imagen 7" descr="Ecosystem Diagram Final New-01.png">
            <a:extLst>
              <a:ext uri="{FF2B5EF4-FFF2-40B4-BE49-F238E27FC236}">
                <a16:creationId xmlns:a16="http://schemas.microsoft.com/office/drawing/2014/main" id="{2883918C-B095-4439-A76A-16FADCA8A79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4159591" y="1329727"/>
            <a:ext cx="4921275" cy="5047706"/>
          </a:xfrm>
          <a:prstGeom prst="rect">
            <a:avLst/>
          </a:prstGeom>
        </p:spPr>
      </p:pic>
      <p:pic>
        <p:nvPicPr>
          <p:cNvPr id="17" name="Picture 2" descr="https://echalliance.com/graphics/logo-new.png">
            <a:extLst>
              <a:ext uri="{FF2B5EF4-FFF2-40B4-BE49-F238E27FC236}">
                <a16:creationId xmlns:a16="http://schemas.microsoft.com/office/drawing/2014/main" id="{238D1738-992F-4958-A4B0-465F947C99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851" y="134098"/>
            <a:ext cx="3669755" cy="126527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AC3EE15-1D83-4022-8EE7-68B4C30C47E2}"/>
              </a:ext>
            </a:extLst>
          </p:cNvPr>
          <p:cNvSpPr txBox="1"/>
          <p:nvPr/>
        </p:nvSpPr>
        <p:spPr>
          <a:xfrm>
            <a:off x="269267" y="1596395"/>
            <a:ext cx="4076309" cy="2062103"/>
          </a:xfrm>
          <a:prstGeom prst="rect">
            <a:avLst/>
          </a:prstGeom>
          <a:noFill/>
        </p:spPr>
        <p:txBody>
          <a:bodyPr wrap="square" rtlCol="0">
            <a:spAutoFit/>
          </a:bodyPr>
          <a:lstStyle/>
          <a:p>
            <a:r>
              <a:rPr lang="en-GB" sz="3200" b="1" dirty="0" err="1" smtClean="0"/>
              <a:t>ECHAlliance</a:t>
            </a:r>
            <a:r>
              <a:rPr lang="sl-SI" sz="3200" b="1" dirty="0"/>
              <a:t> </a:t>
            </a:r>
            <a:r>
              <a:rPr lang="sl-SI" sz="3200" b="1" dirty="0" smtClean="0"/>
              <a:t>– overview and projects in active&amp;healthy ageing</a:t>
            </a:r>
            <a:endParaRPr lang="en-GB" sz="3200" b="1" dirty="0"/>
          </a:p>
        </p:txBody>
      </p:sp>
    </p:spTree>
    <p:extLst>
      <p:ext uri="{BB962C8B-B14F-4D97-AF65-F5344CB8AC3E}">
        <p14:creationId xmlns:p14="http://schemas.microsoft.com/office/powerpoint/2010/main" val="18651952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a:xfrm>
            <a:off x="0" y="2956984"/>
            <a:ext cx="9144000" cy="1327324"/>
          </a:xfrm>
          <a:prstGeom prst="rect">
            <a:avLst/>
          </a:prstGeom>
          <a:solidFill>
            <a:schemeClr val="accent1">
              <a:lumMod val="75000"/>
              <a:alpha val="56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chemeClr val="accent1">
                  <a:lumMod val="75000"/>
                </a:schemeClr>
              </a:solidFill>
            </a:endParaRPr>
          </a:p>
        </p:txBody>
      </p:sp>
      <p:pic>
        <p:nvPicPr>
          <p:cNvPr id="18" name="Picture 17" descr="400_F_34877782_ykbRVrfV5XZsV26SR4sTqetNGwGoDLe2.jpg"/>
          <p:cNvPicPr>
            <a:picLocks noChangeAspect="1"/>
          </p:cNvPicPr>
          <p:nvPr/>
        </p:nvPicPr>
        <p:blipFill rotWithShape="1">
          <a:blip r:embed="rId3" cstate="email">
            <a:alphaModFix amt="82000"/>
            <a:extLst>
              <a:ext uri="{28A0092B-C50C-407E-A947-70E740481C1C}">
                <a14:useLocalDpi xmlns:a14="http://schemas.microsoft.com/office/drawing/2010/main" val="0"/>
              </a:ext>
            </a:extLst>
          </a:blip>
          <a:srcRect/>
          <a:stretch/>
        </p:blipFill>
        <p:spPr>
          <a:xfrm>
            <a:off x="2207011" y="1626326"/>
            <a:ext cx="663947" cy="587978"/>
          </a:xfrm>
          <a:prstGeom prst="rect">
            <a:avLst/>
          </a:prstGeom>
        </p:spPr>
      </p:pic>
      <p:pic>
        <p:nvPicPr>
          <p:cNvPr id="19" name="Picture 18" descr="stashtour_highlight_builtforenterprise.png"/>
          <p:cNvPicPr>
            <a:picLocks noChangeAspect="1"/>
          </p:cNvPicPr>
          <p:nvPr/>
        </p:nvPicPr>
        <p:blipFill rotWithShape="1">
          <a:blip r:embed="rId4" cstate="email">
            <a:alphaModFix amt="90000"/>
            <a:extLst>
              <a:ext uri="{28A0092B-C50C-407E-A947-70E740481C1C}">
                <a14:useLocalDpi xmlns:a14="http://schemas.microsoft.com/office/drawing/2010/main" val="0"/>
              </a:ext>
            </a:extLst>
          </a:blip>
          <a:srcRect/>
          <a:stretch/>
        </p:blipFill>
        <p:spPr>
          <a:xfrm>
            <a:off x="2292341" y="2256458"/>
            <a:ext cx="578617" cy="658370"/>
          </a:xfrm>
          <a:prstGeom prst="rect">
            <a:avLst/>
          </a:prstGeom>
        </p:spPr>
      </p:pic>
      <p:pic>
        <p:nvPicPr>
          <p:cNvPr id="26" name="Picture 25" descr="product3.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749392" y="5433492"/>
            <a:ext cx="1016749" cy="963107"/>
          </a:xfrm>
          <a:prstGeom prst="rect">
            <a:avLst/>
          </a:prstGeom>
        </p:spPr>
      </p:pic>
      <p:sp>
        <p:nvSpPr>
          <p:cNvPr id="3" name="TextBox 2"/>
          <p:cNvSpPr txBox="1"/>
          <p:nvPr/>
        </p:nvSpPr>
        <p:spPr>
          <a:xfrm>
            <a:off x="3051123" y="657457"/>
            <a:ext cx="5864897" cy="800219"/>
          </a:xfrm>
          <a:prstGeom prst="rect">
            <a:avLst/>
          </a:prstGeom>
          <a:noFill/>
        </p:spPr>
        <p:txBody>
          <a:bodyPr wrap="square" rtlCol="0">
            <a:spAutoFit/>
          </a:bodyPr>
          <a:lstStyle/>
          <a:p>
            <a:r>
              <a:rPr lang="en-GB" b="1" dirty="0">
                <a:solidFill>
                  <a:srgbClr val="143F6A"/>
                </a:solidFill>
                <a:latin typeface="Helvetica Neue Condensed Black" charset="0"/>
                <a:ea typeface="Helvetica Neue Condensed Black" charset="0"/>
                <a:cs typeface="Helvetica Neue Condensed Black" charset="0"/>
              </a:rPr>
              <a:t>Member Organisation (650+ organisations - Join Us)</a:t>
            </a:r>
            <a:endParaRPr lang="en-GB" sz="1200" b="1" dirty="0">
              <a:solidFill>
                <a:srgbClr val="143F6A"/>
              </a:solidFill>
              <a:latin typeface="Helvetica Neue Condensed Black" charset="0"/>
              <a:ea typeface="Helvetica Neue Condensed Black" charset="0"/>
              <a:cs typeface="Helvetica Neue Condensed Black" charset="0"/>
            </a:endParaRPr>
          </a:p>
          <a:p>
            <a:r>
              <a:rPr lang="en-GB" sz="1400" i="1" dirty="0">
                <a:solidFill>
                  <a:srgbClr val="143F6A"/>
                </a:solidFill>
                <a:latin typeface="Helvetica Neue" charset="0"/>
                <a:ea typeface="Helvetica Neue" charset="0"/>
                <a:cs typeface="Helvetica Neue" charset="0"/>
              </a:rPr>
              <a:t>Companies, policy-makers, researchers, health &amp; social care providers, patients, insurances</a:t>
            </a:r>
            <a:r>
              <a:rPr lang="mr-IN" sz="1400" i="1" dirty="0">
                <a:solidFill>
                  <a:srgbClr val="143F6A"/>
                </a:solidFill>
                <a:latin typeface="Helvetica Neue" charset="0"/>
                <a:ea typeface="Helvetica Neue" charset="0"/>
                <a:cs typeface="Helvetica Neue" charset="0"/>
              </a:rPr>
              <a:t>…</a:t>
            </a:r>
            <a:endParaRPr lang="en-GB" sz="1100" i="1" dirty="0">
              <a:solidFill>
                <a:srgbClr val="143F6A"/>
              </a:solidFill>
              <a:latin typeface="Helvetica Neue" charset="0"/>
              <a:ea typeface="Helvetica Neue" charset="0"/>
              <a:cs typeface="Helvetica Neue" charset="0"/>
            </a:endParaRPr>
          </a:p>
        </p:txBody>
      </p:sp>
      <p:sp>
        <p:nvSpPr>
          <p:cNvPr id="4" name="TextBox 3"/>
          <p:cNvSpPr txBox="1"/>
          <p:nvPr/>
        </p:nvSpPr>
        <p:spPr>
          <a:xfrm>
            <a:off x="3051123" y="1661194"/>
            <a:ext cx="4808240" cy="369332"/>
          </a:xfrm>
          <a:prstGeom prst="rect">
            <a:avLst/>
          </a:prstGeom>
          <a:noFill/>
        </p:spPr>
        <p:txBody>
          <a:bodyPr wrap="square" rtlCol="0">
            <a:spAutoFit/>
          </a:bodyPr>
          <a:lstStyle/>
          <a:p>
            <a:r>
              <a:rPr lang="en-GB" b="1" dirty="0">
                <a:solidFill>
                  <a:srgbClr val="143F6A"/>
                </a:solidFill>
                <a:latin typeface="Helvetica Neue Condensed Black" charset="0"/>
                <a:ea typeface="Helvetica Neue Condensed Black" charset="0"/>
                <a:cs typeface="Helvetica Neue Condensed Black" charset="0"/>
              </a:rPr>
              <a:t>16,500+ experts / professionals</a:t>
            </a:r>
            <a:endParaRPr lang="en-GB" sz="1000" b="1" dirty="0">
              <a:solidFill>
                <a:srgbClr val="143F6A"/>
              </a:solidFill>
              <a:latin typeface="Helvetica Neue Condensed Black" charset="0"/>
              <a:ea typeface="Helvetica Neue Condensed Black" charset="0"/>
              <a:cs typeface="Helvetica Neue Condensed Black" charset="0"/>
            </a:endParaRPr>
          </a:p>
        </p:txBody>
      </p:sp>
      <p:sp>
        <p:nvSpPr>
          <p:cNvPr id="8" name="TextBox 7"/>
          <p:cNvSpPr txBox="1"/>
          <p:nvPr/>
        </p:nvSpPr>
        <p:spPr>
          <a:xfrm>
            <a:off x="5551138" y="6419698"/>
            <a:ext cx="1682811" cy="430887"/>
          </a:xfrm>
          <a:prstGeom prst="rect">
            <a:avLst/>
          </a:prstGeom>
          <a:noFill/>
        </p:spPr>
        <p:txBody>
          <a:bodyPr wrap="square" rtlCol="0">
            <a:spAutoFit/>
          </a:bodyPr>
          <a:lstStyle>
            <a:defPPr>
              <a:defRPr lang="en-US"/>
            </a:defPPr>
            <a:lvl1pPr algn="ctr">
              <a:defRPr sz="1400" b="1">
                <a:solidFill>
                  <a:srgbClr val="143F6A"/>
                </a:solidFill>
                <a:latin typeface="Helvetica Neue Condensed Black" charset="0"/>
                <a:ea typeface="Helvetica Neue Condensed Black" charset="0"/>
                <a:cs typeface="Helvetica Neue Condensed Black" charset="0"/>
              </a:defRPr>
            </a:lvl1pPr>
          </a:lstStyle>
          <a:p>
            <a:r>
              <a:rPr lang="en-GB" sz="1100" dirty="0"/>
              <a:t>International events </a:t>
            </a:r>
          </a:p>
          <a:p>
            <a:r>
              <a:rPr lang="en-GB" sz="1100" dirty="0"/>
              <a:t>/ groups / workshops</a:t>
            </a:r>
            <a:endParaRPr lang="en-GB" dirty="0"/>
          </a:p>
        </p:txBody>
      </p:sp>
      <p:sp>
        <p:nvSpPr>
          <p:cNvPr id="29" name="TextBox 28"/>
          <p:cNvSpPr txBox="1"/>
          <p:nvPr/>
        </p:nvSpPr>
        <p:spPr>
          <a:xfrm>
            <a:off x="7371535" y="6433573"/>
            <a:ext cx="1772465" cy="430887"/>
          </a:xfrm>
          <a:prstGeom prst="rect">
            <a:avLst/>
          </a:prstGeom>
          <a:noFill/>
        </p:spPr>
        <p:txBody>
          <a:bodyPr wrap="square" rtlCol="0">
            <a:spAutoFit/>
          </a:bodyPr>
          <a:lstStyle/>
          <a:p>
            <a:pPr algn="ctr"/>
            <a:r>
              <a:rPr lang="en-GB" sz="1100" b="1" dirty="0" err="1">
                <a:solidFill>
                  <a:srgbClr val="143F6A"/>
                </a:solidFill>
                <a:latin typeface="Helvetica Neue Condensed Black" charset="0"/>
                <a:ea typeface="Helvetica Neue Condensed Black" charset="0"/>
                <a:cs typeface="Helvetica Neue Condensed Black" charset="0"/>
              </a:rPr>
              <a:t>H2020</a:t>
            </a:r>
            <a:r>
              <a:rPr lang="en-GB" sz="1100" b="1" dirty="0">
                <a:solidFill>
                  <a:srgbClr val="143F6A"/>
                </a:solidFill>
                <a:latin typeface="Helvetica Neue Condensed Black" charset="0"/>
                <a:ea typeface="Helvetica Neue Condensed Black" charset="0"/>
                <a:cs typeface="Helvetica Neue Condensed Black" charset="0"/>
              </a:rPr>
              <a:t> projects, tenders &amp; expert services</a:t>
            </a:r>
          </a:p>
        </p:txBody>
      </p:sp>
      <p:pic>
        <p:nvPicPr>
          <p:cNvPr id="31" name="Picture 30"/>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5829947" y="5453117"/>
            <a:ext cx="1016749" cy="945404"/>
          </a:xfrm>
          <a:prstGeom prst="rect">
            <a:avLst/>
          </a:prstGeom>
        </p:spPr>
      </p:pic>
      <p:sp>
        <p:nvSpPr>
          <p:cNvPr id="32" name="TextBox 31"/>
          <p:cNvSpPr txBox="1"/>
          <p:nvPr/>
        </p:nvSpPr>
        <p:spPr>
          <a:xfrm>
            <a:off x="257871" y="1452513"/>
            <a:ext cx="1177747" cy="769441"/>
          </a:xfrm>
          <a:prstGeom prst="rect">
            <a:avLst/>
          </a:prstGeom>
          <a:noFill/>
        </p:spPr>
        <p:txBody>
          <a:bodyPr wrap="none" rtlCol="0">
            <a:spAutoFit/>
          </a:bodyPr>
          <a:lstStyle/>
          <a:p>
            <a:r>
              <a:rPr lang="en-GB" sz="4400" b="1" dirty="0">
                <a:solidFill>
                  <a:schemeClr val="accent1">
                    <a:lumMod val="75000"/>
                  </a:schemeClr>
                </a:solidFill>
                <a:latin typeface="Helvetica Neue Condensed Black" charset="0"/>
                <a:ea typeface="Helvetica Neue Condensed Black" charset="0"/>
                <a:cs typeface="Helvetica Neue Condensed Black" charset="0"/>
              </a:rPr>
              <a:t>who</a:t>
            </a:r>
          </a:p>
        </p:txBody>
      </p:sp>
      <p:sp>
        <p:nvSpPr>
          <p:cNvPr id="33" name="TextBox 32"/>
          <p:cNvSpPr txBox="1"/>
          <p:nvPr/>
        </p:nvSpPr>
        <p:spPr>
          <a:xfrm>
            <a:off x="58318" y="4933344"/>
            <a:ext cx="1377300" cy="769441"/>
          </a:xfrm>
          <a:prstGeom prst="rect">
            <a:avLst/>
          </a:prstGeom>
          <a:noFill/>
        </p:spPr>
        <p:txBody>
          <a:bodyPr wrap="none" rtlCol="0">
            <a:spAutoFit/>
          </a:bodyPr>
          <a:lstStyle/>
          <a:p>
            <a:r>
              <a:rPr lang="en-GB" sz="4400" b="1" dirty="0">
                <a:solidFill>
                  <a:schemeClr val="accent1">
                    <a:lumMod val="75000"/>
                  </a:schemeClr>
                </a:solidFill>
                <a:latin typeface="Helvetica Neue Condensed Black" charset="0"/>
                <a:ea typeface="Helvetica Neue Condensed Black" charset="0"/>
                <a:cs typeface="Helvetica Neue Condensed Black" charset="0"/>
              </a:rPr>
              <a:t>what</a:t>
            </a:r>
          </a:p>
        </p:txBody>
      </p:sp>
      <p:pic>
        <p:nvPicPr>
          <p:cNvPr id="35" name="Picture 3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183821" y="5452373"/>
            <a:ext cx="967989" cy="945403"/>
          </a:xfrm>
          <a:prstGeom prst="rect">
            <a:avLst/>
          </a:prstGeom>
        </p:spPr>
      </p:pic>
      <p:sp>
        <p:nvSpPr>
          <p:cNvPr id="36" name="TextBox 35"/>
          <p:cNvSpPr txBox="1"/>
          <p:nvPr/>
        </p:nvSpPr>
        <p:spPr>
          <a:xfrm>
            <a:off x="2952103" y="6427113"/>
            <a:ext cx="1317033" cy="430887"/>
          </a:xfrm>
          <a:prstGeom prst="rect">
            <a:avLst/>
          </a:prstGeom>
          <a:noFill/>
        </p:spPr>
        <p:txBody>
          <a:bodyPr wrap="square" rtlCol="0">
            <a:spAutoFit/>
          </a:bodyPr>
          <a:lstStyle/>
          <a:p>
            <a:pPr algn="ctr"/>
            <a:r>
              <a:rPr lang="en-GB" sz="1100" b="1" dirty="0">
                <a:solidFill>
                  <a:srgbClr val="143F6A"/>
                </a:solidFill>
                <a:latin typeface="Helvetica Neue Condensed Black" charset="0"/>
                <a:ea typeface="Helvetica Neue Condensed Black" charset="0"/>
                <a:cs typeface="Helvetica Neue Condensed Black" charset="0"/>
              </a:rPr>
              <a:t>Communication</a:t>
            </a:r>
          </a:p>
          <a:p>
            <a:pPr algn="ctr"/>
            <a:r>
              <a:rPr lang="en-GB" sz="1100" b="1" dirty="0">
                <a:solidFill>
                  <a:srgbClr val="143F6A"/>
                </a:solidFill>
                <a:latin typeface="Helvetica Neue Condensed Black" charset="0"/>
                <a:ea typeface="Helvetica Neue Condensed Black" charset="0"/>
                <a:cs typeface="Helvetica Neue Condensed Black" charset="0"/>
              </a:rPr>
              <a:t>/ networking</a:t>
            </a:r>
            <a:endParaRPr lang="en-GB" sz="1100" b="1" dirty="0">
              <a:latin typeface="Helvetica Neue Condensed Black" charset="0"/>
              <a:ea typeface="Helvetica Neue Condensed Black" charset="0"/>
              <a:cs typeface="Helvetica Neue Condensed Black" charset="0"/>
            </a:endParaRPr>
          </a:p>
        </p:txBody>
      </p:sp>
      <p:sp>
        <p:nvSpPr>
          <p:cNvPr id="5" name="TextBox 4"/>
          <p:cNvSpPr txBox="1"/>
          <p:nvPr/>
        </p:nvSpPr>
        <p:spPr>
          <a:xfrm>
            <a:off x="3065419" y="3043191"/>
            <a:ext cx="5721526" cy="646331"/>
          </a:xfrm>
          <a:prstGeom prst="rect">
            <a:avLst/>
          </a:prstGeom>
          <a:noFill/>
        </p:spPr>
        <p:txBody>
          <a:bodyPr wrap="square" rtlCol="0">
            <a:spAutoFit/>
          </a:bodyPr>
          <a:lstStyle/>
          <a:p>
            <a:r>
              <a:rPr lang="en-GB" b="1" dirty="0">
                <a:solidFill>
                  <a:schemeClr val="bg1"/>
                </a:solidFill>
                <a:latin typeface="Helvetica Neue Condensed Black" charset="0"/>
                <a:ea typeface="Helvetica Neue Condensed Black" charset="0"/>
                <a:cs typeface="Helvetica Neue Condensed Black" charset="0"/>
              </a:rPr>
              <a:t>Growing reach across </a:t>
            </a:r>
            <a:r>
              <a:rPr lang="en-US" b="1" dirty="0">
                <a:solidFill>
                  <a:srgbClr val="FFFFFF"/>
                </a:solidFill>
                <a:latin typeface="Helvetica Neue Condensed Black" charset="0"/>
                <a:ea typeface="Helvetica Neue Condensed Black" charset="0"/>
                <a:cs typeface="Helvetica Neue Condensed Black" charset="0"/>
              </a:rPr>
              <a:t>78 Countries and 4.4 billion people  </a:t>
            </a:r>
            <a:r>
              <a:rPr lang="en-GB" sz="1200" i="1" dirty="0">
                <a:solidFill>
                  <a:schemeClr val="bg1"/>
                </a:solidFill>
                <a:latin typeface="Helvetica Neue" charset="0"/>
                <a:ea typeface="Helvetica Neue" charset="0"/>
                <a:cs typeface="Helvetica Neue" charset="0"/>
              </a:rPr>
              <a:t>Europe, USA, Canada, China &amp; the Commonwealth </a:t>
            </a:r>
            <a:endParaRPr lang="en-GB" sz="500" i="1" dirty="0">
              <a:solidFill>
                <a:schemeClr val="bg1"/>
              </a:solidFill>
              <a:latin typeface="Helvetica Neue" charset="0"/>
              <a:ea typeface="Helvetica Neue" charset="0"/>
              <a:cs typeface="Helvetica Neue" charset="0"/>
            </a:endParaRPr>
          </a:p>
        </p:txBody>
      </p:sp>
      <p:sp>
        <p:nvSpPr>
          <p:cNvPr id="7" name="TextBox 6"/>
          <p:cNvSpPr txBox="1"/>
          <p:nvPr/>
        </p:nvSpPr>
        <p:spPr>
          <a:xfrm>
            <a:off x="3080758" y="3670742"/>
            <a:ext cx="5835262" cy="584775"/>
          </a:xfrm>
          <a:prstGeom prst="rect">
            <a:avLst/>
          </a:prstGeom>
          <a:noFill/>
        </p:spPr>
        <p:txBody>
          <a:bodyPr wrap="square" rtlCol="0">
            <a:spAutoFit/>
          </a:bodyPr>
          <a:lstStyle/>
          <a:p>
            <a:r>
              <a:rPr lang="en-GB" b="1" dirty="0">
                <a:solidFill>
                  <a:schemeClr val="bg1"/>
                </a:solidFill>
                <a:latin typeface="Helvetica Neue Condensed Black" charset="0"/>
                <a:ea typeface="Helvetica Neue Condensed Black" charset="0"/>
                <a:cs typeface="Helvetica Neue Condensed Black" charset="0"/>
              </a:rPr>
              <a:t>International Network of Ecosystems </a:t>
            </a:r>
          </a:p>
          <a:p>
            <a:r>
              <a:rPr lang="en-GB" sz="1400" i="1" dirty="0">
                <a:solidFill>
                  <a:schemeClr val="bg1"/>
                </a:solidFill>
                <a:latin typeface="Helvetica Neue"/>
                <a:ea typeface="Helvetica Neue Condensed Black" charset="0"/>
                <a:cs typeface="Helvetica Neue"/>
              </a:rPr>
              <a:t>(100+ ecosystem gatherings a year)</a:t>
            </a:r>
            <a:endParaRPr lang="en-GB" sz="800" i="1" dirty="0">
              <a:solidFill>
                <a:schemeClr val="bg1"/>
              </a:solidFill>
              <a:latin typeface="Helvetica Neue"/>
              <a:ea typeface="Helvetica Neue Condensed Black" charset="0"/>
              <a:cs typeface="Helvetica Neue"/>
            </a:endParaRPr>
          </a:p>
        </p:txBody>
      </p:sp>
      <p:pic>
        <p:nvPicPr>
          <p:cNvPr id="30" name="Picture 29"/>
          <p:cNvPicPr>
            <a:picLocks noChangeAspect="1"/>
          </p:cNvPicPr>
          <p:nvPr/>
        </p:nvPicPr>
        <p:blipFill>
          <a:blip r:embed="rId8" cstate="email">
            <a:alphaModFix/>
            <a:biLevel thresh="75000"/>
            <a:extLst>
              <a:ext uri="{BEBA8EAE-BF5A-486C-A8C5-ECC9F3942E4B}">
                <a14:imgProps xmlns:a14="http://schemas.microsoft.com/office/drawing/2010/main">
                  <a14:imgLayer r:embed="rId9">
                    <a14:imgEffect>
                      <a14:colorTemperature colorTemp="5268"/>
                    </a14:imgEffect>
                    <a14:imgEffect>
                      <a14:saturation sat="247000"/>
                    </a14:imgEffect>
                  </a14:imgLayer>
                </a14:imgProps>
              </a:ext>
              <a:ext uri="{28A0092B-C50C-407E-A947-70E740481C1C}">
                <a14:useLocalDpi xmlns:a14="http://schemas.microsoft.com/office/drawing/2010/main" val="0"/>
              </a:ext>
            </a:extLst>
          </a:blip>
          <a:stretch>
            <a:fillRect/>
          </a:stretch>
        </p:blipFill>
        <p:spPr>
          <a:xfrm>
            <a:off x="842629" y="3048760"/>
            <a:ext cx="1758609" cy="1206757"/>
          </a:xfrm>
          <a:prstGeom prst="rect">
            <a:avLst/>
          </a:prstGeom>
        </p:spPr>
      </p:pic>
      <p:sp>
        <p:nvSpPr>
          <p:cNvPr id="34" name="TextBox 33"/>
          <p:cNvSpPr txBox="1"/>
          <p:nvPr/>
        </p:nvSpPr>
        <p:spPr>
          <a:xfrm>
            <a:off x="158094" y="3302495"/>
            <a:ext cx="1637032" cy="769441"/>
          </a:xfrm>
          <a:prstGeom prst="rect">
            <a:avLst/>
          </a:prstGeom>
          <a:noFill/>
        </p:spPr>
        <p:txBody>
          <a:bodyPr wrap="none" rtlCol="0">
            <a:spAutoFit/>
          </a:bodyPr>
          <a:lstStyle/>
          <a:p>
            <a:r>
              <a:rPr lang="en-GB" sz="4400" b="1" dirty="0">
                <a:solidFill>
                  <a:schemeClr val="bg1"/>
                </a:solidFill>
                <a:latin typeface="Helvetica Neue Condensed Black" charset="0"/>
                <a:ea typeface="Helvetica Neue Condensed Black" charset="0"/>
                <a:cs typeface="Helvetica Neue Condensed Black" charset="0"/>
              </a:rPr>
              <a:t>where</a:t>
            </a:r>
          </a:p>
        </p:txBody>
      </p:sp>
      <p:sp>
        <p:nvSpPr>
          <p:cNvPr id="38" name="CuadroTexto 3"/>
          <p:cNvSpPr txBox="1"/>
          <p:nvPr/>
        </p:nvSpPr>
        <p:spPr>
          <a:xfrm>
            <a:off x="1475656" y="116632"/>
            <a:ext cx="7423132" cy="523220"/>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a:ln>
                  <a:noFill/>
                </a:ln>
                <a:solidFill>
                  <a:srgbClr val="1F5FA0"/>
                </a:solidFill>
                <a:effectLst/>
                <a:uLnTx/>
                <a:uFillTx/>
                <a:latin typeface="Helvetica Neue Light"/>
                <a:ea typeface="Gulim" panose="020B0600000101010101" pitchFamily="34" charset="-127"/>
                <a:cs typeface="Helvetica Neue Light"/>
              </a:rPr>
              <a:t>About ECHAlliance</a:t>
            </a:r>
          </a:p>
        </p:txBody>
      </p:sp>
      <p:cxnSp>
        <p:nvCxnSpPr>
          <p:cNvPr id="39" name="Straight Connector 9"/>
          <p:cNvCxnSpPr>
            <a:cxnSpLocks/>
          </p:cNvCxnSpPr>
          <p:nvPr/>
        </p:nvCxnSpPr>
        <p:spPr>
          <a:xfrm>
            <a:off x="1795126" y="639852"/>
            <a:ext cx="7008407" cy="0"/>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Picture 30"/>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1786181" y="5465712"/>
            <a:ext cx="858758" cy="945404"/>
          </a:xfrm>
          <a:prstGeom prst="rect">
            <a:avLst/>
          </a:prstGeom>
        </p:spPr>
      </p:pic>
      <p:sp>
        <p:nvSpPr>
          <p:cNvPr id="6" name="Rectangle 5"/>
          <p:cNvSpPr/>
          <p:nvPr/>
        </p:nvSpPr>
        <p:spPr>
          <a:xfrm>
            <a:off x="3051123" y="2238944"/>
            <a:ext cx="6124221" cy="584775"/>
          </a:xfrm>
          <a:prstGeom prst="rect">
            <a:avLst/>
          </a:prstGeom>
        </p:spPr>
        <p:txBody>
          <a:bodyPr wrap="square">
            <a:spAutoFit/>
          </a:bodyPr>
          <a:lstStyle/>
          <a:p>
            <a:r>
              <a:rPr lang="en-GB" b="1" dirty="0">
                <a:solidFill>
                  <a:srgbClr val="143F6A"/>
                </a:solidFill>
                <a:latin typeface="Helvetica Neue Condensed Black" charset="0"/>
                <a:ea typeface="Helvetica Neue Condensed Black" charset="0"/>
                <a:cs typeface="Helvetica Neue Condensed Black" charset="0"/>
              </a:rPr>
              <a:t>Not for Profit Organisation </a:t>
            </a:r>
          </a:p>
          <a:p>
            <a:r>
              <a:rPr lang="en-GB" sz="1400" i="1" dirty="0">
                <a:solidFill>
                  <a:srgbClr val="143F6A"/>
                </a:solidFill>
                <a:latin typeface="Helvetica Neue"/>
                <a:ea typeface="Helvetica Neue Condensed Black" charset="0"/>
                <a:cs typeface="Helvetica Neue Condensed Black" charset="0"/>
              </a:rPr>
              <a:t>Registered in Ireland and in the UK (Community Interest Company CIC)</a:t>
            </a:r>
          </a:p>
        </p:txBody>
      </p:sp>
      <p:sp>
        <p:nvSpPr>
          <p:cNvPr id="27" name="Rectangle 26" descr="Team">
            <a:extLst>
              <a:ext uri="{FF2B5EF4-FFF2-40B4-BE49-F238E27FC236}">
                <a16:creationId xmlns:a16="http://schemas.microsoft.com/office/drawing/2014/main" id="{06F76408-246C-4E62-BF93-B894C8463128}"/>
              </a:ext>
            </a:extLst>
          </p:cNvPr>
          <p:cNvSpPr/>
          <p:nvPr/>
        </p:nvSpPr>
        <p:spPr>
          <a:xfrm>
            <a:off x="2142685" y="635641"/>
            <a:ext cx="792597" cy="792597"/>
          </a:xfrm>
          <a:prstGeom prst="rect">
            <a:avLst/>
          </a:prstGeom>
          <a: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a:blipFill>
          <a:ln>
            <a:noFill/>
          </a:ln>
        </p:spPr>
        <p:style>
          <a:lnRef idx="0">
            <a:scrgbClr r="0" g="0" b="0"/>
          </a:lnRef>
          <a:fillRef idx="3">
            <a:scrgbClr r="0" g="0" b="0"/>
          </a:fillRef>
          <a:effectRef idx="2">
            <a:schemeClr val="accent5">
              <a:hueOff val="0"/>
              <a:satOff val="0"/>
              <a:lumOff val="0"/>
              <a:alphaOff val="0"/>
            </a:schemeClr>
          </a:effectRef>
          <a:fontRef idx="minor">
            <a:schemeClr val="lt1"/>
          </a:fontRef>
        </p:style>
      </p:sp>
      <p:pic>
        <p:nvPicPr>
          <p:cNvPr id="41" name="Picture 40" descr="DHS_banner_(1).jpg">
            <a:extLst>
              <a:ext uri="{FF2B5EF4-FFF2-40B4-BE49-F238E27FC236}">
                <a16:creationId xmlns:a16="http://schemas.microsoft.com/office/drawing/2014/main" id="{0D085248-2B12-433D-A874-6BFD4214C736}"/>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a:xfrm>
            <a:off x="1558919" y="4449489"/>
            <a:ext cx="1489082" cy="656760"/>
          </a:xfrm>
          <a:prstGeom prst="rect">
            <a:avLst/>
          </a:prstGeom>
          <a:ln>
            <a:noFill/>
          </a:ln>
        </p:spPr>
      </p:pic>
      <p:pic>
        <p:nvPicPr>
          <p:cNvPr id="43" name="Picture 42" descr="4.png">
            <a:extLst>
              <a:ext uri="{FF2B5EF4-FFF2-40B4-BE49-F238E27FC236}">
                <a16:creationId xmlns:a16="http://schemas.microsoft.com/office/drawing/2014/main" id="{BE557C24-23F2-4B39-BA1B-C3974DBD7C9E}"/>
              </a:ext>
            </a:extLst>
          </p:cNvPr>
          <p:cNvPicPr>
            <a:picLocks noChangeAspect="1"/>
          </p:cNvPicPr>
          <p:nvPr/>
        </p:nvPicPr>
        <p:blipFill rotWithShape="1">
          <a:blip r:embed="rId14" cstate="email">
            <a:extLst>
              <a:ext uri="{28A0092B-C50C-407E-A947-70E740481C1C}">
                <a14:useLocalDpi xmlns:a14="http://schemas.microsoft.com/office/drawing/2010/main" val="0"/>
              </a:ext>
            </a:extLst>
          </a:blip>
          <a:srcRect/>
          <a:stretch/>
        </p:blipFill>
        <p:spPr>
          <a:xfrm>
            <a:off x="3346977" y="4449525"/>
            <a:ext cx="1545869" cy="693250"/>
          </a:xfrm>
          <a:prstGeom prst="rect">
            <a:avLst/>
          </a:prstGeom>
          <a:ln>
            <a:solidFill>
              <a:srgbClr val="FFFFFF"/>
            </a:solidFill>
          </a:ln>
        </p:spPr>
      </p:pic>
      <p:sp>
        <p:nvSpPr>
          <p:cNvPr id="44" name="TextBox 43">
            <a:extLst>
              <a:ext uri="{FF2B5EF4-FFF2-40B4-BE49-F238E27FC236}">
                <a16:creationId xmlns:a16="http://schemas.microsoft.com/office/drawing/2014/main" id="{9A45817D-5F3C-4D5F-9D88-E6EB9AE09BF8}"/>
              </a:ext>
            </a:extLst>
          </p:cNvPr>
          <p:cNvSpPr txBox="1"/>
          <p:nvPr/>
        </p:nvSpPr>
        <p:spPr>
          <a:xfrm>
            <a:off x="1532637" y="6411667"/>
            <a:ext cx="1317033" cy="430887"/>
          </a:xfrm>
          <a:prstGeom prst="rect">
            <a:avLst/>
          </a:prstGeom>
          <a:noFill/>
        </p:spPr>
        <p:txBody>
          <a:bodyPr wrap="square" rtlCol="0">
            <a:spAutoFit/>
          </a:bodyPr>
          <a:lstStyle/>
          <a:p>
            <a:pPr algn="ctr"/>
            <a:r>
              <a:rPr lang="en-GB" sz="1100" b="1" dirty="0">
                <a:solidFill>
                  <a:srgbClr val="143F6A"/>
                </a:solidFill>
                <a:latin typeface="Helvetica Neue Condensed Black" charset="0"/>
                <a:ea typeface="Helvetica Neue Condensed Black" charset="0"/>
                <a:cs typeface="Helvetica Neue Condensed Black" charset="0"/>
              </a:rPr>
              <a:t>Connecting &amp; joining the dots</a:t>
            </a:r>
            <a:endParaRPr lang="en-GB" sz="1100" b="1" dirty="0">
              <a:latin typeface="Helvetica Neue Condensed Black" charset="0"/>
              <a:ea typeface="Helvetica Neue Condensed Black" charset="0"/>
              <a:cs typeface="Helvetica Neue Condensed Black" charset="0"/>
            </a:endParaRPr>
          </a:p>
        </p:txBody>
      </p:sp>
      <p:sp>
        <p:nvSpPr>
          <p:cNvPr id="46" name="Rectangle 45" descr="Group">
            <a:extLst>
              <a:ext uri="{FF2B5EF4-FFF2-40B4-BE49-F238E27FC236}">
                <a16:creationId xmlns:a16="http://schemas.microsoft.com/office/drawing/2014/main" id="{53D32FE8-C503-47D2-B152-5879C9A986DC}"/>
              </a:ext>
            </a:extLst>
          </p:cNvPr>
          <p:cNvSpPr/>
          <p:nvPr/>
        </p:nvSpPr>
        <p:spPr>
          <a:xfrm>
            <a:off x="4560232" y="5420013"/>
            <a:ext cx="861292" cy="944659"/>
          </a:xfrm>
          <a:prstGeom prst="rect">
            <a:avLst/>
          </a:prstGeom>
          <a: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a:blipFill>
          <a:ln>
            <a:solidFill>
              <a:srgbClr val="FFFFFF"/>
            </a:solidFill>
          </a:ln>
        </p:spPr>
        <p:style>
          <a:lnRef idx="2">
            <a:scrgbClr r="0" g="0" b="0"/>
          </a:lnRef>
          <a:fillRef idx="1">
            <a:scrgbClr r="0" g="0" b="0"/>
          </a:fillRef>
          <a:effectRef idx="0">
            <a:schemeClr val="dk2">
              <a:hueOff val="0"/>
              <a:satOff val="0"/>
              <a:lumOff val="0"/>
              <a:alphaOff val="0"/>
            </a:schemeClr>
          </a:effectRef>
          <a:fontRef idx="minor">
            <a:schemeClr val="lt1"/>
          </a:fontRef>
        </p:style>
        <p:txBody>
          <a:bodyPr/>
          <a:lstStyle/>
          <a:p>
            <a:endParaRPr lang="en-GB" dirty="0"/>
          </a:p>
        </p:txBody>
      </p:sp>
      <p:sp>
        <p:nvSpPr>
          <p:cNvPr id="9" name="TextBox 8">
            <a:extLst>
              <a:ext uri="{FF2B5EF4-FFF2-40B4-BE49-F238E27FC236}">
                <a16:creationId xmlns:a16="http://schemas.microsoft.com/office/drawing/2014/main" id="{067F26FE-CAA3-44C1-9E24-8BF9448BE70E}"/>
              </a:ext>
            </a:extLst>
          </p:cNvPr>
          <p:cNvSpPr txBox="1"/>
          <p:nvPr/>
        </p:nvSpPr>
        <p:spPr>
          <a:xfrm>
            <a:off x="4373288" y="6411667"/>
            <a:ext cx="1176380" cy="430887"/>
          </a:xfrm>
          <a:prstGeom prst="rect">
            <a:avLst/>
          </a:prstGeom>
          <a:noFill/>
        </p:spPr>
        <p:txBody>
          <a:bodyPr wrap="square" rtlCol="0">
            <a:spAutoFit/>
          </a:bodyPr>
          <a:lstStyle/>
          <a:p>
            <a:pPr lvl="0" algn="ctr"/>
            <a:r>
              <a:rPr lang="en-GB" sz="1100" b="1" dirty="0">
                <a:solidFill>
                  <a:srgbClr val="143F6A"/>
                </a:solidFill>
                <a:latin typeface="Helvetica Neue Condensed Black" charset="0"/>
              </a:rPr>
              <a:t>Membership Support</a:t>
            </a:r>
          </a:p>
        </p:txBody>
      </p:sp>
      <p:pic>
        <p:nvPicPr>
          <p:cNvPr id="47" name="Picture 46">
            <a:extLst>
              <a:ext uri="{FF2B5EF4-FFF2-40B4-BE49-F238E27FC236}">
                <a16:creationId xmlns:a16="http://schemas.microsoft.com/office/drawing/2014/main" id="{F76E8376-96C7-416F-9C76-5D4827ED033B}"/>
              </a:ext>
            </a:extLst>
          </p:cNvPr>
          <p:cNvPicPr>
            <a:picLocks noChangeAspect="1"/>
          </p:cNvPicPr>
          <p:nvPr/>
        </p:nvPicPr>
        <p:blipFill>
          <a:blip r:embed="rId17" cstate="email">
            <a:extLst>
              <a:ext uri="{28A0092B-C50C-407E-A947-70E740481C1C}">
                <a14:useLocalDpi xmlns:a14="http://schemas.microsoft.com/office/drawing/2010/main" val="0"/>
              </a:ext>
            </a:extLst>
          </a:blip>
          <a:stretch>
            <a:fillRect/>
          </a:stretch>
        </p:blipFill>
        <p:spPr>
          <a:xfrm>
            <a:off x="5294824" y="4370158"/>
            <a:ext cx="1609791" cy="975275"/>
          </a:xfrm>
          <a:prstGeom prst="rect">
            <a:avLst/>
          </a:prstGeom>
          <a:ln>
            <a:solidFill>
              <a:srgbClr val="FFFFFF"/>
            </a:solidFill>
          </a:ln>
        </p:spPr>
      </p:pic>
      <p:pic>
        <p:nvPicPr>
          <p:cNvPr id="48" name="Picture 47">
            <a:extLst>
              <a:ext uri="{FF2B5EF4-FFF2-40B4-BE49-F238E27FC236}">
                <a16:creationId xmlns:a16="http://schemas.microsoft.com/office/drawing/2014/main" id="{0C17DCAC-4ADF-4776-AB1F-70B908EF0993}"/>
              </a:ext>
            </a:extLst>
          </p:cNvPr>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7162469" y="4491789"/>
            <a:ext cx="1754268" cy="603969"/>
          </a:xfrm>
          <a:prstGeom prst="rect">
            <a:avLst/>
          </a:prstGeom>
          <a:noFill/>
          <a:ln>
            <a:solidFill>
              <a:srgbClr val="FFFFFF"/>
            </a:solidFill>
          </a:ln>
        </p:spPr>
      </p:pic>
      <p:pic>
        <p:nvPicPr>
          <p:cNvPr id="50" name="Picture 49" descr="ECHAlliance logo small circle.png">
            <a:hlinkClick r:id="rId19"/>
            <a:extLst>
              <a:ext uri="{FF2B5EF4-FFF2-40B4-BE49-F238E27FC236}">
                <a16:creationId xmlns:a16="http://schemas.microsoft.com/office/drawing/2014/main" id="{A7F7B57B-CA24-40C9-B0F9-1864D77B0CED}"/>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58318" y="11705"/>
            <a:ext cx="1597682" cy="1583544"/>
          </a:xfrm>
          <a:prstGeom prst="rect">
            <a:avLst/>
          </a:prstGeom>
        </p:spPr>
      </p:pic>
    </p:spTree>
    <p:extLst>
      <p:ext uri="{BB962C8B-B14F-4D97-AF65-F5344CB8AC3E}">
        <p14:creationId xmlns:p14="http://schemas.microsoft.com/office/powerpoint/2010/main" val="122976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1475656" y="687857"/>
            <a:ext cx="7344816"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1293" y="116633"/>
            <a:ext cx="785649" cy="779052"/>
          </a:xfrm>
          <a:prstGeom prst="rect">
            <a:avLst/>
          </a:prstGeom>
        </p:spPr>
      </p:pic>
      <p:sp>
        <p:nvSpPr>
          <p:cNvPr id="11" name="CuadroTexto 3"/>
          <p:cNvSpPr txBox="1"/>
          <p:nvPr/>
        </p:nvSpPr>
        <p:spPr>
          <a:xfrm>
            <a:off x="1475656" y="116632"/>
            <a:ext cx="7423132" cy="954107"/>
          </a:xfrm>
          <a:prstGeom prst="rect">
            <a:avLst/>
          </a:prstGeom>
          <a:noFill/>
        </p:spPr>
        <p:txBody>
          <a:bodyPr wrap="square" rtlCol="0">
            <a:spAutoFit/>
          </a:bodyPr>
          <a:lstStyle/>
          <a:p>
            <a:pPr algn="r"/>
            <a:r>
              <a:rPr lang="en-GB" sz="2800" b="1" dirty="0">
                <a:solidFill>
                  <a:srgbClr val="1F5FA0"/>
                </a:solidFill>
                <a:latin typeface="Helvetica Neue Light"/>
                <a:ea typeface="Gulim" panose="020B0600000101010101" pitchFamily="34" charset="-127"/>
                <a:cs typeface="Helvetica Neue Light"/>
              </a:rPr>
              <a:t>Permanent </a:t>
            </a:r>
            <a:r>
              <a:rPr lang="en-GB" sz="2800" b="1" kern="0" dirty="0">
                <a:solidFill>
                  <a:srgbClr val="1F5FA0"/>
                </a:solidFill>
                <a:latin typeface="Helvetica Neue Light"/>
                <a:ea typeface="Gulim" panose="020B0600000101010101" pitchFamily="34" charset="-127"/>
                <a:cs typeface="Helvetica Neue Light"/>
              </a:rPr>
              <a:t>Ecosystems</a:t>
            </a:r>
            <a:r>
              <a:rPr lang="en-GB" sz="2800" b="1" dirty="0">
                <a:solidFill>
                  <a:srgbClr val="1F5FA0"/>
                </a:solidFill>
                <a:latin typeface="Helvetica Neue Light"/>
                <a:ea typeface="Gulim" panose="020B0600000101010101" pitchFamily="34" charset="-127"/>
                <a:cs typeface="Helvetica Neue Light"/>
              </a:rPr>
              <a:t>: </a:t>
            </a:r>
            <a:r>
              <a:rPr lang="en-GB" sz="2000" dirty="0">
                <a:solidFill>
                  <a:srgbClr val="1F5FA0"/>
                </a:solidFill>
                <a:latin typeface="Helvetica Neue Light"/>
                <a:cs typeface="Helvetica Neue Light"/>
              </a:rPr>
              <a:t>basic principles</a:t>
            </a:r>
            <a:endParaRPr lang="en-GB" sz="2800" dirty="0">
              <a:solidFill>
                <a:srgbClr val="1F5FA0"/>
              </a:solidFill>
              <a:latin typeface="Helvetica Neue Light"/>
              <a:cs typeface="Helvetica Neue Light"/>
            </a:endParaRPr>
          </a:p>
          <a:p>
            <a:pPr algn="r"/>
            <a:endParaRPr lang="en-GB" sz="2800" dirty="0">
              <a:solidFill>
                <a:srgbClr val="1F5FA0"/>
              </a:solidFill>
              <a:latin typeface="Helvetica Neue Light"/>
              <a:ea typeface="Gulim" panose="020B0600000101010101" pitchFamily="34" charset="-127"/>
              <a:cs typeface="Helvetica Neue Light"/>
            </a:endParaRPr>
          </a:p>
        </p:txBody>
      </p:sp>
      <p:sp>
        <p:nvSpPr>
          <p:cNvPr id="2" name="TextBox 1"/>
          <p:cNvSpPr txBox="1"/>
          <p:nvPr/>
        </p:nvSpPr>
        <p:spPr>
          <a:xfrm>
            <a:off x="347580" y="1589678"/>
            <a:ext cx="3903578" cy="5272213"/>
          </a:xfrm>
          <a:prstGeom prst="rect">
            <a:avLst/>
          </a:prstGeom>
          <a:noFill/>
        </p:spPr>
        <p:txBody>
          <a:bodyPr wrap="square" rtlCol="0">
            <a:spAutoFit/>
          </a:bodyPr>
          <a:lstStyle/>
          <a:p>
            <a:pPr marL="201206" lvl="1" indent="-132154">
              <a:lnSpc>
                <a:spcPct val="90000"/>
              </a:lnSpc>
              <a:spcAft>
                <a:spcPts val="1200"/>
              </a:spcAft>
              <a:buFont typeface="Arial" panose="020B0604020202020204" pitchFamily="34" charset="0"/>
              <a:buChar char="•"/>
            </a:pPr>
            <a:r>
              <a:rPr lang="en-GB" b="1" dirty="0">
                <a:solidFill>
                  <a:srgbClr val="374D81"/>
                </a:solidFill>
                <a:latin typeface="Helvetica"/>
                <a:ea typeface="Helvetica Neue Thin" charset="0"/>
                <a:cs typeface="Helvetica"/>
              </a:rPr>
              <a:t>Based on a geographic area</a:t>
            </a:r>
          </a:p>
          <a:p>
            <a:pPr marL="201206" lvl="1" indent="-132154">
              <a:lnSpc>
                <a:spcPct val="90000"/>
              </a:lnSpc>
              <a:spcAft>
                <a:spcPts val="1200"/>
              </a:spcAft>
              <a:buFont typeface="Arial" panose="020B0604020202020204" pitchFamily="34" charset="0"/>
              <a:buChar char="•"/>
            </a:pPr>
            <a:r>
              <a:rPr lang="en-GB" dirty="0">
                <a:solidFill>
                  <a:srgbClr val="374D81"/>
                </a:solidFill>
                <a:latin typeface="Helvetica Neue Thin" charset="0"/>
                <a:ea typeface="Helvetica Neue Thin" charset="0"/>
                <a:cs typeface="Helvetica Neue Thin" charset="0"/>
              </a:rPr>
              <a:t>Multi-sector stakeholders gathering</a:t>
            </a:r>
          </a:p>
          <a:p>
            <a:pPr marL="201206" lvl="1" indent="-132154">
              <a:lnSpc>
                <a:spcPct val="90000"/>
              </a:lnSpc>
              <a:spcAft>
                <a:spcPts val="1200"/>
              </a:spcAft>
              <a:buFont typeface="Arial" panose="020B0604020202020204" pitchFamily="34" charset="0"/>
              <a:buChar char="•"/>
            </a:pPr>
            <a:r>
              <a:rPr lang="en-GB" b="1" dirty="0">
                <a:solidFill>
                  <a:srgbClr val="374D81"/>
                </a:solidFill>
                <a:latin typeface="Helvetica"/>
                <a:ea typeface="Helvetica Neue Thin" charset="0"/>
                <a:cs typeface="Helvetica"/>
              </a:rPr>
              <a:t>Accessible to all (no barriers) </a:t>
            </a:r>
          </a:p>
          <a:p>
            <a:pPr marL="201206" lvl="1" indent="-132154">
              <a:lnSpc>
                <a:spcPct val="90000"/>
              </a:lnSpc>
              <a:spcAft>
                <a:spcPts val="1200"/>
              </a:spcAft>
              <a:buFont typeface="Arial" panose="020B0604020202020204" pitchFamily="34" charset="0"/>
              <a:buChar char="•"/>
            </a:pPr>
            <a:r>
              <a:rPr lang="en-GB" u="sng" dirty="0">
                <a:solidFill>
                  <a:srgbClr val="374D81"/>
                </a:solidFill>
                <a:latin typeface="Helvetica Neue Thin" charset="0"/>
                <a:ea typeface="Helvetica Neue Thin" charset="0"/>
                <a:cs typeface="Helvetica Neue Thin" charset="0"/>
              </a:rPr>
              <a:t>Permanent</a:t>
            </a:r>
            <a:r>
              <a:rPr lang="en-GB" dirty="0">
                <a:solidFill>
                  <a:srgbClr val="374D81"/>
                </a:solidFill>
                <a:latin typeface="Helvetica Neue Thin" charset="0"/>
                <a:ea typeface="Helvetica Neue Thin" charset="0"/>
                <a:cs typeface="Helvetica Neue Thin" charset="0"/>
              </a:rPr>
              <a:t>, with regular gatherings</a:t>
            </a:r>
          </a:p>
          <a:p>
            <a:pPr marL="201206" lvl="1" indent="-132154">
              <a:lnSpc>
                <a:spcPct val="90000"/>
              </a:lnSpc>
              <a:spcAft>
                <a:spcPts val="1200"/>
              </a:spcAft>
              <a:buFont typeface="Arial" panose="020B0604020202020204" pitchFamily="34" charset="0"/>
              <a:buChar char="•"/>
            </a:pPr>
            <a:r>
              <a:rPr lang="en-GB" b="1" dirty="0">
                <a:solidFill>
                  <a:srgbClr val="374D81"/>
                </a:solidFill>
                <a:latin typeface="Helvetica"/>
                <a:ea typeface="Helvetica Neue Thin" charset="0"/>
                <a:cs typeface="Helvetica"/>
              </a:rPr>
              <a:t>Light governance via working group</a:t>
            </a:r>
          </a:p>
          <a:p>
            <a:pPr marL="201206" lvl="1" indent="-132154">
              <a:lnSpc>
                <a:spcPct val="90000"/>
              </a:lnSpc>
              <a:spcAft>
                <a:spcPts val="1200"/>
              </a:spcAft>
              <a:buFont typeface="Arial" panose="020B0604020202020204" pitchFamily="34" charset="0"/>
              <a:buChar char="•"/>
            </a:pPr>
            <a:r>
              <a:rPr lang="en-GB" dirty="0">
                <a:solidFill>
                  <a:srgbClr val="374D81"/>
                </a:solidFill>
                <a:latin typeface="Helvetica Neue Thin" charset="0"/>
                <a:ea typeface="Helvetica Neue Thin" charset="0"/>
                <a:cs typeface="Helvetica Neue Thin" charset="0"/>
              </a:rPr>
              <a:t>Shared strategy &amp; action plan</a:t>
            </a:r>
          </a:p>
          <a:p>
            <a:pPr marL="201206" lvl="1" indent="-132154">
              <a:lnSpc>
                <a:spcPct val="90000"/>
              </a:lnSpc>
              <a:spcAft>
                <a:spcPts val="1200"/>
              </a:spcAft>
              <a:buFont typeface="Arial" panose="020B0604020202020204" pitchFamily="34" charset="0"/>
              <a:buChar char="•"/>
            </a:pPr>
            <a:r>
              <a:rPr lang="en-GB" b="1" dirty="0">
                <a:solidFill>
                  <a:srgbClr val="374D81"/>
                </a:solidFill>
                <a:latin typeface="Helvetica"/>
                <a:ea typeface="Helvetica Neue Thin" charset="0"/>
                <a:cs typeface="Helvetica"/>
              </a:rPr>
              <a:t>Lead with a need</a:t>
            </a:r>
          </a:p>
          <a:p>
            <a:pPr marL="201206" lvl="1" indent="-132154">
              <a:lnSpc>
                <a:spcPct val="90000"/>
              </a:lnSpc>
              <a:spcAft>
                <a:spcPts val="1200"/>
              </a:spcAft>
              <a:buFont typeface="Arial" panose="020B0604020202020204" pitchFamily="34" charset="0"/>
              <a:buChar char="•"/>
            </a:pPr>
            <a:r>
              <a:rPr lang="en-GB" dirty="0">
                <a:solidFill>
                  <a:srgbClr val="374D81"/>
                </a:solidFill>
                <a:latin typeface="Helvetica Neue Thin" charset="0"/>
                <a:ea typeface="Helvetica Neue Thin" charset="0"/>
                <a:cs typeface="Helvetica Neue Thin" charset="0"/>
              </a:rPr>
              <a:t>Member of an International network</a:t>
            </a:r>
          </a:p>
          <a:p>
            <a:pPr marL="201206" lvl="1" indent="-132154">
              <a:lnSpc>
                <a:spcPct val="90000"/>
              </a:lnSpc>
              <a:spcAft>
                <a:spcPts val="1200"/>
              </a:spcAft>
              <a:buFont typeface="Arial" panose="020B0604020202020204" pitchFamily="34" charset="0"/>
              <a:buChar char="•"/>
            </a:pPr>
            <a:r>
              <a:rPr lang="en-GB" b="1" dirty="0">
                <a:solidFill>
                  <a:srgbClr val="374D81"/>
                </a:solidFill>
                <a:latin typeface="Helvetica"/>
                <a:ea typeface="Helvetica Neue Thin" charset="0"/>
                <a:cs typeface="Helvetica"/>
              </a:rPr>
              <a:t>Patients / Citizens at the centre </a:t>
            </a:r>
          </a:p>
          <a:p>
            <a:pPr marL="742950" lvl="1" indent="-285750">
              <a:buFont typeface="Arial" panose="020B0604020202020204" pitchFamily="34" charset="0"/>
              <a:buChar char="•"/>
            </a:pPr>
            <a:endParaRPr lang="en-GB" b="1" dirty="0">
              <a:solidFill>
                <a:srgbClr val="374D81"/>
              </a:solidFill>
              <a:latin typeface="Helvetica Neue Thin" charset="0"/>
              <a:ea typeface="Helvetica Neue Thin" charset="0"/>
              <a:cs typeface="Helvetica Neue Thin" charset="0"/>
            </a:endParaRPr>
          </a:p>
          <a:p>
            <a:pPr lvl="1"/>
            <a:endParaRPr lang="en-GB" b="1" dirty="0">
              <a:solidFill>
                <a:srgbClr val="374D81"/>
              </a:solidFill>
              <a:latin typeface="Helvetica Neue Thin" charset="0"/>
              <a:ea typeface="Helvetica Neue Thin" charset="0"/>
              <a:cs typeface="Helvetica Neue Thin" charset="0"/>
            </a:endParaRPr>
          </a:p>
        </p:txBody>
      </p:sp>
      <p:sp>
        <p:nvSpPr>
          <p:cNvPr id="9" name="Rectángulo 8"/>
          <p:cNvSpPr/>
          <p:nvPr/>
        </p:nvSpPr>
        <p:spPr>
          <a:xfrm>
            <a:off x="3847485" y="1382185"/>
            <a:ext cx="914400" cy="914400"/>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pic>
        <p:nvPicPr>
          <p:cNvPr id="8" name="Imagen 7" descr="Ecosystem Diagram Final New-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1283" y="1189790"/>
            <a:ext cx="4555370" cy="4717460"/>
          </a:xfrm>
          <a:prstGeom prst="rect">
            <a:avLst/>
          </a:prstGeom>
        </p:spPr>
      </p:pic>
      <p:sp>
        <p:nvSpPr>
          <p:cNvPr id="10" name="Snip Diagonal Corner Rectangle 1">
            <a:extLst>
              <a:ext uri="{FF2B5EF4-FFF2-40B4-BE49-F238E27FC236}">
                <a16:creationId xmlns:a16="http://schemas.microsoft.com/office/drawing/2014/main" id="{631462DE-2383-4399-8295-FDD8D3F3A797}"/>
              </a:ext>
            </a:extLst>
          </p:cNvPr>
          <p:cNvSpPr/>
          <p:nvPr/>
        </p:nvSpPr>
        <p:spPr>
          <a:xfrm>
            <a:off x="347580" y="1189790"/>
            <a:ext cx="3917421" cy="5489684"/>
          </a:xfrm>
          <a:prstGeom prst="snip2Diag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8236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 name="Content Placeholder 5">
            <a:extLst>
              <a:ext uri="{FF2B5EF4-FFF2-40B4-BE49-F238E27FC236}">
                <a16:creationId xmlns:a16="http://schemas.microsoft.com/office/drawing/2014/main" id="{8C8480C8-09D0-485A-BF8B-CE5B444C2627}"/>
              </a:ext>
            </a:extLst>
          </p:cNvPr>
          <p:cNvGraphicFramePr>
            <a:graphicFrameLocks noGrp="1"/>
          </p:cNvGraphicFramePr>
          <p:nvPr>
            <p:ph idx="1"/>
            <p:extLst>
              <p:ext uri="{D42A27DB-BD31-4B8C-83A1-F6EECF244321}">
                <p14:modId xmlns:p14="http://schemas.microsoft.com/office/powerpoint/2010/main" val="3610520873"/>
              </p:ext>
            </p:extLst>
          </p:nvPr>
        </p:nvGraphicFramePr>
        <p:xfrm>
          <a:off x="461554" y="487680"/>
          <a:ext cx="8551817" cy="62885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0" y="81796"/>
            <a:ext cx="992777" cy="984441"/>
          </a:xfrm>
          <a:prstGeom prst="rect">
            <a:avLst/>
          </a:prstGeom>
        </p:spPr>
      </p:pic>
      <p:pic>
        <p:nvPicPr>
          <p:cNvPr id="8" name="Imagen 7" descr="Ecosystem Diagram Final New-01.png">
            <a:extLst>
              <a:ext uri="{FF2B5EF4-FFF2-40B4-BE49-F238E27FC236}">
                <a16:creationId xmlns:a16="http://schemas.microsoft.com/office/drawing/2014/main" id="{C2CC97F2-9D3F-4935-AC25-4409AD426BC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61654" y="2155816"/>
            <a:ext cx="3143202" cy="3255044"/>
          </a:xfrm>
          <a:prstGeom prst="rect">
            <a:avLst/>
          </a:prstGeom>
        </p:spPr>
      </p:pic>
      <p:sp>
        <p:nvSpPr>
          <p:cNvPr id="2" name="TextBox 1">
            <a:extLst>
              <a:ext uri="{FF2B5EF4-FFF2-40B4-BE49-F238E27FC236}">
                <a16:creationId xmlns:a16="http://schemas.microsoft.com/office/drawing/2014/main" id="{CD2BEBDA-EE31-4A24-B5FD-7C9E58A7905B}"/>
              </a:ext>
            </a:extLst>
          </p:cNvPr>
          <p:cNvSpPr txBox="1"/>
          <p:nvPr/>
        </p:nvSpPr>
        <p:spPr>
          <a:xfrm>
            <a:off x="5686697" y="-21530"/>
            <a:ext cx="3326674" cy="523220"/>
          </a:xfrm>
          <a:prstGeom prst="rect">
            <a:avLst/>
          </a:prstGeom>
          <a:noFill/>
        </p:spPr>
        <p:txBody>
          <a:bodyPr wrap="square" rtlCol="0">
            <a:spAutoFit/>
          </a:bodyPr>
          <a:lstStyle/>
          <a:p>
            <a:r>
              <a:rPr lang="en-GB" sz="2800" b="1" dirty="0">
                <a:solidFill>
                  <a:srgbClr val="1F5FA0"/>
                </a:solidFill>
                <a:latin typeface="Helvetica Neue Light"/>
                <a:ea typeface="Gulim" panose="020B0600000101010101" pitchFamily="34" charset="-127"/>
              </a:rPr>
              <a:t>Ecosystem Benefits</a:t>
            </a:r>
          </a:p>
        </p:txBody>
      </p:sp>
    </p:spTree>
    <p:extLst>
      <p:ext uri="{BB962C8B-B14F-4D97-AF65-F5344CB8AC3E}">
        <p14:creationId xmlns:p14="http://schemas.microsoft.com/office/powerpoint/2010/main" val="362884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descr="Ecosystem Diagram Final New-01.png"/>
          <p:cNvPicPr>
            <a:picLocks noChangeAspect="1"/>
          </p:cNvPicPr>
          <p:nvPr/>
        </p:nvPicPr>
        <p:blipFill rotWithShape="1">
          <a:blip r:embed="rId3" cstate="print">
            <a:extLst>
              <a:ext uri="{28A0092B-C50C-407E-A947-70E740481C1C}">
                <a14:useLocalDpi xmlns:a14="http://schemas.microsoft.com/office/drawing/2010/main" val="0"/>
              </a:ext>
            </a:extLst>
          </a:blip>
          <a:srcRect l="155"/>
          <a:stretch/>
        </p:blipFill>
        <p:spPr>
          <a:xfrm>
            <a:off x="20" y="10"/>
            <a:ext cx="9143980" cy="6857990"/>
          </a:xfrm>
          <a:prstGeom prst="rect">
            <a:avLst/>
          </a:prstGeom>
        </p:spPr>
      </p:pic>
      <p:sp>
        <p:nvSpPr>
          <p:cNvPr id="2" name="TextBox 1">
            <a:extLst>
              <a:ext uri="{FF2B5EF4-FFF2-40B4-BE49-F238E27FC236}">
                <a16:creationId xmlns:a16="http://schemas.microsoft.com/office/drawing/2014/main" id="{8AF18A7F-45EB-4D73-AA07-2EFAF758E8FA}"/>
              </a:ext>
            </a:extLst>
          </p:cNvPr>
          <p:cNvSpPr txBox="1"/>
          <p:nvPr/>
        </p:nvSpPr>
        <p:spPr>
          <a:xfrm>
            <a:off x="1959429" y="4593005"/>
            <a:ext cx="4833257" cy="1842629"/>
          </a:xfrm>
          <a:prstGeom prst="rect">
            <a:avLst/>
          </a:prstGeom>
          <a:solidFill>
            <a:srgbClr val="0070C0">
              <a:alpha val="84706"/>
            </a:srgbClr>
          </a:solidFill>
          <a:ln w="38100" cap="sq">
            <a:solidFill>
              <a:srgbClr val="FFFFFF"/>
            </a:solidFill>
            <a:miter lim="800000"/>
          </a:ln>
        </p:spPr>
        <p:txBody>
          <a:bodyPr vert="horz" wrap="square" lIns="91440" tIns="45720" rIns="91440" bIns="45720" rtlCol="0" anchor="ctr">
            <a:normAutofit fontScale="92500" lnSpcReduction="10000"/>
          </a:bodyPr>
          <a:lstStyle/>
          <a:p>
            <a:pPr algn="ctr">
              <a:lnSpc>
                <a:spcPct val="90000"/>
              </a:lnSpc>
              <a:spcBef>
                <a:spcPct val="0"/>
              </a:spcBef>
              <a:spcAft>
                <a:spcPts val="600"/>
              </a:spcAft>
            </a:pPr>
            <a:r>
              <a:rPr lang="en-US" sz="1900" b="1" kern="1200" dirty="0">
                <a:solidFill>
                  <a:srgbClr val="FFFFFF"/>
                </a:solidFill>
                <a:latin typeface="+mj-lt"/>
                <a:ea typeface="+mj-ea"/>
                <a:cs typeface="+mj-cs"/>
              </a:rPr>
              <a:t>ECOSYSTEMS………………..</a:t>
            </a:r>
          </a:p>
          <a:p>
            <a:pPr algn="ctr">
              <a:lnSpc>
                <a:spcPct val="90000"/>
              </a:lnSpc>
              <a:spcBef>
                <a:spcPct val="0"/>
              </a:spcBef>
              <a:spcAft>
                <a:spcPts val="600"/>
              </a:spcAft>
            </a:pPr>
            <a:endParaRPr lang="en-US" sz="2400" b="1" kern="1200" dirty="0">
              <a:solidFill>
                <a:srgbClr val="FFFFFF"/>
              </a:solidFill>
              <a:latin typeface="+mj-lt"/>
              <a:ea typeface="+mj-ea"/>
              <a:cs typeface="+mj-cs"/>
            </a:endParaRPr>
          </a:p>
          <a:p>
            <a:pPr algn="ctr">
              <a:lnSpc>
                <a:spcPct val="90000"/>
              </a:lnSpc>
              <a:spcBef>
                <a:spcPct val="0"/>
              </a:spcBef>
              <a:spcAft>
                <a:spcPts val="600"/>
              </a:spcAft>
            </a:pPr>
            <a:r>
              <a:rPr lang="en-US" sz="2800" b="1" kern="1200" dirty="0">
                <a:solidFill>
                  <a:srgbClr val="FFFFFF"/>
                </a:solidFill>
                <a:latin typeface="+mj-lt"/>
                <a:ea typeface="+mj-ea"/>
                <a:cs typeface="+mj-cs"/>
              </a:rPr>
              <a:t>Break down silos, </a:t>
            </a:r>
          </a:p>
          <a:p>
            <a:pPr algn="ctr">
              <a:lnSpc>
                <a:spcPct val="90000"/>
              </a:lnSpc>
              <a:spcBef>
                <a:spcPct val="0"/>
              </a:spcBef>
              <a:spcAft>
                <a:spcPts val="600"/>
              </a:spcAft>
            </a:pPr>
            <a:r>
              <a:rPr lang="en-US" sz="2800" b="1" kern="1200" dirty="0">
                <a:solidFill>
                  <a:srgbClr val="FFFFFF"/>
                </a:solidFill>
                <a:latin typeface="+mj-lt"/>
                <a:ea typeface="+mj-ea"/>
                <a:cs typeface="+mj-cs"/>
              </a:rPr>
              <a:t>transform healthcare delivery </a:t>
            </a:r>
          </a:p>
          <a:p>
            <a:pPr algn="ctr">
              <a:lnSpc>
                <a:spcPct val="90000"/>
              </a:lnSpc>
              <a:spcBef>
                <a:spcPct val="0"/>
              </a:spcBef>
              <a:spcAft>
                <a:spcPts val="600"/>
              </a:spcAft>
            </a:pPr>
            <a:r>
              <a:rPr lang="en-US" sz="2800" b="1" kern="1200" dirty="0">
                <a:solidFill>
                  <a:srgbClr val="FFFFFF"/>
                </a:solidFill>
                <a:latin typeface="+mj-lt"/>
                <a:ea typeface="+mj-ea"/>
                <a:cs typeface="+mj-cs"/>
              </a:rPr>
              <a:t>and create economic growth</a:t>
            </a:r>
            <a:endParaRPr lang="en-US" sz="1600" kern="1200" dirty="0">
              <a:solidFill>
                <a:srgbClr val="FFFFFF"/>
              </a:solidFill>
              <a:latin typeface="+mj-lt"/>
              <a:ea typeface="+mj-ea"/>
              <a:cs typeface="+mj-cs"/>
            </a:endParaRPr>
          </a:p>
        </p:txBody>
      </p:sp>
    </p:spTree>
    <p:extLst>
      <p:ext uri="{BB962C8B-B14F-4D97-AF65-F5344CB8AC3E}">
        <p14:creationId xmlns:p14="http://schemas.microsoft.com/office/powerpoint/2010/main" val="258602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4"/>
          <p:cNvSpPr/>
          <p:nvPr/>
        </p:nvSpPr>
        <p:spPr>
          <a:xfrm>
            <a:off x="2" y="687319"/>
            <a:ext cx="3317700" cy="281100"/>
          </a:xfrm>
          <a:prstGeom prst="rect">
            <a:avLst/>
          </a:prstGeom>
          <a:noFill/>
          <a:ln w="9525" cap="flat" cmpd="sng">
            <a:solidFill>
              <a:schemeClr val="lt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rgbClr val="0070C0"/>
                </a:solidFill>
                <a:latin typeface="Helvetica Neue"/>
                <a:ea typeface="Helvetica Neue"/>
                <a:cs typeface="Helvetica Neue"/>
                <a:sym typeface="Helvetica Neue"/>
              </a:rPr>
              <a:t>Existing  Ecosystems</a:t>
            </a:r>
            <a:endParaRPr/>
          </a:p>
        </p:txBody>
      </p:sp>
      <p:sp>
        <p:nvSpPr>
          <p:cNvPr id="287" name="Google Shape;287;p34"/>
          <p:cNvSpPr txBox="1"/>
          <p:nvPr/>
        </p:nvSpPr>
        <p:spPr>
          <a:xfrm>
            <a:off x="493696" y="1035544"/>
            <a:ext cx="2801100" cy="577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143F6A"/>
                </a:solidFill>
                <a:latin typeface="Helvetica Neue"/>
                <a:ea typeface="Helvetica Neue"/>
                <a:cs typeface="Helvetica Neue"/>
                <a:sym typeface="Helvetica Neue"/>
              </a:rPr>
              <a:t>Belgium – Brussels</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Belgium - Flanders</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Canada – Ontario</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Czech Republic</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Denmark – South</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England – Manchester</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England - North West Coast</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England – London</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England - Yorkshire &amp; Humber</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Estonia</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Finland – Oulu</a:t>
            </a:r>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France – Nice PACA</a:t>
            </a:r>
            <a:endParaRPr sz="1400" b="1">
              <a:solidFill>
                <a:srgbClr val="143F6A"/>
              </a:solidFill>
              <a:latin typeface="Helvetica Neue"/>
              <a:ea typeface="Helvetica Neue"/>
              <a:cs typeface="Helvetica Neue"/>
              <a:sym typeface="Helvetica Neue"/>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Germany – Rheinland</a:t>
            </a:r>
            <a:endParaRPr sz="1400" b="1">
              <a:solidFill>
                <a:srgbClr val="143F6A"/>
              </a:solidFill>
              <a:latin typeface="Helvetica Neue"/>
              <a:ea typeface="Helvetica Neue"/>
              <a:cs typeface="Helvetica Neue"/>
              <a:sym typeface="Helvetica Neue"/>
            </a:endParaRPr>
          </a:p>
          <a:p>
            <a:pPr marL="0" marR="0" lvl="0" indent="0" algn="l" rtl="0">
              <a:spcBef>
                <a:spcPts val="1600"/>
              </a:spcBef>
              <a:spcAft>
                <a:spcPts val="0"/>
              </a:spcAft>
              <a:buNone/>
            </a:pPr>
            <a:r>
              <a:rPr lang="en-US" sz="1400" b="1">
                <a:solidFill>
                  <a:srgbClr val="143F6A"/>
                </a:solidFill>
                <a:latin typeface="Helvetica Neue"/>
                <a:ea typeface="Helvetica Neue"/>
                <a:cs typeface="Helvetica Neue"/>
                <a:sym typeface="Helvetica Neue"/>
              </a:rPr>
              <a:t>Greece - Athens</a:t>
            </a:r>
            <a:endParaRPr/>
          </a:p>
        </p:txBody>
      </p:sp>
      <p:pic>
        <p:nvPicPr>
          <p:cNvPr id="288" name="Google Shape;288;p34"/>
          <p:cNvPicPr preferRelativeResize="0"/>
          <p:nvPr/>
        </p:nvPicPr>
        <p:blipFill rotWithShape="1">
          <a:blip r:embed="rId3">
            <a:alphaModFix/>
          </a:blip>
          <a:srcRect/>
          <a:stretch/>
        </p:blipFill>
        <p:spPr>
          <a:xfrm rot="10800000" flipH="1">
            <a:off x="83661" y="4390297"/>
            <a:ext cx="403669" cy="404653"/>
          </a:xfrm>
          <a:prstGeom prst="rect">
            <a:avLst/>
          </a:prstGeom>
          <a:noFill/>
          <a:ln>
            <a:noFill/>
          </a:ln>
        </p:spPr>
      </p:pic>
      <p:pic>
        <p:nvPicPr>
          <p:cNvPr id="289" name="Google Shape;289;p34"/>
          <p:cNvPicPr preferRelativeResize="0"/>
          <p:nvPr/>
        </p:nvPicPr>
        <p:blipFill rotWithShape="1">
          <a:blip r:embed="rId3">
            <a:alphaModFix/>
          </a:blip>
          <a:srcRect/>
          <a:stretch/>
        </p:blipFill>
        <p:spPr>
          <a:xfrm rot="10800000" flipH="1">
            <a:off x="79056" y="3946851"/>
            <a:ext cx="403669" cy="404653"/>
          </a:xfrm>
          <a:prstGeom prst="rect">
            <a:avLst/>
          </a:prstGeom>
          <a:noFill/>
          <a:ln>
            <a:noFill/>
          </a:ln>
        </p:spPr>
      </p:pic>
      <p:pic>
        <p:nvPicPr>
          <p:cNvPr id="290" name="Google Shape;290;p34"/>
          <p:cNvPicPr preferRelativeResize="0"/>
          <p:nvPr/>
        </p:nvPicPr>
        <p:blipFill rotWithShape="1">
          <a:blip r:embed="rId3">
            <a:alphaModFix/>
          </a:blip>
          <a:srcRect/>
          <a:stretch/>
        </p:blipFill>
        <p:spPr>
          <a:xfrm rot="10800000" flipH="1">
            <a:off x="80160" y="3516524"/>
            <a:ext cx="403669" cy="404653"/>
          </a:xfrm>
          <a:prstGeom prst="rect">
            <a:avLst/>
          </a:prstGeom>
          <a:noFill/>
          <a:ln>
            <a:noFill/>
          </a:ln>
        </p:spPr>
      </p:pic>
      <p:pic>
        <p:nvPicPr>
          <p:cNvPr id="291" name="Google Shape;291;p34"/>
          <p:cNvPicPr preferRelativeResize="0"/>
          <p:nvPr/>
        </p:nvPicPr>
        <p:blipFill rotWithShape="1">
          <a:blip r:embed="rId3">
            <a:alphaModFix/>
          </a:blip>
          <a:srcRect/>
          <a:stretch/>
        </p:blipFill>
        <p:spPr>
          <a:xfrm rot="10800000" flipH="1">
            <a:off x="73356" y="3096260"/>
            <a:ext cx="403669" cy="404653"/>
          </a:xfrm>
          <a:prstGeom prst="rect">
            <a:avLst/>
          </a:prstGeom>
          <a:noFill/>
          <a:ln>
            <a:noFill/>
          </a:ln>
        </p:spPr>
      </p:pic>
      <p:pic>
        <p:nvPicPr>
          <p:cNvPr id="292" name="Google Shape;292;p34"/>
          <p:cNvPicPr preferRelativeResize="0"/>
          <p:nvPr/>
        </p:nvPicPr>
        <p:blipFill rotWithShape="1">
          <a:blip r:embed="rId4">
            <a:alphaModFix/>
          </a:blip>
          <a:srcRect/>
          <a:stretch/>
        </p:blipFill>
        <p:spPr>
          <a:xfrm>
            <a:off x="68763" y="2218012"/>
            <a:ext cx="403669" cy="404653"/>
          </a:xfrm>
          <a:prstGeom prst="rect">
            <a:avLst/>
          </a:prstGeom>
          <a:noFill/>
          <a:ln>
            <a:noFill/>
          </a:ln>
        </p:spPr>
      </p:pic>
      <p:pic>
        <p:nvPicPr>
          <p:cNvPr id="293" name="Google Shape;293;p34"/>
          <p:cNvPicPr preferRelativeResize="0"/>
          <p:nvPr/>
        </p:nvPicPr>
        <p:blipFill rotWithShape="1">
          <a:blip r:embed="rId5">
            <a:alphaModFix/>
          </a:blip>
          <a:srcRect/>
          <a:stretch/>
        </p:blipFill>
        <p:spPr>
          <a:xfrm>
            <a:off x="80503" y="4812770"/>
            <a:ext cx="379499" cy="380424"/>
          </a:xfrm>
          <a:prstGeom prst="rect">
            <a:avLst/>
          </a:prstGeom>
          <a:noFill/>
          <a:ln>
            <a:noFill/>
          </a:ln>
        </p:spPr>
      </p:pic>
      <p:pic>
        <p:nvPicPr>
          <p:cNvPr id="294" name="Google Shape;294;p34"/>
          <p:cNvPicPr preferRelativeResize="0"/>
          <p:nvPr/>
        </p:nvPicPr>
        <p:blipFill rotWithShape="1">
          <a:blip r:embed="rId6">
            <a:alphaModFix/>
          </a:blip>
          <a:srcRect/>
          <a:stretch/>
        </p:blipFill>
        <p:spPr>
          <a:xfrm>
            <a:off x="80202" y="5211015"/>
            <a:ext cx="403669" cy="404653"/>
          </a:xfrm>
          <a:prstGeom prst="rect">
            <a:avLst/>
          </a:prstGeom>
          <a:noFill/>
          <a:ln>
            <a:noFill/>
          </a:ln>
        </p:spPr>
      </p:pic>
      <p:pic>
        <p:nvPicPr>
          <p:cNvPr id="295" name="Google Shape;295;p34"/>
          <p:cNvPicPr preferRelativeResize="0"/>
          <p:nvPr/>
        </p:nvPicPr>
        <p:blipFill rotWithShape="1">
          <a:blip r:embed="rId7">
            <a:alphaModFix/>
          </a:blip>
          <a:srcRect/>
          <a:stretch/>
        </p:blipFill>
        <p:spPr>
          <a:xfrm>
            <a:off x="82287" y="5628114"/>
            <a:ext cx="410288" cy="411288"/>
          </a:xfrm>
          <a:prstGeom prst="rect">
            <a:avLst/>
          </a:prstGeom>
          <a:noFill/>
          <a:ln>
            <a:noFill/>
          </a:ln>
        </p:spPr>
      </p:pic>
      <p:pic>
        <p:nvPicPr>
          <p:cNvPr id="296" name="Google Shape;296;p34"/>
          <p:cNvPicPr preferRelativeResize="0"/>
          <p:nvPr/>
        </p:nvPicPr>
        <p:blipFill rotWithShape="1">
          <a:blip r:embed="rId8">
            <a:alphaModFix/>
          </a:blip>
          <a:srcRect/>
          <a:stretch/>
        </p:blipFill>
        <p:spPr>
          <a:xfrm>
            <a:off x="73569" y="1784631"/>
            <a:ext cx="400707" cy="401682"/>
          </a:xfrm>
          <a:prstGeom prst="rect">
            <a:avLst/>
          </a:prstGeom>
          <a:noFill/>
          <a:ln>
            <a:noFill/>
          </a:ln>
        </p:spPr>
      </p:pic>
      <p:pic>
        <p:nvPicPr>
          <p:cNvPr id="297" name="Google Shape;297;p34"/>
          <p:cNvPicPr preferRelativeResize="0"/>
          <p:nvPr/>
        </p:nvPicPr>
        <p:blipFill rotWithShape="1">
          <a:blip r:embed="rId9">
            <a:alphaModFix/>
          </a:blip>
          <a:srcRect/>
          <a:stretch/>
        </p:blipFill>
        <p:spPr>
          <a:xfrm>
            <a:off x="77721" y="2653989"/>
            <a:ext cx="384926" cy="385865"/>
          </a:xfrm>
          <a:prstGeom prst="rect">
            <a:avLst/>
          </a:prstGeom>
          <a:noFill/>
          <a:ln>
            <a:noFill/>
          </a:ln>
        </p:spPr>
      </p:pic>
      <p:pic>
        <p:nvPicPr>
          <p:cNvPr id="298" name="Google Shape;298;p34"/>
          <p:cNvPicPr preferRelativeResize="0"/>
          <p:nvPr/>
        </p:nvPicPr>
        <p:blipFill rotWithShape="1">
          <a:blip r:embed="rId10">
            <a:alphaModFix/>
          </a:blip>
          <a:srcRect/>
          <a:stretch/>
        </p:blipFill>
        <p:spPr>
          <a:xfrm>
            <a:off x="75676" y="910661"/>
            <a:ext cx="397745" cy="398716"/>
          </a:xfrm>
          <a:prstGeom prst="rect">
            <a:avLst/>
          </a:prstGeom>
          <a:noFill/>
          <a:ln>
            <a:noFill/>
          </a:ln>
        </p:spPr>
      </p:pic>
      <p:sp>
        <p:nvSpPr>
          <p:cNvPr id="299" name="Google Shape;299;p34"/>
          <p:cNvSpPr txBox="1"/>
          <p:nvPr/>
        </p:nvSpPr>
        <p:spPr>
          <a:xfrm>
            <a:off x="3420938" y="793038"/>
            <a:ext cx="3370800" cy="6324900"/>
          </a:xfrm>
          <a:prstGeom prst="rect">
            <a:avLst/>
          </a:prstGeom>
          <a:noFill/>
          <a:ln>
            <a:noFill/>
          </a:ln>
        </p:spPr>
        <p:txBody>
          <a:bodyPr spcFirstLastPara="1" wrap="square" lIns="91425" tIns="45700" rIns="91425" bIns="45700" anchor="t" anchorCtr="0">
            <a:noAutofit/>
          </a:bodyPr>
          <a:lstStyle/>
          <a:p>
            <a:pPr marL="457200" marR="0" lvl="1" indent="0" algn="l" rtl="0">
              <a:spcBef>
                <a:spcPts val="0"/>
              </a:spcBef>
              <a:spcAft>
                <a:spcPts val="0"/>
              </a:spcAft>
              <a:buNone/>
            </a:pPr>
            <a:r>
              <a:rPr lang="en-US" sz="1400" b="1" i="0" u="none" strike="noStrike" cap="none">
                <a:solidFill>
                  <a:srgbClr val="143F6A"/>
                </a:solidFill>
                <a:latin typeface="Helvetica Neue"/>
                <a:ea typeface="Helvetica Neue"/>
                <a:cs typeface="Helvetica Neue"/>
                <a:sym typeface="Helvetica Neue"/>
              </a:rPr>
              <a:t>Malta </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Netherlands - Friesland</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Northern Ireland</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Portugal</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Republic of Ireland</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Serbia</a:t>
            </a:r>
            <a:endParaRPr sz="1400" b="1" i="0" u="none" strike="noStrike" cap="none">
              <a:solidFill>
                <a:srgbClr val="143F6A"/>
              </a:solidFill>
              <a:latin typeface="Helvetica Neue"/>
              <a:ea typeface="Helvetica Neue"/>
              <a:cs typeface="Helvetica Neue"/>
              <a:sym typeface="Helvetica Neue"/>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Scotland</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Highlands &amp; Islands (Scotland) </a:t>
            </a:r>
            <a:endParaRPr sz="1400" b="1" i="0" u="none" strike="noStrike" cap="none">
              <a:solidFill>
                <a:srgbClr val="143F6A"/>
              </a:solidFill>
              <a:latin typeface="Helvetica Neue"/>
              <a:ea typeface="Helvetica Neue"/>
              <a:cs typeface="Helvetica Neue"/>
              <a:sym typeface="Helvetica Neue"/>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Slovenia </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Spain – Valencia</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Spain - Galicia</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Spain – Catalonia</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USA - New York</a:t>
            </a:r>
            <a:endParaRPr/>
          </a:p>
          <a:p>
            <a:pPr marL="457200" marR="0" lvl="1" indent="0" algn="l" rtl="0">
              <a:spcBef>
                <a:spcPts val="1800"/>
              </a:spcBef>
              <a:spcAft>
                <a:spcPts val="0"/>
              </a:spcAft>
              <a:buNone/>
            </a:pPr>
            <a:r>
              <a:rPr lang="en-US" sz="1400" b="1" i="0" u="none" strike="noStrike" cap="none">
                <a:solidFill>
                  <a:srgbClr val="143F6A"/>
                </a:solidFill>
                <a:latin typeface="Helvetica Neue"/>
                <a:ea typeface="Helvetica Neue"/>
                <a:cs typeface="Helvetica Neue"/>
                <a:sym typeface="Helvetica Neue"/>
              </a:rPr>
              <a:t>Wales</a:t>
            </a:r>
            <a:endParaRPr/>
          </a:p>
        </p:txBody>
      </p:sp>
      <p:pic>
        <p:nvPicPr>
          <p:cNvPr id="300" name="Google Shape;300;p34"/>
          <p:cNvPicPr preferRelativeResize="0"/>
          <p:nvPr/>
        </p:nvPicPr>
        <p:blipFill rotWithShape="1">
          <a:blip r:embed="rId11">
            <a:alphaModFix/>
          </a:blip>
          <a:srcRect/>
          <a:stretch/>
        </p:blipFill>
        <p:spPr>
          <a:xfrm>
            <a:off x="75793" y="6464639"/>
            <a:ext cx="372032" cy="372939"/>
          </a:xfrm>
          <a:prstGeom prst="rect">
            <a:avLst/>
          </a:prstGeom>
          <a:noFill/>
          <a:ln>
            <a:noFill/>
          </a:ln>
        </p:spPr>
      </p:pic>
      <p:pic>
        <p:nvPicPr>
          <p:cNvPr id="301" name="Google Shape;301;p34"/>
          <p:cNvPicPr preferRelativeResize="0"/>
          <p:nvPr/>
        </p:nvPicPr>
        <p:blipFill rotWithShape="1">
          <a:blip r:embed="rId12">
            <a:alphaModFix/>
          </a:blip>
          <a:srcRect/>
          <a:stretch/>
        </p:blipFill>
        <p:spPr>
          <a:xfrm>
            <a:off x="3403460" y="2524809"/>
            <a:ext cx="382706" cy="383636"/>
          </a:xfrm>
          <a:prstGeom prst="rect">
            <a:avLst/>
          </a:prstGeom>
          <a:noFill/>
          <a:ln>
            <a:noFill/>
          </a:ln>
        </p:spPr>
      </p:pic>
      <p:pic>
        <p:nvPicPr>
          <p:cNvPr id="302" name="Google Shape;302;p34"/>
          <p:cNvPicPr preferRelativeResize="0"/>
          <p:nvPr/>
        </p:nvPicPr>
        <p:blipFill rotWithShape="1">
          <a:blip r:embed="rId13">
            <a:alphaModFix/>
          </a:blip>
          <a:srcRect/>
          <a:stretch/>
        </p:blipFill>
        <p:spPr>
          <a:xfrm>
            <a:off x="3387463" y="3388192"/>
            <a:ext cx="379499" cy="380424"/>
          </a:xfrm>
          <a:prstGeom prst="rect">
            <a:avLst/>
          </a:prstGeom>
          <a:noFill/>
          <a:ln>
            <a:noFill/>
          </a:ln>
        </p:spPr>
      </p:pic>
      <p:pic>
        <p:nvPicPr>
          <p:cNvPr id="303" name="Google Shape;303;p34"/>
          <p:cNvPicPr preferRelativeResize="0"/>
          <p:nvPr/>
        </p:nvPicPr>
        <p:blipFill rotWithShape="1">
          <a:blip r:embed="rId14">
            <a:alphaModFix/>
          </a:blip>
          <a:srcRect/>
          <a:stretch/>
        </p:blipFill>
        <p:spPr>
          <a:xfrm>
            <a:off x="3406668" y="4258802"/>
            <a:ext cx="382706" cy="383638"/>
          </a:xfrm>
          <a:prstGeom prst="rect">
            <a:avLst/>
          </a:prstGeom>
          <a:noFill/>
          <a:ln>
            <a:noFill/>
          </a:ln>
        </p:spPr>
      </p:pic>
      <p:pic>
        <p:nvPicPr>
          <p:cNvPr id="304" name="Google Shape;304;p34"/>
          <p:cNvPicPr preferRelativeResize="0"/>
          <p:nvPr/>
        </p:nvPicPr>
        <p:blipFill rotWithShape="1">
          <a:blip r:embed="rId15">
            <a:alphaModFix/>
          </a:blip>
          <a:srcRect/>
          <a:stretch/>
        </p:blipFill>
        <p:spPr>
          <a:xfrm>
            <a:off x="3404740" y="4749728"/>
            <a:ext cx="382706" cy="383638"/>
          </a:xfrm>
          <a:prstGeom prst="rect">
            <a:avLst/>
          </a:prstGeom>
          <a:noFill/>
          <a:ln>
            <a:noFill/>
          </a:ln>
        </p:spPr>
      </p:pic>
      <p:pic>
        <p:nvPicPr>
          <p:cNvPr id="305" name="Google Shape;305;p34"/>
          <p:cNvPicPr preferRelativeResize="0"/>
          <p:nvPr/>
        </p:nvPicPr>
        <p:blipFill rotWithShape="1">
          <a:blip r:embed="rId15">
            <a:alphaModFix/>
          </a:blip>
          <a:srcRect/>
          <a:stretch/>
        </p:blipFill>
        <p:spPr>
          <a:xfrm>
            <a:off x="3413337" y="5181630"/>
            <a:ext cx="382706" cy="383638"/>
          </a:xfrm>
          <a:prstGeom prst="rect">
            <a:avLst/>
          </a:prstGeom>
          <a:noFill/>
          <a:ln>
            <a:noFill/>
          </a:ln>
        </p:spPr>
      </p:pic>
      <p:pic>
        <p:nvPicPr>
          <p:cNvPr id="306" name="Google Shape;306;p34"/>
          <p:cNvPicPr preferRelativeResize="0"/>
          <p:nvPr/>
        </p:nvPicPr>
        <p:blipFill rotWithShape="1">
          <a:blip r:embed="rId16">
            <a:alphaModFix/>
          </a:blip>
          <a:srcRect/>
          <a:stretch/>
        </p:blipFill>
        <p:spPr>
          <a:xfrm>
            <a:off x="3410644" y="6034190"/>
            <a:ext cx="372032" cy="372942"/>
          </a:xfrm>
          <a:prstGeom prst="rect">
            <a:avLst/>
          </a:prstGeom>
          <a:noFill/>
          <a:ln>
            <a:noFill/>
          </a:ln>
        </p:spPr>
      </p:pic>
      <p:pic>
        <p:nvPicPr>
          <p:cNvPr id="307" name="Google Shape;307;p34"/>
          <p:cNvPicPr preferRelativeResize="0"/>
          <p:nvPr/>
        </p:nvPicPr>
        <p:blipFill rotWithShape="1">
          <a:blip r:embed="rId17">
            <a:alphaModFix/>
          </a:blip>
          <a:srcRect/>
          <a:stretch/>
        </p:blipFill>
        <p:spPr>
          <a:xfrm>
            <a:off x="3378207" y="1194095"/>
            <a:ext cx="417833" cy="418851"/>
          </a:xfrm>
          <a:prstGeom prst="rect">
            <a:avLst/>
          </a:prstGeom>
          <a:noFill/>
          <a:ln>
            <a:noFill/>
          </a:ln>
        </p:spPr>
      </p:pic>
      <p:pic>
        <p:nvPicPr>
          <p:cNvPr id="308" name="Google Shape;308;p34"/>
          <p:cNvPicPr preferRelativeResize="0"/>
          <p:nvPr/>
        </p:nvPicPr>
        <p:blipFill rotWithShape="1">
          <a:blip r:embed="rId15">
            <a:alphaModFix/>
          </a:blip>
          <a:srcRect/>
          <a:stretch/>
        </p:blipFill>
        <p:spPr>
          <a:xfrm>
            <a:off x="3413339" y="5611399"/>
            <a:ext cx="382706" cy="383638"/>
          </a:xfrm>
          <a:prstGeom prst="rect">
            <a:avLst/>
          </a:prstGeom>
          <a:noFill/>
          <a:ln>
            <a:noFill/>
          </a:ln>
        </p:spPr>
      </p:pic>
      <p:pic>
        <p:nvPicPr>
          <p:cNvPr id="309" name="Google Shape;309;p34"/>
          <p:cNvPicPr preferRelativeResize="0"/>
          <p:nvPr/>
        </p:nvPicPr>
        <p:blipFill rotWithShape="1">
          <a:blip r:embed="rId18">
            <a:alphaModFix/>
          </a:blip>
          <a:srcRect/>
          <a:stretch/>
        </p:blipFill>
        <p:spPr>
          <a:xfrm>
            <a:off x="3225865" y="2079874"/>
            <a:ext cx="734039" cy="367019"/>
          </a:xfrm>
          <a:prstGeom prst="rect">
            <a:avLst/>
          </a:prstGeom>
          <a:noFill/>
          <a:ln>
            <a:noFill/>
          </a:ln>
        </p:spPr>
      </p:pic>
      <p:pic>
        <p:nvPicPr>
          <p:cNvPr id="310" name="Google Shape;310;p34"/>
          <p:cNvPicPr preferRelativeResize="0"/>
          <p:nvPr/>
        </p:nvPicPr>
        <p:blipFill rotWithShape="1">
          <a:blip r:embed="rId19">
            <a:alphaModFix/>
          </a:blip>
          <a:srcRect/>
          <a:stretch/>
        </p:blipFill>
        <p:spPr>
          <a:xfrm>
            <a:off x="74605" y="6042321"/>
            <a:ext cx="400742" cy="401724"/>
          </a:xfrm>
          <a:prstGeom prst="rect">
            <a:avLst/>
          </a:prstGeom>
          <a:noFill/>
          <a:ln>
            <a:noFill/>
          </a:ln>
        </p:spPr>
      </p:pic>
      <p:sp>
        <p:nvSpPr>
          <p:cNvPr id="311" name="Google Shape;311;p34"/>
          <p:cNvSpPr/>
          <p:nvPr/>
        </p:nvSpPr>
        <p:spPr>
          <a:xfrm>
            <a:off x="6714127" y="789893"/>
            <a:ext cx="2106000" cy="2925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rgbClr val="0070C0"/>
                </a:solidFill>
                <a:latin typeface="Helvetica Neue"/>
                <a:ea typeface="Helvetica Neue"/>
                <a:cs typeface="Helvetica Neue"/>
                <a:sym typeface="Helvetica Neue"/>
              </a:rPr>
              <a:t>Launching</a:t>
            </a:r>
            <a:r>
              <a:rPr lang="en-US" sz="1600" b="1">
                <a:solidFill>
                  <a:srgbClr val="0000FF"/>
                </a:solidFill>
                <a:latin typeface="Helvetica Neue"/>
                <a:ea typeface="Helvetica Neue"/>
                <a:cs typeface="Helvetica Neue"/>
                <a:sym typeface="Helvetica Neue"/>
              </a:rPr>
              <a:t> </a:t>
            </a:r>
            <a:r>
              <a:rPr lang="en-US" sz="1600" b="1">
                <a:solidFill>
                  <a:srgbClr val="0070C0"/>
                </a:solidFill>
                <a:latin typeface="Helvetica Neue"/>
                <a:ea typeface="Helvetica Neue"/>
                <a:cs typeface="Helvetica Neue"/>
                <a:sym typeface="Helvetica Neue"/>
              </a:rPr>
              <a:t>soon</a:t>
            </a:r>
            <a:endParaRPr sz="1800" b="1">
              <a:solidFill>
                <a:srgbClr val="0070C0"/>
              </a:solidFill>
              <a:latin typeface="Helvetica Neue"/>
              <a:ea typeface="Helvetica Neue"/>
              <a:cs typeface="Helvetica Neue"/>
              <a:sym typeface="Helvetica Neue"/>
            </a:endParaRPr>
          </a:p>
        </p:txBody>
      </p:sp>
      <p:sp>
        <p:nvSpPr>
          <p:cNvPr id="312" name="Google Shape;312;p34"/>
          <p:cNvSpPr txBox="1"/>
          <p:nvPr/>
        </p:nvSpPr>
        <p:spPr>
          <a:xfrm>
            <a:off x="5868948" y="1143465"/>
            <a:ext cx="2450700" cy="766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Bretagne France</a:t>
            </a:r>
            <a:endParaRPr/>
          </a:p>
          <a:p>
            <a:pPr marL="0" marR="0" lvl="0" indent="0" algn="r" rtl="0">
              <a:spcBef>
                <a:spcPts val="1802"/>
              </a:spcBef>
              <a:spcAft>
                <a:spcPts val="0"/>
              </a:spcAft>
              <a:buNone/>
            </a:pPr>
            <a:r>
              <a:rPr lang="en-US" sz="1400" b="1">
                <a:solidFill>
                  <a:srgbClr val="143F6A"/>
                </a:solidFill>
                <a:latin typeface="Helvetica Neue"/>
                <a:ea typeface="Helvetica Neue"/>
                <a:cs typeface="Helvetica Neue"/>
                <a:sym typeface="Helvetica Neue"/>
              </a:rPr>
              <a:t>Sweden</a:t>
            </a:r>
            <a:endParaRPr/>
          </a:p>
        </p:txBody>
      </p:sp>
      <p:sp>
        <p:nvSpPr>
          <p:cNvPr id="313" name="Google Shape;313;p34"/>
          <p:cNvSpPr/>
          <p:nvPr/>
        </p:nvSpPr>
        <p:spPr>
          <a:xfrm>
            <a:off x="6342737" y="2306203"/>
            <a:ext cx="2450700" cy="3804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600" b="1">
                <a:solidFill>
                  <a:srgbClr val="0070C0"/>
                </a:solidFill>
                <a:latin typeface="Helvetica Neue"/>
                <a:ea typeface="Helvetica Neue"/>
                <a:cs typeface="Helvetica Neue"/>
                <a:sym typeface="Helvetica Neue"/>
              </a:rPr>
              <a:t>Exploring</a:t>
            </a:r>
            <a:r>
              <a:rPr lang="en-US" sz="1600" b="1" u="sng">
                <a:solidFill>
                  <a:schemeClr val="lt1"/>
                </a:solidFill>
                <a:latin typeface="Helvetica Neue"/>
                <a:ea typeface="Helvetica Neue"/>
                <a:cs typeface="Helvetica Neue"/>
                <a:sym typeface="Helvetica Neue"/>
              </a:rPr>
              <a:t> </a:t>
            </a:r>
            <a:r>
              <a:rPr lang="en-US" sz="1600" b="1">
                <a:solidFill>
                  <a:srgbClr val="0070C0"/>
                </a:solidFill>
                <a:latin typeface="Helvetica Neue"/>
                <a:ea typeface="Helvetica Neue"/>
                <a:cs typeface="Helvetica Neue"/>
                <a:sym typeface="Helvetica Neue"/>
              </a:rPr>
              <a:t>Prospects</a:t>
            </a:r>
            <a:endParaRPr/>
          </a:p>
        </p:txBody>
      </p:sp>
      <p:sp>
        <p:nvSpPr>
          <p:cNvPr id="314" name="Google Shape;314;p34"/>
          <p:cNvSpPr txBox="1"/>
          <p:nvPr/>
        </p:nvSpPr>
        <p:spPr>
          <a:xfrm>
            <a:off x="6622749" y="2534901"/>
            <a:ext cx="2170800" cy="22467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Africa</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Australia </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Canada </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Finland</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Germany</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Norway </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Romania</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Spain</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Sweden</a:t>
            </a:r>
            <a:endParaRPr/>
          </a:p>
          <a:p>
            <a:pPr marL="0" marR="0" lvl="0" indent="0" algn="r" rtl="0">
              <a:spcBef>
                <a:spcPts val="0"/>
              </a:spcBef>
              <a:spcAft>
                <a:spcPts val="0"/>
              </a:spcAft>
              <a:buNone/>
            </a:pPr>
            <a:r>
              <a:rPr lang="en-US" sz="1400" b="1">
                <a:solidFill>
                  <a:srgbClr val="143F6A"/>
                </a:solidFill>
                <a:latin typeface="Helvetica Neue"/>
                <a:ea typeface="Helvetica Neue"/>
                <a:cs typeface="Helvetica Neue"/>
                <a:sym typeface="Helvetica Neue"/>
              </a:rPr>
              <a:t>UK </a:t>
            </a:r>
            <a:endParaRPr/>
          </a:p>
        </p:txBody>
      </p:sp>
      <p:pic>
        <p:nvPicPr>
          <p:cNvPr id="315" name="Google Shape;315;p34"/>
          <p:cNvPicPr preferRelativeResize="0"/>
          <p:nvPr/>
        </p:nvPicPr>
        <p:blipFill rotWithShape="1">
          <a:blip r:embed="rId20">
            <a:alphaModFix/>
          </a:blip>
          <a:srcRect/>
          <a:stretch/>
        </p:blipFill>
        <p:spPr>
          <a:xfrm>
            <a:off x="3404251" y="6465540"/>
            <a:ext cx="372032" cy="372939"/>
          </a:xfrm>
          <a:prstGeom prst="rect">
            <a:avLst/>
          </a:prstGeom>
          <a:noFill/>
          <a:ln>
            <a:noFill/>
          </a:ln>
        </p:spPr>
      </p:pic>
      <p:sp>
        <p:nvSpPr>
          <p:cNvPr id="316" name="Google Shape;316;p34"/>
          <p:cNvSpPr txBox="1"/>
          <p:nvPr/>
        </p:nvSpPr>
        <p:spPr>
          <a:xfrm>
            <a:off x="714103" y="45900"/>
            <a:ext cx="8347847" cy="430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2200" b="1" dirty="0">
                <a:solidFill>
                  <a:srgbClr val="374D81"/>
                </a:solidFill>
                <a:latin typeface="Helvetica Neue Light"/>
                <a:ea typeface="Helvetica Neue Light"/>
                <a:cs typeface="Helvetica Neue Light"/>
                <a:sym typeface="Helvetica Neue Light"/>
              </a:rPr>
              <a:t>Members of the International Network of Ecosystems</a:t>
            </a:r>
            <a:endParaRPr dirty="0"/>
          </a:p>
        </p:txBody>
      </p:sp>
      <p:sp>
        <p:nvSpPr>
          <p:cNvPr id="317" name="Google Shape;317;p34"/>
          <p:cNvSpPr/>
          <p:nvPr/>
        </p:nvSpPr>
        <p:spPr>
          <a:xfrm>
            <a:off x="5363852" y="355339"/>
            <a:ext cx="3660201" cy="3078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400" b="1" dirty="0">
                <a:solidFill>
                  <a:srgbClr val="374D81"/>
                </a:solidFill>
                <a:latin typeface="Helvetica Neue Light"/>
                <a:ea typeface="Helvetica Neue Light"/>
                <a:cs typeface="Helvetica Neue Light"/>
                <a:sym typeface="Helvetica Neue Light"/>
              </a:rPr>
              <a:t>100+ quarterly gatherings per year</a:t>
            </a:r>
            <a:endParaRPr dirty="0"/>
          </a:p>
        </p:txBody>
      </p:sp>
      <p:pic>
        <p:nvPicPr>
          <p:cNvPr id="318" name="Google Shape;318;p34" descr="Portugal flag vector - free download"/>
          <p:cNvPicPr preferRelativeResize="0"/>
          <p:nvPr/>
        </p:nvPicPr>
        <p:blipFill rotWithShape="1">
          <a:blip r:embed="rId21">
            <a:alphaModFix/>
          </a:blip>
          <a:srcRect/>
          <a:stretch/>
        </p:blipFill>
        <p:spPr>
          <a:xfrm>
            <a:off x="3396327" y="2080027"/>
            <a:ext cx="381595" cy="381595"/>
          </a:xfrm>
          <a:prstGeom prst="rect">
            <a:avLst/>
          </a:prstGeom>
          <a:noFill/>
          <a:ln>
            <a:noFill/>
          </a:ln>
        </p:spPr>
      </p:pic>
      <p:pic>
        <p:nvPicPr>
          <p:cNvPr id="319" name="Google Shape;319;p34"/>
          <p:cNvPicPr preferRelativeResize="0"/>
          <p:nvPr/>
        </p:nvPicPr>
        <p:blipFill rotWithShape="1">
          <a:blip r:embed="rId10">
            <a:alphaModFix/>
          </a:blip>
          <a:srcRect/>
          <a:stretch/>
        </p:blipFill>
        <p:spPr>
          <a:xfrm>
            <a:off x="79101" y="1342375"/>
            <a:ext cx="397745" cy="398716"/>
          </a:xfrm>
          <a:prstGeom prst="rect">
            <a:avLst/>
          </a:prstGeom>
          <a:noFill/>
          <a:ln>
            <a:noFill/>
          </a:ln>
        </p:spPr>
      </p:pic>
      <p:pic>
        <p:nvPicPr>
          <p:cNvPr id="320" name="Google Shape;320;p34"/>
          <p:cNvPicPr preferRelativeResize="0"/>
          <p:nvPr/>
        </p:nvPicPr>
        <p:blipFill rotWithShape="1">
          <a:blip r:embed="rId22">
            <a:alphaModFix/>
          </a:blip>
          <a:srcRect/>
          <a:stretch/>
        </p:blipFill>
        <p:spPr>
          <a:xfrm>
            <a:off x="3407042" y="2965562"/>
            <a:ext cx="381600" cy="381600"/>
          </a:xfrm>
          <a:prstGeom prst="rect">
            <a:avLst/>
          </a:prstGeom>
          <a:noFill/>
          <a:ln>
            <a:noFill/>
          </a:ln>
        </p:spPr>
      </p:pic>
      <p:pic>
        <p:nvPicPr>
          <p:cNvPr id="321" name="Google Shape;321;p34"/>
          <p:cNvPicPr preferRelativeResize="0"/>
          <p:nvPr/>
        </p:nvPicPr>
        <p:blipFill rotWithShape="1">
          <a:blip r:embed="rId13">
            <a:alphaModFix/>
          </a:blip>
          <a:srcRect/>
          <a:stretch/>
        </p:blipFill>
        <p:spPr>
          <a:xfrm>
            <a:off x="3403178" y="3832832"/>
            <a:ext cx="379499" cy="380424"/>
          </a:xfrm>
          <a:prstGeom prst="rect">
            <a:avLst/>
          </a:prstGeom>
          <a:noFill/>
          <a:ln>
            <a:noFill/>
          </a:ln>
        </p:spPr>
      </p:pic>
      <p:cxnSp>
        <p:nvCxnSpPr>
          <p:cNvPr id="322" name="Google Shape;322;p34"/>
          <p:cNvCxnSpPr/>
          <p:nvPr/>
        </p:nvCxnSpPr>
        <p:spPr>
          <a:xfrm>
            <a:off x="1679122" y="687319"/>
            <a:ext cx="7344900" cy="0"/>
          </a:xfrm>
          <a:prstGeom prst="straightConnector1">
            <a:avLst/>
          </a:prstGeom>
          <a:noFill/>
          <a:ln w="9525" cap="flat" cmpd="sng">
            <a:solidFill>
              <a:srgbClr val="5C99CE"/>
            </a:solidFill>
            <a:prstDash val="solid"/>
            <a:round/>
            <a:headEnd type="none" w="sm" len="sm"/>
            <a:tailEnd type="none" w="sm" len="sm"/>
          </a:ln>
        </p:spPr>
      </p:cxnSp>
      <p:pic>
        <p:nvPicPr>
          <p:cNvPr id="323" name="Google Shape;323;p34" descr="Image result for malta flag circle"/>
          <p:cNvPicPr preferRelativeResize="0"/>
          <p:nvPr/>
        </p:nvPicPr>
        <p:blipFill rotWithShape="1">
          <a:blip r:embed="rId23">
            <a:alphaModFix/>
          </a:blip>
          <a:srcRect/>
          <a:stretch/>
        </p:blipFill>
        <p:spPr>
          <a:xfrm>
            <a:off x="3275054" y="726634"/>
            <a:ext cx="603864" cy="451949"/>
          </a:xfrm>
          <a:prstGeom prst="rect">
            <a:avLst/>
          </a:prstGeom>
          <a:noFill/>
          <a:ln>
            <a:noFill/>
          </a:ln>
        </p:spPr>
      </p:pic>
      <p:pic>
        <p:nvPicPr>
          <p:cNvPr id="324" name="Google Shape;324;p34"/>
          <p:cNvPicPr preferRelativeResize="0"/>
          <p:nvPr/>
        </p:nvPicPr>
        <p:blipFill rotWithShape="1">
          <a:blip r:embed="rId7">
            <a:alphaModFix/>
          </a:blip>
          <a:srcRect/>
          <a:stretch/>
        </p:blipFill>
        <p:spPr>
          <a:xfrm>
            <a:off x="8344520" y="1090124"/>
            <a:ext cx="410288" cy="411288"/>
          </a:xfrm>
          <a:prstGeom prst="rect">
            <a:avLst/>
          </a:prstGeom>
          <a:noFill/>
          <a:ln>
            <a:noFill/>
          </a:ln>
        </p:spPr>
      </p:pic>
      <p:pic>
        <p:nvPicPr>
          <p:cNvPr id="325" name="Google Shape;325;p34" descr="Ecosystem Diagram Final New-01.png"/>
          <p:cNvPicPr preferRelativeResize="0"/>
          <p:nvPr/>
        </p:nvPicPr>
        <p:blipFill rotWithShape="1">
          <a:blip r:embed="rId24">
            <a:alphaModFix/>
          </a:blip>
          <a:srcRect/>
          <a:stretch/>
        </p:blipFill>
        <p:spPr>
          <a:xfrm>
            <a:off x="6834513" y="4594304"/>
            <a:ext cx="2161645" cy="2217180"/>
          </a:xfrm>
          <a:prstGeom prst="rect">
            <a:avLst/>
          </a:prstGeom>
          <a:noFill/>
          <a:ln>
            <a:noFill/>
          </a:ln>
        </p:spPr>
      </p:pic>
      <p:pic>
        <p:nvPicPr>
          <p:cNvPr id="326" name="Google Shape;326;p34"/>
          <p:cNvPicPr preferRelativeResize="0"/>
          <p:nvPr/>
        </p:nvPicPr>
        <p:blipFill rotWithShape="1">
          <a:blip r:embed="rId18">
            <a:alphaModFix/>
          </a:blip>
          <a:srcRect/>
          <a:stretch/>
        </p:blipFill>
        <p:spPr>
          <a:xfrm>
            <a:off x="3225865" y="1669204"/>
            <a:ext cx="734039" cy="367019"/>
          </a:xfrm>
          <a:prstGeom prst="rect">
            <a:avLst/>
          </a:prstGeom>
          <a:noFill/>
          <a:ln>
            <a:noFill/>
          </a:ln>
        </p:spPr>
      </p:pic>
      <p:pic>
        <p:nvPicPr>
          <p:cNvPr id="327" name="Google Shape;327;p34"/>
          <p:cNvPicPr preferRelativeResize="0"/>
          <p:nvPr/>
        </p:nvPicPr>
        <p:blipFill rotWithShape="1">
          <a:blip r:embed="rId25">
            <a:alphaModFix/>
          </a:blip>
          <a:srcRect/>
          <a:stretch/>
        </p:blipFill>
        <p:spPr>
          <a:xfrm>
            <a:off x="8319778" y="1523195"/>
            <a:ext cx="460630" cy="460630"/>
          </a:xfrm>
          <a:prstGeom prst="rect">
            <a:avLst/>
          </a:prstGeom>
          <a:noFill/>
          <a:ln>
            <a:noFill/>
          </a:ln>
        </p:spPr>
      </p:pic>
      <p:pic>
        <p:nvPicPr>
          <p:cNvPr id="328" name="Google Shape;328;p34" descr="ECHAlliance logo small circle.png">
            <a:hlinkClick r:id="rId26"/>
          </p:cNvPr>
          <p:cNvPicPr preferRelativeResize="0"/>
          <p:nvPr/>
        </p:nvPicPr>
        <p:blipFill rotWithShape="1">
          <a:blip r:embed="rId27">
            <a:alphaModFix/>
          </a:blip>
          <a:srcRect/>
          <a:stretch/>
        </p:blipFill>
        <p:spPr>
          <a:xfrm>
            <a:off x="58318" y="11705"/>
            <a:ext cx="655785" cy="649982"/>
          </a:xfrm>
          <a:prstGeom prst="rect">
            <a:avLst/>
          </a:prstGeom>
          <a:noFill/>
          <a:ln>
            <a:noFill/>
          </a:ln>
        </p:spPr>
      </p:pic>
    </p:spTree>
    <p:extLst>
      <p:ext uri="{BB962C8B-B14F-4D97-AF65-F5344CB8AC3E}">
        <p14:creationId xmlns:p14="http://schemas.microsoft.com/office/powerpoint/2010/main" val="502234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16B0DCB-4535-4894-97D6-855D66E77DAC}"/>
              </a:ext>
            </a:extLst>
          </p:cNvPr>
          <p:cNvGraphicFramePr>
            <a:graphicFrameLocks noGrp="1"/>
          </p:cNvGraphicFramePr>
          <p:nvPr>
            <p:extLst/>
          </p:nvPr>
        </p:nvGraphicFramePr>
        <p:xfrm>
          <a:off x="195289" y="990414"/>
          <a:ext cx="8800826" cy="5588912"/>
        </p:xfrm>
        <a:graphic>
          <a:graphicData uri="http://schemas.openxmlformats.org/drawingml/2006/table">
            <a:tbl>
              <a:tblPr/>
              <a:tblGrid>
                <a:gridCol w="2650128">
                  <a:extLst>
                    <a:ext uri="{9D8B030D-6E8A-4147-A177-3AD203B41FA5}">
                      <a16:colId xmlns:a16="http://schemas.microsoft.com/office/drawing/2014/main" val="926024091"/>
                    </a:ext>
                  </a:extLst>
                </a:gridCol>
                <a:gridCol w="286769">
                  <a:extLst>
                    <a:ext uri="{9D8B030D-6E8A-4147-A177-3AD203B41FA5}">
                      <a16:colId xmlns:a16="http://schemas.microsoft.com/office/drawing/2014/main" val="2876221039"/>
                    </a:ext>
                  </a:extLst>
                </a:gridCol>
                <a:gridCol w="286769">
                  <a:extLst>
                    <a:ext uri="{9D8B030D-6E8A-4147-A177-3AD203B41FA5}">
                      <a16:colId xmlns:a16="http://schemas.microsoft.com/office/drawing/2014/main" val="2815601992"/>
                    </a:ext>
                  </a:extLst>
                </a:gridCol>
                <a:gridCol w="286769">
                  <a:extLst>
                    <a:ext uri="{9D8B030D-6E8A-4147-A177-3AD203B41FA5}">
                      <a16:colId xmlns:a16="http://schemas.microsoft.com/office/drawing/2014/main" val="2442098685"/>
                    </a:ext>
                  </a:extLst>
                </a:gridCol>
                <a:gridCol w="286769">
                  <a:extLst>
                    <a:ext uri="{9D8B030D-6E8A-4147-A177-3AD203B41FA5}">
                      <a16:colId xmlns:a16="http://schemas.microsoft.com/office/drawing/2014/main" val="3014173904"/>
                    </a:ext>
                  </a:extLst>
                </a:gridCol>
                <a:gridCol w="286769">
                  <a:extLst>
                    <a:ext uri="{9D8B030D-6E8A-4147-A177-3AD203B41FA5}">
                      <a16:colId xmlns:a16="http://schemas.microsoft.com/office/drawing/2014/main" val="4115710128"/>
                    </a:ext>
                  </a:extLst>
                </a:gridCol>
                <a:gridCol w="286769">
                  <a:extLst>
                    <a:ext uri="{9D8B030D-6E8A-4147-A177-3AD203B41FA5}">
                      <a16:colId xmlns:a16="http://schemas.microsoft.com/office/drawing/2014/main" val="4269386065"/>
                    </a:ext>
                  </a:extLst>
                </a:gridCol>
                <a:gridCol w="286769">
                  <a:extLst>
                    <a:ext uri="{9D8B030D-6E8A-4147-A177-3AD203B41FA5}">
                      <a16:colId xmlns:a16="http://schemas.microsoft.com/office/drawing/2014/main" val="4016076600"/>
                    </a:ext>
                  </a:extLst>
                </a:gridCol>
                <a:gridCol w="286769">
                  <a:extLst>
                    <a:ext uri="{9D8B030D-6E8A-4147-A177-3AD203B41FA5}">
                      <a16:colId xmlns:a16="http://schemas.microsoft.com/office/drawing/2014/main" val="3714785506"/>
                    </a:ext>
                  </a:extLst>
                </a:gridCol>
                <a:gridCol w="286769">
                  <a:extLst>
                    <a:ext uri="{9D8B030D-6E8A-4147-A177-3AD203B41FA5}">
                      <a16:colId xmlns:a16="http://schemas.microsoft.com/office/drawing/2014/main" val="3657441673"/>
                    </a:ext>
                  </a:extLst>
                </a:gridCol>
                <a:gridCol w="286769">
                  <a:extLst>
                    <a:ext uri="{9D8B030D-6E8A-4147-A177-3AD203B41FA5}">
                      <a16:colId xmlns:a16="http://schemas.microsoft.com/office/drawing/2014/main" val="336931119"/>
                    </a:ext>
                  </a:extLst>
                </a:gridCol>
                <a:gridCol w="286769">
                  <a:extLst>
                    <a:ext uri="{9D8B030D-6E8A-4147-A177-3AD203B41FA5}">
                      <a16:colId xmlns:a16="http://schemas.microsoft.com/office/drawing/2014/main" val="1335725289"/>
                    </a:ext>
                  </a:extLst>
                </a:gridCol>
                <a:gridCol w="286769">
                  <a:extLst>
                    <a:ext uri="{9D8B030D-6E8A-4147-A177-3AD203B41FA5}">
                      <a16:colId xmlns:a16="http://schemas.microsoft.com/office/drawing/2014/main" val="799228526"/>
                    </a:ext>
                  </a:extLst>
                </a:gridCol>
                <a:gridCol w="286769">
                  <a:extLst>
                    <a:ext uri="{9D8B030D-6E8A-4147-A177-3AD203B41FA5}">
                      <a16:colId xmlns:a16="http://schemas.microsoft.com/office/drawing/2014/main" val="3836993853"/>
                    </a:ext>
                  </a:extLst>
                </a:gridCol>
                <a:gridCol w="286769">
                  <a:extLst>
                    <a:ext uri="{9D8B030D-6E8A-4147-A177-3AD203B41FA5}">
                      <a16:colId xmlns:a16="http://schemas.microsoft.com/office/drawing/2014/main" val="3671991040"/>
                    </a:ext>
                  </a:extLst>
                </a:gridCol>
                <a:gridCol w="286769">
                  <a:extLst>
                    <a:ext uri="{9D8B030D-6E8A-4147-A177-3AD203B41FA5}">
                      <a16:colId xmlns:a16="http://schemas.microsoft.com/office/drawing/2014/main" val="3431720194"/>
                    </a:ext>
                  </a:extLst>
                </a:gridCol>
                <a:gridCol w="286769">
                  <a:extLst>
                    <a:ext uri="{9D8B030D-6E8A-4147-A177-3AD203B41FA5}">
                      <a16:colId xmlns:a16="http://schemas.microsoft.com/office/drawing/2014/main" val="2528726517"/>
                    </a:ext>
                  </a:extLst>
                </a:gridCol>
                <a:gridCol w="286769">
                  <a:extLst>
                    <a:ext uri="{9D8B030D-6E8A-4147-A177-3AD203B41FA5}">
                      <a16:colId xmlns:a16="http://schemas.microsoft.com/office/drawing/2014/main" val="2860153990"/>
                    </a:ext>
                  </a:extLst>
                </a:gridCol>
                <a:gridCol w="286769">
                  <a:extLst>
                    <a:ext uri="{9D8B030D-6E8A-4147-A177-3AD203B41FA5}">
                      <a16:colId xmlns:a16="http://schemas.microsoft.com/office/drawing/2014/main" val="1483868240"/>
                    </a:ext>
                  </a:extLst>
                </a:gridCol>
                <a:gridCol w="286769">
                  <a:extLst>
                    <a:ext uri="{9D8B030D-6E8A-4147-A177-3AD203B41FA5}">
                      <a16:colId xmlns:a16="http://schemas.microsoft.com/office/drawing/2014/main" val="1207130301"/>
                    </a:ext>
                  </a:extLst>
                </a:gridCol>
                <a:gridCol w="207659">
                  <a:extLst>
                    <a:ext uri="{9D8B030D-6E8A-4147-A177-3AD203B41FA5}">
                      <a16:colId xmlns:a16="http://schemas.microsoft.com/office/drawing/2014/main" val="2720225679"/>
                    </a:ext>
                  </a:extLst>
                </a:gridCol>
                <a:gridCol w="286769">
                  <a:extLst>
                    <a:ext uri="{9D8B030D-6E8A-4147-A177-3AD203B41FA5}">
                      <a16:colId xmlns:a16="http://schemas.microsoft.com/office/drawing/2014/main" val="521814775"/>
                    </a:ext>
                  </a:extLst>
                </a:gridCol>
                <a:gridCol w="207659">
                  <a:extLst>
                    <a:ext uri="{9D8B030D-6E8A-4147-A177-3AD203B41FA5}">
                      <a16:colId xmlns:a16="http://schemas.microsoft.com/office/drawing/2014/main" val="1856950280"/>
                    </a:ext>
                  </a:extLst>
                </a:gridCol>
              </a:tblGrid>
              <a:tr h="1712449">
                <a:tc>
                  <a:txBody>
                    <a:bodyPr/>
                    <a:lstStyle/>
                    <a:p>
                      <a:pPr rtl="0" fontAlgn="ctr"/>
                      <a:r>
                        <a:rPr lang="en-GB" sz="1400" dirty="0">
                          <a:solidFill>
                            <a:srgbClr val="000000"/>
                          </a:solidFill>
                          <a:effectLst/>
                        </a:rPr>
                        <a:t>Priority Area \ Ecosystem</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Brussels (BE)</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Catalonia</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a:solidFill>
                            <a:srgbClr val="000000"/>
                          </a:solidFill>
                          <a:effectLst/>
                        </a:rPr>
                        <a:t>Estonia</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Friesland (NL)</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Galicia (SP)</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a:solidFill>
                            <a:srgbClr val="000000"/>
                          </a:solidFill>
                          <a:effectLst/>
                        </a:rPr>
                        <a:t>Greece</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Ireland</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Manchester (UK)</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200" dirty="0">
                          <a:solidFill>
                            <a:srgbClr val="000000"/>
                          </a:solidFill>
                          <a:effectLst/>
                        </a:rPr>
                        <a:t>North West Coast </a:t>
                      </a:r>
                      <a:r>
                        <a:rPr lang="en-GB" sz="1400" dirty="0">
                          <a:solidFill>
                            <a:srgbClr val="000000"/>
                          </a:solidFill>
                          <a:effectLst/>
                        </a:rPr>
                        <a:t>(UK)</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Northern Ireland</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Oulu (FI)</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Portugal</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a:solidFill>
                            <a:srgbClr val="000000"/>
                          </a:solidFill>
                          <a:effectLst/>
                        </a:rPr>
                        <a:t>Scotland</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100" dirty="0">
                          <a:solidFill>
                            <a:srgbClr val="000000"/>
                          </a:solidFill>
                          <a:effectLst/>
                        </a:rPr>
                        <a:t>Highland &amp; Islands</a:t>
                      </a:r>
                      <a:r>
                        <a:rPr lang="en-GB" sz="1050" dirty="0">
                          <a:solidFill>
                            <a:srgbClr val="000000"/>
                          </a:solidFill>
                          <a:effectLst/>
                        </a:rPr>
                        <a:t> </a:t>
                      </a:r>
                      <a:r>
                        <a:rPr lang="en-GB" sz="1200" dirty="0">
                          <a:solidFill>
                            <a:srgbClr val="000000"/>
                          </a:solidFill>
                          <a:effectLst/>
                        </a:rPr>
                        <a:t>(</a:t>
                      </a:r>
                      <a:r>
                        <a:rPr lang="en-GB" sz="1200" dirty="0" err="1">
                          <a:solidFill>
                            <a:srgbClr val="000000"/>
                          </a:solidFill>
                          <a:effectLst/>
                        </a:rPr>
                        <a:t>Sco</a:t>
                      </a:r>
                      <a:r>
                        <a:rPr lang="en-GB" sz="1200" dirty="0">
                          <a:solidFill>
                            <a:srgbClr val="000000"/>
                          </a:solidFill>
                          <a:effectLst/>
                        </a:rPr>
                        <a:t>)</a:t>
                      </a:r>
                      <a:endParaRPr lang="en-GB" sz="1400" dirty="0">
                        <a:solidFill>
                          <a:srgbClr val="000000"/>
                        </a:solidFill>
                        <a:effectLst/>
                      </a:endParaRP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Serbia</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a:solidFill>
                            <a:srgbClr val="000000"/>
                          </a:solidFill>
                          <a:effectLst/>
                        </a:rPr>
                        <a:t>Slovenia</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Southern Denmark</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Valencia (SP)</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100" dirty="0">
                          <a:solidFill>
                            <a:srgbClr val="000000"/>
                          </a:solidFill>
                          <a:effectLst/>
                        </a:rPr>
                        <a:t>Yorkshire &amp; Humber </a:t>
                      </a:r>
                      <a:r>
                        <a:rPr lang="en-GB" sz="1200" dirty="0">
                          <a:solidFill>
                            <a:srgbClr val="000000"/>
                          </a:solidFill>
                          <a:effectLst/>
                        </a:rPr>
                        <a:t>(UK)</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Wales</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Bretagne, (FR)</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tc>
                  <a:txBody>
                    <a:bodyPr/>
                    <a:lstStyle/>
                    <a:p>
                      <a:pPr algn="l" rtl="0" fontAlgn="b"/>
                      <a:r>
                        <a:rPr lang="en-GB" sz="1400" dirty="0">
                          <a:solidFill>
                            <a:srgbClr val="000000"/>
                          </a:solidFill>
                          <a:effectLst/>
                        </a:rPr>
                        <a:t>Flanders (BE)</a:t>
                      </a:r>
                    </a:p>
                  </a:txBody>
                  <a:tcPr marL="15154" marR="15154"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EAF6"/>
                    </a:solidFill>
                  </a:tcPr>
                </a:tc>
                <a:extLst>
                  <a:ext uri="{0D108BD9-81ED-4DB2-BD59-A6C34878D82A}">
                    <a16:rowId xmlns:a16="http://schemas.microsoft.com/office/drawing/2014/main" val="3183598133"/>
                  </a:ext>
                </a:extLst>
              </a:tr>
              <a:tr h="166488">
                <a:tc>
                  <a:txBody>
                    <a:bodyPr/>
                    <a:lstStyle/>
                    <a:p>
                      <a:pPr rtl="0" fontAlgn="ctr"/>
                      <a:r>
                        <a:rPr lang="en-GB" sz="1100">
                          <a:solidFill>
                            <a:srgbClr val="000000"/>
                          </a:solidFill>
                          <a:effectLst/>
                        </a:rPr>
                        <a:t>Electronic Health Records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3122401368"/>
                  </a:ext>
                </a:extLst>
              </a:tr>
              <a:tr h="166488">
                <a:tc>
                  <a:txBody>
                    <a:bodyPr/>
                    <a:lstStyle/>
                    <a:p>
                      <a:pPr rtl="0" fontAlgn="ctr"/>
                      <a:r>
                        <a:rPr lang="en-GB" sz="1100">
                          <a:solidFill>
                            <a:srgbClr val="000000"/>
                          </a:solidFill>
                          <a:effectLst/>
                        </a:rPr>
                        <a:t>Tele Health / mHealth </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4155246621"/>
                  </a:ext>
                </a:extLst>
              </a:tr>
              <a:tr h="166488">
                <a:tc>
                  <a:txBody>
                    <a:bodyPr/>
                    <a:lstStyle/>
                    <a:p>
                      <a:pPr rtl="0" fontAlgn="ctr"/>
                      <a:r>
                        <a:rPr lang="en-GB" sz="1100">
                          <a:solidFill>
                            <a:srgbClr val="000000"/>
                          </a:solidFill>
                          <a:effectLst/>
                        </a:rPr>
                        <a:t>Mental Health</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308889616"/>
                  </a:ext>
                </a:extLst>
              </a:tr>
              <a:tr h="166488">
                <a:tc>
                  <a:txBody>
                    <a:bodyPr/>
                    <a:lstStyle/>
                    <a:p>
                      <a:pPr rtl="0" fontAlgn="ctr"/>
                      <a:r>
                        <a:rPr lang="en-GB" sz="1100">
                          <a:solidFill>
                            <a:srgbClr val="000000"/>
                          </a:solidFill>
                          <a:effectLst/>
                        </a:rPr>
                        <a:t>Dementia</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050" b="1">
                          <a:effectLst/>
                        </a:rPr>
                        <a:t>S</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250987581"/>
                  </a:ext>
                </a:extLst>
              </a:tr>
              <a:tr h="166488">
                <a:tc>
                  <a:txBody>
                    <a:bodyPr/>
                    <a:lstStyle/>
                    <a:p>
                      <a:pPr rtl="0" fontAlgn="ctr"/>
                      <a:r>
                        <a:rPr lang="en-GB" sz="1100">
                          <a:solidFill>
                            <a:srgbClr val="000000"/>
                          </a:solidFill>
                          <a:effectLst/>
                        </a:rPr>
                        <a:t>Preventive Care</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32450159"/>
                  </a:ext>
                </a:extLst>
              </a:tr>
              <a:tr h="166488">
                <a:tc>
                  <a:txBody>
                    <a:bodyPr/>
                    <a:lstStyle/>
                    <a:p>
                      <a:pPr rtl="0" fontAlgn="ctr"/>
                      <a:r>
                        <a:rPr lang="en-GB" sz="1100">
                          <a:solidFill>
                            <a:srgbClr val="000000"/>
                          </a:solidFill>
                          <a:effectLst/>
                        </a:rPr>
                        <a:t>Active Healthy Ageing (AHA)</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dirty="0">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solidFill>
                            <a:srgbClr val="000000"/>
                          </a:solidFill>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GB" sz="1050" b="1">
                          <a:effectLst/>
                        </a:rPr>
                        <a:t>S</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r>
                        <a:rPr lang="en-GB" sz="1050" b="1">
                          <a:effectLst/>
                        </a:rPr>
                        <a:t>S</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102216364"/>
                  </a:ext>
                </a:extLst>
              </a:tr>
              <a:tr h="166488">
                <a:tc>
                  <a:txBody>
                    <a:bodyPr/>
                    <a:lstStyle/>
                    <a:p>
                      <a:pPr rtl="0" fontAlgn="ctr"/>
                      <a:r>
                        <a:rPr lang="en-GB" sz="1100">
                          <a:solidFill>
                            <a:srgbClr val="000000"/>
                          </a:solidFill>
                          <a:effectLst/>
                        </a:rPr>
                        <a:t>Integrated Care</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90830837"/>
                  </a:ext>
                </a:extLst>
              </a:tr>
              <a:tr h="166488">
                <a:tc>
                  <a:txBody>
                    <a:bodyPr/>
                    <a:lstStyle/>
                    <a:p>
                      <a:pPr rtl="0" fontAlgn="ctr"/>
                      <a:r>
                        <a:rPr lang="en-GB" sz="1100">
                          <a:solidFill>
                            <a:srgbClr val="000000"/>
                          </a:solidFill>
                          <a:effectLst/>
                        </a:rPr>
                        <a:t>Medicines Optimisation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dirty="0">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dirty="0">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8194943"/>
                  </a:ext>
                </a:extLst>
              </a:tr>
              <a:tr h="166488">
                <a:tc>
                  <a:txBody>
                    <a:bodyPr/>
                    <a:lstStyle/>
                    <a:p>
                      <a:pPr rtl="0" fontAlgn="ctr"/>
                      <a:r>
                        <a:rPr lang="en-GB" sz="1100">
                          <a:solidFill>
                            <a:srgbClr val="000000"/>
                          </a:solidFill>
                          <a:effectLst/>
                        </a:rPr>
                        <a:t>Analytics and BI</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7240157"/>
                  </a:ext>
                </a:extLst>
              </a:tr>
              <a:tr h="166488">
                <a:tc>
                  <a:txBody>
                    <a:bodyPr/>
                    <a:lstStyle/>
                    <a:p>
                      <a:pPr rtl="0" fontAlgn="ctr"/>
                      <a:r>
                        <a:rPr lang="en-GB" sz="1100">
                          <a:solidFill>
                            <a:srgbClr val="000000"/>
                          </a:solidFill>
                          <a:effectLst/>
                        </a:rPr>
                        <a:t>Artificial Intelligence</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r>
                        <a:rPr lang="en-GB" sz="1050" b="1">
                          <a:effectLst/>
                        </a:rPr>
                        <a:t>P</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FE2F3"/>
                    </a:solidFill>
                  </a:tcPr>
                </a:tc>
                <a:extLst>
                  <a:ext uri="{0D108BD9-81ED-4DB2-BD59-A6C34878D82A}">
                    <a16:rowId xmlns:a16="http://schemas.microsoft.com/office/drawing/2014/main" val="3762150965"/>
                  </a:ext>
                </a:extLst>
              </a:tr>
              <a:tr h="166488">
                <a:tc>
                  <a:txBody>
                    <a:bodyPr/>
                    <a:lstStyle/>
                    <a:p>
                      <a:pPr rtl="0" fontAlgn="ctr"/>
                      <a:r>
                        <a:rPr lang="en-GB" sz="1100">
                          <a:solidFill>
                            <a:srgbClr val="000000"/>
                          </a:solidFill>
                          <a:effectLst/>
                        </a:rPr>
                        <a:t>Home Care</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1289818264"/>
                  </a:ext>
                </a:extLst>
              </a:tr>
              <a:tr h="166488">
                <a:tc>
                  <a:txBody>
                    <a:bodyPr/>
                    <a:lstStyle/>
                    <a:p>
                      <a:pPr rtl="0" fontAlgn="ctr"/>
                      <a:r>
                        <a:rPr lang="en-GB" sz="1100">
                          <a:solidFill>
                            <a:srgbClr val="000000"/>
                          </a:solidFill>
                          <a:effectLst/>
                        </a:rPr>
                        <a:t>Health Tourism</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1884932"/>
                  </a:ext>
                </a:extLst>
              </a:tr>
              <a:tr h="166488">
                <a:tc>
                  <a:txBody>
                    <a:bodyPr/>
                    <a:lstStyle/>
                    <a:p>
                      <a:pPr rtl="0" fontAlgn="ctr"/>
                      <a:r>
                        <a:rPr lang="en-GB" sz="1100">
                          <a:solidFill>
                            <a:srgbClr val="000000"/>
                          </a:solidFill>
                          <a:effectLst/>
                        </a:rPr>
                        <a:t>Interoperability </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r>
                        <a:rPr lang="en-GB" sz="1050" b="1">
                          <a:effectLst/>
                        </a:rPr>
                        <a:t>N</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24987511"/>
                  </a:ext>
                </a:extLst>
              </a:tr>
              <a:tr h="166488">
                <a:tc>
                  <a:txBody>
                    <a:bodyPr/>
                    <a:lstStyle/>
                    <a:p>
                      <a:pPr rtl="0" fontAlgn="ctr"/>
                      <a:r>
                        <a:rPr lang="en-GB" sz="1100">
                          <a:solidFill>
                            <a:srgbClr val="000000"/>
                          </a:solidFill>
                          <a:effectLst/>
                        </a:rPr>
                        <a:t>Patient Engagement</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r>
                        <a:rPr lang="en-GB" sz="1050" b="1">
                          <a:effectLst/>
                        </a:rPr>
                        <a:t>N</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649279724"/>
                  </a:ext>
                </a:extLst>
              </a:tr>
              <a:tr h="166488">
                <a:tc>
                  <a:txBody>
                    <a:bodyPr/>
                    <a:lstStyle/>
                    <a:p>
                      <a:pPr rtl="0" fontAlgn="ctr"/>
                      <a:r>
                        <a:rPr lang="en-GB" sz="1100">
                          <a:solidFill>
                            <a:srgbClr val="000000"/>
                          </a:solidFill>
                          <a:effectLst/>
                        </a:rPr>
                        <a:t>Funding, Financing, Support</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050" b="1">
                          <a:effectLst/>
                        </a:rPr>
                        <a:t>N</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extLst>
                  <a:ext uri="{0D108BD9-81ED-4DB2-BD59-A6C34878D82A}">
                    <a16:rowId xmlns:a16="http://schemas.microsoft.com/office/drawing/2014/main" val="1211159848"/>
                  </a:ext>
                </a:extLst>
              </a:tr>
              <a:tr h="166488">
                <a:tc>
                  <a:txBody>
                    <a:bodyPr/>
                    <a:lstStyle/>
                    <a:p>
                      <a:pPr rtl="0" fontAlgn="ctr"/>
                      <a:r>
                        <a:rPr lang="en-GB" sz="1100">
                          <a:solidFill>
                            <a:srgbClr val="000000"/>
                          </a:solidFill>
                          <a:effectLst/>
                        </a:rPr>
                        <a:t>Scaling</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050" b="1">
                          <a:effectLst/>
                        </a:rPr>
                        <a:t>N</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r>
                        <a:rPr lang="en-GB" sz="1050" b="1">
                          <a:effectLst/>
                        </a:rPr>
                        <a:t>N</a:t>
                      </a: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786174380"/>
                  </a:ext>
                </a:extLst>
              </a:tr>
              <a:tr h="166488">
                <a:tc>
                  <a:txBody>
                    <a:bodyPr/>
                    <a:lstStyle/>
                    <a:p>
                      <a:pPr rtl="0" fontAlgn="ctr"/>
                      <a:r>
                        <a:rPr lang="en-GB" sz="1100">
                          <a:solidFill>
                            <a:srgbClr val="000000"/>
                          </a:solidFill>
                          <a:effectLst/>
                        </a:rPr>
                        <a:t>Access to healthcare</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r>
                        <a:rPr lang="en-GB" sz="1050" b="1">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dirty="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dirty="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dirty="0">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9DAF8"/>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0243585"/>
                  </a:ext>
                </a:extLst>
              </a:tr>
              <a:tr h="166488">
                <a:tc>
                  <a:txBody>
                    <a:bodyPr/>
                    <a:lstStyle/>
                    <a:p>
                      <a:pPr rtl="0" fontAlgn="ctr"/>
                      <a:r>
                        <a:rPr lang="en-GB" sz="1100">
                          <a:solidFill>
                            <a:srgbClr val="000000"/>
                          </a:solidFill>
                          <a:effectLst/>
                        </a:rPr>
                        <a:t>Bioinformatics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3050542776"/>
                  </a:ext>
                </a:extLst>
              </a:tr>
              <a:tr h="166488">
                <a:tc>
                  <a:txBody>
                    <a:bodyPr/>
                    <a:lstStyle/>
                    <a:p>
                      <a:pPr rtl="0" fontAlgn="ctr"/>
                      <a:r>
                        <a:rPr lang="en-GB" sz="1100">
                          <a:solidFill>
                            <a:srgbClr val="000000"/>
                          </a:solidFill>
                          <a:effectLst/>
                        </a:rPr>
                        <a:t>Smart Healthy Cities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GB" sz="1050">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b"/>
                      <a:endParaRPr lang="en-GB" sz="1000">
                        <a:effectLst/>
                      </a:endParaRPr>
                    </a:p>
                  </a:txBody>
                  <a:tcPr marL="15154" marR="15154"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9266922"/>
                  </a:ext>
                </a:extLst>
              </a:tr>
              <a:tr h="166488">
                <a:tc>
                  <a:txBody>
                    <a:bodyPr/>
                    <a:lstStyle/>
                    <a:p>
                      <a:pPr rtl="0" fontAlgn="ctr"/>
                      <a:r>
                        <a:rPr lang="en-GB" sz="1100">
                          <a:solidFill>
                            <a:srgbClr val="000000"/>
                          </a:solidFill>
                          <a:effectLst/>
                        </a:rPr>
                        <a:t>Image guided Therapy</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tc>
                  <a:txBody>
                    <a:bodyPr/>
                    <a:lstStyle/>
                    <a:p>
                      <a:pPr algn="ctr" rtl="0" fontAlgn="ctr"/>
                      <a:r>
                        <a:rPr lang="en-GB" sz="1050" b="1">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2057965885"/>
                  </a:ext>
                </a:extLst>
              </a:tr>
              <a:tr h="188383">
                <a:tc>
                  <a:txBody>
                    <a:bodyPr/>
                    <a:lstStyle/>
                    <a:p>
                      <a:pPr rtl="0" fontAlgn="ctr"/>
                      <a:r>
                        <a:rPr lang="en-GB" sz="1100">
                          <a:solidFill>
                            <a:srgbClr val="000000"/>
                          </a:solidFill>
                          <a:effectLst/>
                        </a:rPr>
                        <a:t>Data sharing ethics &amp; regulation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ctr"/>
                      <a:r>
                        <a:rPr lang="en-GB" sz="1050" b="1">
                          <a:effectLst/>
                        </a:rPr>
                        <a:t>N</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23017962"/>
                  </a:ext>
                </a:extLst>
              </a:tr>
              <a:tr h="166488">
                <a:tc>
                  <a:txBody>
                    <a:bodyPr/>
                    <a:lstStyle/>
                    <a:p>
                      <a:pPr rtl="0" fontAlgn="ctr"/>
                      <a:r>
                        <a:rPr lang="en-GB" sz="1100">
                          <a:solidFill>
                            <a:srgbClr val="000000"/>
                          </a:solidFill>
                          <a:effectLst/>
                        </a:rPr>
                        <a:t>Rural health</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r>
                        <a:rPr lang="en-GB" sz="1050" b="1" dirty="0">
                          <a:effectLst/>
                        </a:rPr>
                        <a:t>P</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64866785"/>
                  </a:ext>
                </a:extLst>
              </a:tr>
              <a:tr h="166488">
                <a:tc>
                  <a:txBody>
                    <a:bodyPr/>
                    <a:lstStyle/>
                    <a:p>
                      <a:pPr rtl="0" fontAlgn="ctr"/>
                      <a:r>
                        <a:rPr lang="en-GB" sz="1100" dirty="0">
                          <a:solidFill>
                            <a:srgbClr val="000000"/>
                          </a:solidFill>
                          <a:effectLst/>
                        </a:rPr>
                        <a:t>Smart business modelling</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endParaRPr lang="en-GB" sz="1000" dirty="0">
                        <a:effectLst/>
                      </a:endParaRP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rtl="0" fontAlgn="ctr"/>
                      <a:r>
                        <a:rPr lang="en-GB" sz="1050" b="1" dirty="0">
                          <a:effectLst/>
                        </a:rPr>
                        <a:t>S</a:t>
                      </a:r>
                    </a:p>
                  </a:txBody>
                  <a:tcPr marL="15154" marR="1515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FF00"/>
                    </a:solidFill>
                  </a:tcPr>
                </a:tc>
                <a:extLst>
                  <a:ext uri="{0D108BD9-81ED-4DB2-BD59-A6C34878D82A}">
                    <a16:rowId xmlns:a16="http://schemas.microsoft.com/office/drawing/2014/main" val="1679710859"/>
                  </a:ext>
                </a:extLst>
              </a:tr>
            </a:tbl>
          </a:graphicData>
        </a:graphic>
      </p:graphicFrame>
      <p:sp>
        <p:nvSpPr>
          <p:cNvPr id="3" name="TextBox 2"/>
          <p:cNvSpPr txBox="1"/>
          <p:nvPr/>
        </p:nvSpPr>
        <p:spPr>
          <a:xfrm>
            <a:off x="719091" y="513925"/>
            <a:ext cx="8239649" cy="307777"/>
          </a:xfrm>
          <a:prstGeom prst="rect">
            <a:avLst/>
          </a:prstGeom>
          <a:noFill/>
        </p:spPr>
        <p:txBody>
          <a:bodyPr wrap="square" rtlCol="0">
            <a:spAutoFit/>
          </a:bodyPr>
          <a:lstStyle/>
          <a:p>
            <a:pPr algn="r"/>
            <a:r>
              <a:rPr lang="en-GB" sz="1400" kern="0" dirty="0">
                <a:solidFill>
                  <a:srgbClr val="1F5FA0"/>
                </a:solidFill>
                <a:latin typeface="Helvetica Neue Light"/>
                <a:ea typeface="Gulim" panose="020B0600000101010101" pitchFamily="34" charset="-127"/>
                <a:cs typeface="Helvetica Neue Light"/>
              </a:rPr>
              <a:t>Supports and encourages inter-ecosystem collaboration, greater engagement &amp; </a:t>
            </a:r>
            <a:r>
              <a:rPr lang="en-GB" sz="1400" kern="0" dirty="0" err="1">
                <a:solidFill>
                  <a:srgbClr val="1F5FA0"/>
                </a:solidFill>
                <a:latin typeface="Helvetica Neue Light"/>
                <a:ea typeface="Gulim" panose="020B0600000101010101" pitchFamily="34" charset="-127"/>
                <a:cs typeface="Helvetica Neue Light"/>
              </a:rPr>
              <a:t>H2020</a:t>
            </a:r>
            <a:r>
              <a:rPr lang="en-GB" sz="1400" kern="0" dirty="0">
                <a:solidFill>
                  <a:srgbClr val="1F5FA0"/>
                </a:solidFill>
                <a:latin typeface="Helvetica Neue Light"/>
                <a:ea typeface="Gulim" panose="020B0600000101010101" pitchFamily="34" charset="-127"/>
                <a:cs typeface="Helvetica Neue Light"/>
              </a:rPr>
              <a:t> Consortiums</a:t>
            </a:r>
          </a:p>
        </p:txBody>
      </p:sp>
      <p:sp>
        <p:nvSpPr>
          <p:cNvPr id="7" name="CuadroTexto 3"/>
          <p:cNvSpPr txBox="1"/>
          <p:nvPr/>
        </p:nvSpPr>
        <p:spPr>
          <a:xfrm>
            <a:off x="1572983" y="116636"/>
            <a:ext cx="7423132" cy="461665"/>
          </a:xfrm>
          <a:prstGeom prst="rect">
            <a:avLst/>
          </a:prstGeom>
          <a:noFill/>
        </p:spPr>
        <p:txBody>
          <a:bodyPr wrap="square" rtlCol="0">
            <a:spAutoFit/>
          </a:bodyPr>
          <a:lstStyle/>
          <a:p>
            <a:pPr algn="r">
              <a:defRPr/>
            </a:pPr>
            <a:r>
              <a:rPr lang="en-GB" sz="2400" b="1" kern="0" dirty="0">
                <a:solidFill>
                  <a:srgbClr val="1F5FA0"/>
                </a:solidFill>
                <a:latin typeface="Helvetica Neue Light"/>
                <a:ea typeface="Gulim" panose="020B0600000101010101" pitchFamily="34" charset="-127"/>
                <a:cs typeface="Helvetica Neue Light"/>
              </a:rPr>
              <a:t>Ecosystems Priorities Matrix</a:t>
            </a:r>
          </a:p>
        </p:txBody>
      </p:sp>
      <p:cxnSp>
        <p:nvCxnSpPr>
          <p:cNvPr id="8" name="Straight Connector 9"/>
          <p:cNvCxnSpPr/>
          <p:nvPr/>
        </p:nvCxnSpPr>
        <p:spPr>
          <a:xfrm>
            <a:off x="1641261" y="851713"/>
            <a:ext cx="734481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D62929-BADA-44D3-82D2-F9E4A41035CD}"/>
              </a:ext>
            </a:extLst>
          </p:cNvPr>
          <p:cNvSpPr txBox="1"/>
          <p:nvPr/>
        </p:nvSpPr>
        <p:spPr>
          <a:xfrm>
            <a:off x="157920" y="6556263"/>
            <a:ext cx="1608902" cy="307777"/>
          </a:xfrm>
          <a:prstGeom prst="rect">
            <a:avLst/>
          </a:prstGeom>
          <a:noFill/>
        </p:spPr>
        <p:txBody>
          <a:bodyPr wrap="none" rtlCol="0">
            <a:spAutoFit/>
          </a:bodyPr>
          <a:lstStyle/>
          <a:p>
            <a:r>
              <a:rPr lang="en-GB" sz="1400" b="1" dirty="0">
                <a:solidFill>
                  <a:srgbClr val="FF0000"/>
                </a:solidFill>
              </a:rPr>
              <a:t>A work in progress</a:t>
            </a:r>
          </a:p>
        </p:txBody>
      </p:sp>
      <p:pic>
        <p:nvPicPr>
          <p:cNvPr id="11" name="Picture 10" descr="A picture containing clipart&#10;&#10;Description automatically generated">
            <a:extLst>
              <a:ext uri="{FF2B5EF4-FFF2-40B4-BE49-F238E27FC236}">
                <a16:creationId xmlns:a16="http://schemas.microsoft.com/office/drawing/2014/main" id="{4FBD4F53-79E5-45FF-8CB5-BB106A7DA7E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158" y="52706"/>
            <a:ext cx="853898" cy="846375"/>
          </a:xfrm>
          <a:prstGeom prst="rect">
            <a:avLst/>
          </a:prstGeom>
        </p:spPr>
      </p:pic>
      <p:sp>
        <p:nvSpPr>
          <p:cNvPr id="10" name="TextBox 9">
            <a:extLst>
              <a:ext uri="{FF2B5EF4-FFF2-40B4-BE49-F238E27FC236}">
                <a16:creationId xmlns:a16="http://schemas.microsoft.com/office/drawing/2014/main" id="{64E3D7D6-76E0-425D-96E4-53B39B709D6E}"/>
              </a:ext>
            </a:extLst>
          </p:cNvPr>
          <p:cNvSpPr txBox="1"/>
          <p:nvPr/>
        </p:nvSpPr>
        <p:spPr>
          <a:xfrm>
            <a:off x="195289" y="1963679"/>
            <a:ext cx="1722203" cy="646331"/>
          </a:xfrm>
          <a:prstGeom prst="rect">
            <a:avLst/>
          </a:prstGeom>
          <a:noFill/>
        </p:spPr>
        <p:txBody>
          <a:bodyPr wrap="none" rtlCol="0">
            <a:spAutoFit/>
          </a:bodyPr>
          <a:lstStyle/>
          <a:p>
            <a:r>
              <a:rPr lang="en-GB" sz="1200" b="1" dirty="0"/>
              <a:t>S </a:t>
            </a:r>
            <a:r>
              <a:rPr lang="en-GB" sz="1200" dirty="0"/>
              <a:t>= Strength</a:t>
            </a:r>
          </a:p>
          <a:p>
            <a:r>
              <a:rPr lang="en-GB" sz="1200" b="1" dirty="0"/>
              <a:t>N</a:t>
            </a:r>
            <a:r>
              <a:rPr lang="en-GB" sz="1200" dirty="0"/>
              <a:t> = Need</a:t>
            </a:r>
          </a:p>
          <a:p>
            <a:r>
              <a:rPr lang="en-GB" sz="1200" b="1" dirty="0"/>
              <a:t>P</a:t>
            </a:r>
            <a:r>
              <a:rPr lang="en-GB" sz="1200" dirty="0"/>
              <a:t> = Priority (not defined)</a:t>
            </a:r>
          </a:p>
        </p:txBody>
      </p:sp>
      <p:sp>
        <p:nvSpPr>
          <p:cNvPr id="4" name="Rectangle 3"/>
          <p:cNvSpPr/>
          <p:nvPr/>
        </p:nvSpPr>
        <p:spPr>
          <a:xfrm>
            <a:off x="140369" y="3548562"/>
            <a:ext cx="8910666" cy="17910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2" name="Rectangle 11"/>
          <p:cNvSpPr/>
          <p:nvPr/>
        </p:nvSpPr>
        <p:spPr>
          <a:xfrm>
            <a:off x="140369" y="4374185"/>
            <a:ext cx="8910666" cy="17910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
        <p:nvSpPr>
          <p:cNvPr id="13" name="Rectangle 12"/>
          <p:cNvSpPr/>
          <p:nvPr/>
        </p:nvSpPr>
        <p:spPr>
          <a:xfrm>
            <a:off x="140369" y="3210549"/>
            <a:ext cx="8910666" cy="179109"/>
          </a:xfrm>
          <a:prstGeom prst="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681528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C9E6-7AE2-4FB0-83C9-1FA12E6E3801}"/>
              </a:ext>
            </a:extLst>
          </p:cNvPr>
          <p:cNvSpPr>
            <a:spLocks noGrp="1"/>
          </p:cNvSpPr>
          <p:nvPr>
            <p:ph type="title"/>
          </p:nvPr>
        </p:nvSpPr>
        <p:spPr>
          <a:xfrm>
            <a:off x="211465" y="58383"/>
            <a:ext cx="8229600" cy="457199"/>
          </a:xfrm>
        </p:spPr>
        <p:txBody>
          <a:bodyPr>
            <a:noAutofit/>
          </a:bodyPr>
          <a:lstStyle/>
          <a:p>
            <a:pPr algn="l"/>
            <a:r>
              <a:rPr lang="en-GB" sz="2800" b="1" dirty="0" err="1">
                <a:solidFill>
                  <a:srgbClr val="0068AF"/>
                </a:solidFill>
                <a:latin typeface="Roboto"/>
                <a:ea typeface="+mn-ea"/>
                <a:cs typeface="+mn-cs"/>
              </a:rPr>
              <a:t>ECHAlliance</a:t>
            </a:r>
            <a:r>
              <a:rPr lang="en-GB" sz="2800" b="1" dirty="0">
                <a:solidFill>
                  <a:srgbClr val="0068AF"/>
                </a:solidFill>
                <a:latin typeface="Roboto"/>
                <a:ea typeface="+mn-ea"/>
                <a:cs typeface="+mn-cs"/>
              </a:rPr>
              <a:t> – Projects</a:t>
            </a:r>
            <a:r>
              <a:rPr lang="sl-SI" sz="2800" b="1" dirty="0">
                <a:solidFill>
                  <a:srgbClr val="0068AF"/>
                </a:solidFill>
                <a:latin typeface="Roboto"/>
                <a:ea typeface="+mn-ea"/>
                <a:cs typeface="+mn-cs"/>
              </a:rPr>
              <a:t> for 55+</a:t>
            </a:r>
            <a:endParaRPr lang="en-GB" sz="2800" b="1" dirty="0">
              <a:solidFill>
                <a:srgbClr val="0068AF"/>
              </a:solidFill>
              <a:latin typeface="Roboto"/>
              <a:ea typeface="+mn-ea"/>
              <a:cs typeface="+mn-cs"/>
            </a:endParaRPr>
          </a:p>
        </p:txBody>
      </p:sp>
      <p:sp>
        <p:nvSpPr>
          <p:cNvPr id="4" name="Content Placeholder 3">
            <a:extLst>
              <a:ext uri="{FF2B5EF4-FFF2-40B4-BE49-F238E27FC236}">
                <a16:creationId xmlns:a16="http://schemas.microsoft.com/office/drawing/2014/main" id="{346D744B-988D-4770-99F5-BF6150793AA7}"/>
              </a:ext>
            </a:extLst>
          </p:cNvPr>
          <p:cNvSpPr>
            <a:spLocks noGrp="1"/>
          </p:cNvSpPr>
          <p:nvPr>
            <p:ph idx="1"/>
          </p:nvPr>
        </p:nvSpPr>
        <p:spPr>
          <a:xfrm>
            <a:off x="2338085" y="728649"/>
            <a:ext cx="6668531" cy="6143220"/>
          </a:xfrm>
          <a:prstGeom prst="rect">
            <a:avLst/>
          </a:prstGeom>
        </p:spPr>
        <p:txBody>
          <a:bodyPr wrap="square">
            <a:spAutoFit/>
          </a:bodyPr>
          <a:lstStyle/>
          <a:p>
            <a:pPr marL="0" indent="0">
              <a:buNone/>
            </a:pPr>
            <a:r>
              <a:rPr lang="en-GB" sz="2000" b="1" dirty="0">
                <a:solidFill>
                  <a:srgbClr val="0068AF"/>
                </a:solidFill>
                <a:latin typeface="Roboto"/>
              </a:rPr>
              <a:t>WE4AHA</a:t>
            </a:r>
            <a:r>
              <a:rPr lang="en-GB" sz="2000" dirty="0">
                <a:solidFill>
                  <a:srgbClr val="0068AF"/>
                </a:solidFill>
                <a:latin typeface="Roboto"/>
              </a:rPr>
              <a:t> </a:t>
            </a:r>
          </a:p>
          <a:p>
            <a:pPr marL="0" indent="0">
              <a:buNone/>
            </a:pPr>
            <a:r>
              <a:rPr lang="en-GB" sz="1400" dirty="0">
                <a:solidFill>
                  <a:srgbClr val="414141"/>
                </a:solidFill>
                <a:latin typeface="Roboto"/>
              </a:rPr>
              <a:t>supports the definition and execution of an Innovation to Market (I2M) plan, further development of the Blueprint to drive the policy vision on digital innovation, and the consolidation of EIP on AHA Action Groups and Reference Sites</a:t>
            </a:r>
          </a:p>
          <a:p>
            <a:endParaRPr lang="en-GB" sz="1800" dirty="0">
              <a:solidFill>
                <a:srgbClr val="414141"/>
              </a:solidFill>
              <a:latin typeface="Roboto"/>
            </a:endParaRPr>
          </a:p>
          <a:p>
            <a:pPr marL="0" indent="0">
              <a:buNone/>
            </a:pPr>
            <a:r>
              <a:rPr lang="en-GB" sz="2000" b="1" dirty="0">
                <a:solidFill>
                  <a:srgbClr val="0068AF"/>
                </a:solidFill>
                <a:latin typeface="Roboto"/>
              </a:rPr>
              <a:t>Active &amp; Healthy Aging (SEED)</a:t>
            </a:r>
            <a:r>
              <a:rPr lang="en-GB" b="1" dirty="0">
                <a:solidFill>
                  <a:srgbClr val="0068AF"/>
                </a:solidFill>
                <a:latin typeface="Roboto"/>
              </a:rPr>
              <a:t> </a:t>
            </a:r>
          </a:p>
          <a:p>
            <a:pPr marL="0" indent="0">
              <a:buNone/>
            </a:pPr>
            <a:r>
              <a:rPr lang="en-GB" sz="1400" dirty="0">
                <a:solidFill>
                  <a:srgbClr val="414141"/>
                </a:solidFill>
                <a:latin typeface="Roboto"/>
              </a:rPr>
              <a:t>supporting the Recognition of the Silver Economy in Europe: Rewarding innovative solutions that demonstrate a significant impact on the quality of life of the ageing population</a:t>
            </a:r>
            <a:r>
              <a:rPr lang="en-GB" sz="1400" dirty="0" smtClean="0">
                <a:solidFill>
                  <a:srgbClr val="414141"/>
                </a:solidFill>
                <a:latin typeface="Roboto"/>
              </a:rPr>
              <a:t>.</a:t>
            </a:r>
            <a:endParaRPr lang="sl-SI" sz="1400" dirty="0" smtClean="0">
              <a:solidFill>
                <a:srgbClr val="414141"/>
              </a:solidFill>
              <a:latin typeface="Roboto"/>
            </a:endParaRPr>
          </a:p>
          <a:p>
            <a:pPr marL="0" indent="0">
              <a:buNone/>
            </a:pPr>
            <a:endParaRPr lang="sl-SI" sz="1400" dirty="0">
              <a:solidFill>
                <a:srgbClr val="414141"/>
              </a:solidFill>
              <a:latin typeface="Roboto"/>
            </a:endParaRPr>
          </a:p>
          <a:p>
            <a:pPr marL="0" indent="0">
              <a:buNone/>
            </a:pPr>
            <a:r>
              <a:rPr lang="sl-SI" sz="2000" b="1" dirty="0">
                <a:solidFill>
                  <a:srgbClr val="0068AF"/>
                </a:solidFill>
                <a:latin typeface="Roboto"/>
              </a:rPr>
              <a:t>EDEN – Embracing Dementia</a:t>
            </a:r>
            <a:endParaRPr lang="en-GB" sz="2000" b="1" dirty="0">
              <a:solidFill>
                <a:srgbClr val="0068AF"/>
              </a:solidFill>
              <a:latin typeface="Roboto"/>
            </a:endParaRPr>
          </a:p>
          <a:p>
            <a:pPr marL="0" indent="0">
              <a:buNone/>
            </a:pPr>
            <a:r>
              <a:rPr lang="en-GB" sz="1400" dirty="0" smtClean="0">
                <a:solidFill>
                  <a:srgbClr val="414141"/>
                </a:solidFill>
                <a:latin typeface="Roboto"/>
              </a:rPr>
              <a:t>Focusing </a:t>
            </a:r>
            <a:r>
              <a:rPr lang="en-GB" sz="1400" dirty="0">
                <a:solidFill>
                  <a:srgbClr val="414141"/>
                </a:solidFill>
                <a:latin typeface="Roboto"/>
              </a:rPr>
              <a:t>on adult education, the </a:t>
            </a:r>
            <a:r>
              <a:rPr lang="en-GB" sz="1400" dirty="0" err="1">
                <a:solidFill>
                  <a:srgbClr val="414141"/>
                </a:solidFill>
                <a:latin typeface="Roboto"/>
              </a:rPr>
              <a:t>ECHAlliance</a:t>
            </a:r>
            <a:r>
              <a:rPr lang="en-GB" sz="1400" dirty="0">
                <a:solidFill>
                  <a:srgbClr val="414141"/>
                </a:solidFill>
                <a:latin typeface="Roboto"/>
              </a:rPr>
              <a:t> and its partners </a:t>
            </a:r>
            <a:r>
              <a:rPr lang="en-GB" sz="1400" dirty="0" smtClean="0">
                <a:solidFill>
                  <a:srgbClr val="414141"/>
                </a:solidFill>
                <a:latin typeface="Roboto"/>
              </a:rPr>
              <a:t>are </a:t>
            </a:r>
            <a:r>
              <a:rPr lang="en-GB" sz="1400" dirty="0">
                <a:solidFill>
                  <a:srgbClr val="414141"/>
                </a:solidFill>
                <a:latin typeface="Roboto"/>
              </a:rPr>
              <a:t>developing a holistic approach including both professional caregivers, relatives and civil society and their interaction when handling dementia. The project aims at </a:t>
            </a:r>
            <a:r>
              <a:rPr lang="en-GB" sz="1400" dirty="0" err="1" smtClean="0">
                <a:solidFill>
                  <a:srgbClr val="414141"/>
                </a:solidFill>
                <a:latin typeface="Roboto"/>
              </a:rPr>
              <a:t>facilitat</a:t>
            </a:r>
            <a:r>
              <a:rPr lang="sl-SI" sz="1400" dirty="0" smtClean="0">
                <a:solidFill>
                  <a:srgbClr val="414141"/>
                </a:solidFill>
                <a:latin typeface="Roboto"/>
              </a:rPr>
              <a:t>i</a:t>
            </a:r>
            <a:r>
              <a:rPr lang="en-GB" sz="1400" dirty="0" smtClean="0">
                <a:solidFill>
                  <a:srgbClr val="414141"/>
                </a:solidFill>
                <a:latin typeface="Roboto"/>
              </a:rPr>
              <a:t>ng </a:t>
            </a:r>
            <a:r>
              <a:rPr lang="en-GB" sz="1400" dirty="0">
                <a:solidFill>
                  <a:srgbClr val="414141"/>
                </a:solidFill>
                <a:latin typeface="Roboto"/>
              </a:rPr>
              <a:t>a better quality of life for the demented and relatives alike.</a:t>
            </a:r>
            <a:endParaRPr lang="sl-SI" sz="1400" dirty="0">
              <a:solidFill>
                <a:srgbClr val="414141"/>
              </a:solidFill>
              <a:latin typeface="Roboto"/>
            </a:endParaRPr>
          </a:p>
          <a:p>
            <a:pPr marL="0" indent="0">
              <a:buNone/>
            </a:pPr>
            <a:endParaRPr lang="sl-SI" sz="1400" dirty="0" smtClean="0">
              <a:solidFill>
                <a:srgbClr val="414141"/>
              </a:solidFill>
              <a:latin typeface="Roboto"/>
            </a:endParaRPr>
          </a:p>
          <a:p>
            <a:pPr marL="0" indent="0">
              <a:buNone/>
            </a:pPr>
            <a:r>
              <a:rPr lang="sl-SI" sz="2000" b="1" dirty="0">
                <a:solidFill>
                  <a:srgbClr val="0068AF"/>
                </a:solidFill>
                <a:latin typeface="Roboto"/>
              </a:rPr>
              <a:t>Smartwork – </a:t>
            </a:r>
            <a:r>
              <a:rPr lang="en-US" sz="2000" b="1" dirty="0">
                <a:solidFill>
                  <a:srgbClr val="0068AF"/>
                </a:solidFill>
                <a:latin typeface="Roboto"/>
              </a:rPr>
              <a:t>Smart Age-friendly Living and Working Environment</a:t>
            </a:r>
            <a:endParaRPr lang="sl-SI" sz="2000" b="1" dirty="0">
              <a:solidFill>
                <a:srgbClr val="0068AF"/>
              </a:solidFill>
              <a:latin typeface="Roboto"/>
            </a:endParaRPr>
          </a:p>
          <a:p>
            <a:pPr marL="0" indent="0">
              <a:buNone/>
            </a:pPr>
            <a:r>
              <a:rPr lang="sl-SI" sz="1400" dirty="0" smtClean="0">
                <a:solidFill>
                  <a:srgbClr val="414141"/>
                </a:solidFill>
                <a:latin typeface="Roboto"/>
              </a:rPr>
              <a:t>W</a:t>
            </a:r>
            <a:r>
              <a:rPr lang="en-US" sz="1400" dirty="0" err="1" smtClean="0">
                <a:solidFill>
                  <a:srgbClr val="414141"/>
                </a:solidFill>
                <a:latin typeface="Roboto"/>
              </a:rPr>
              <a:t>ork</a:t>
            </a:r>
            <a:r>
              <a:rPr lang="en-US" sz="1400" dirty="0" smtClean="0">
                <a:solidFill>
                  <a:srgbClr val="414141"/>
                </a:solidFill>
                <a:latin typeface="Roboto"/>
              </a:rPr>
              <a:t> </a:t>
            </a:r>
            <a:r>
              <a:rPr lang="en-US" sz="1400" dirty="0">
                <a:solidFill>
                  <a:srgbClr val="414141"/>
                </a:solidFill>
                <a:latin typeface="Roboto"/>
              </a:rPr>
              <a:t>ability modelling capturing the attitudes and abilities of the ageing worker and enabling decision support for personalized interventions for maintenance/improvement of the work ability. The </a:t>
            </a:r>
            <a:r>
              <a:rPr lang="en-US" sz="1400" dirty="0" err="1">
                <a:solidFill>
                  <a:srgbClr val="414141"/>
                </a:solidFill>
                <a:latin typeface="Roboto"/>
              </a:rPr>
              <a:t>SmartWork</a:t>
            </a:r>
            <a:r>
              <a:rPr lang="en-US" sz="1400" dirty="0">
                <a:solidFill>
                  <a:srgbClr val="414141"/>
                </a:solidFill>
                <a:latin typeface="Roboto"/>
              </a:rPr>
              <a:t> services and modules also empower the employer with AI decision support tools for efficient task completion and work team optimization through flexible work </a:t>
            </a:r>
            <a:r>
              <a:rPr lang="en-US" sz="1400" dirty="0" smtClean="0">
                <a:solidFill>
                  <a:srgbClr val="414141"/>
                </a:solidFill>
                <a:latin typeface="Roboto"/>
              </a:rPr>
              <a:t>practices</a:t>
            </a:r>
            <a:r>
              <a:rPr lang="sl-SI" sz="1400" dirty="0">
                <a:solidFill>
                  <a:srgbClr val="414141"/>
                </a:solidFill>
                <a:latin typeface="Roboto"/>
              </a:rPr>
              <a:t>.</a:t>
            </a:r>
          </a:p>
        </p:txBody>
      </p:sp>
      <p:pic>
        <p:nvPicPr>
          <p:cNvPr id="1028" name="Picture 4" descr="https://www.age-platform.eu/sites/default/files/project-images/SEED_logo.jpg">
            <a:extLst>
              <a:ext uri="{FF2B5EF4-FFF2-40B4-BE49-F238E27FC236}">
                <a16:creationId xmlns:a16="http://schemas.microsoft.com/office/drawing/2014/main" id="{64ABB53E-CB15-446F-8E15-B07FDD5AC182}"/>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03248" y="2106264"/>
            <a:ext cx="1284669" cy="114970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echalliance.com/resource/resmgr/media/12M_logo.png">
            <a:extLst>
              <a:ext uri="{FF2B5EF4-FFF2-40B4-BE49-F238E27FC236}">
                <a16:creationId xmlns:a16="http://schemas.microsoft.com/office/drawing/2014/main" id="{4BB6361B-2871-4139-8669-2F5203F85EF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3489" y="895775"/>
            <a:ext cx="1544189" cy="6261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challiance.com/resource/resmgr/banners/erasmus-plus-opaq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12" y="3533333"/>
            <a:ext cx="2180573" cy="130508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211465" y="5578405"/>
            <a:ext cx="1968015" cy="437884"/>
          </a:xfrm>
          <a:prstGeom prst="rect">
            <a:avLst/>
          </a:prstGeom>
        </p:spPr>
      </p:pic>
    </p:spTree>
    <p:extLst>
      <p:ext uri="{BB962C8B-B14F-4D97-AF65-F5344CB8AC3E}">
        <p14:creationId xmlns:p14="http://schemas.microsoft.com/office/powerpoint/2010/main" val="36348635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9765" y="2578949"/>
            <a:ext cx="9039412" cy="1838640"/>
          </a:xfrm>
          <a:prstGeom prst="rect">
            <a:avLst/>
          </a:prstGeom>
          <a:noFill/>
          <a:ln>
            <a:prstDash val="dot"/>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
            </a:r>
          </a:p>
        </p:txBody>
      </p:sp>
      <p:pic>
        <p:nvPicPr>
          <p:cNvPr id="5" name="Imagen 1" descr="thumb_9815db26-a6fc-445a-ae6c-d3265e894fb5.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330806" y="2547709"/>
            <a:ext cx="1348299" cy="1349716"/>
          </a:xfrm>
          <a:prstGeom prst="rect">
            <a:avLst/>
          </a:prstGeom>
        </p:spPr>
      </p:pic>
      <p:pic>
        <p:nvPicPr>
          <p:cNvPr id="6" name="Picture 5" descr="CCHA_Logo_New.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562079" y="2711482"/>
            <a:ext cx="1143079" cy="1141067"/>
          </a:xfrm>
          <a:prstGeom prst="rect">
            <a:avLst/>
          </a:prstGeom>
        </p:spPr>
      </p:pic>
      <p:pic>
        <p:nvPicPr>
          <p:cNvPr id="7" name="Picture 6" descr="strategic_coll2_connector-2.jpg"/>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3044673" y="3135515"/>
            <a:ext cx="2961524" cy="1144323"/>
          </a:xfrm>
          <a:prstGeom prst="rect">
            <a:avLst/>
          </a:prstGeom>
        </p:spPr>
      </p:pic>
      <p:pic>
        <p:nvPicPr>
          <p:cNvPr id="8" name="Picture 2" descr="https://echalliance.com/graphics/logo-new.png">
            <a:extLst>
              <a:ext uri="{FF2B5EF4-FFF2-40B4-BE49-F238E27FC236}">
                <a16:creationId xmlns:a16="http://schemas.microsoft.com/office/drawing/2014/main" id="{B0786ACD-8ADB-4EE3-A443-7CC9C9E2A1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7800" y="1154523"/>
            <a:ext cx="3118399" cy="1075172"/>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9" descr="4.png"/>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6487256" y="4615198"/>
            <a:ext cx="2488239" cy="995849"/>
          </a:xfrm>
          <a:prstGeom prst="rect">
            <a:avLst/>
          </a:prstGeom>
        </p:spPr>
      </p:pic>
      <p:sp>
        <p:nvSpPr>
          <p:cNvPr id="13" name="CuadroTexto 3"/>
          <p:cNvSpPr txBox="1"/>
          <p:nvPr/>
        </p:nvSpPr>
        <p:spPr>
          <a:xfrm>
            <a:off x="-33113" y="174698"/>
            <a:ext cx="9039411" cy="523220"/>
          </a:xfrm>
          <a:prstGeom prst="rect">
            <a:avLst/>
          </a:prstGeom>
          <a:noFill/>
        </p:spPr>
        <p:txBody>
          <a:bodyPr wrap="square" rtlCol="0">
            <a:spAutoFit/>
          </a:bodyPr>
          <a:lstStyle/>
          <a:p>
            <a:pPr lvl="0" algn="r">
              <a:defRPr/>
            </a:pPr>
            <a:r>
              <a:rPr lang="en-GB" sz="2800" b="1" kern="0" spc="300" dirty="0">
                <a:solidFill>
                  <a:srgbClr val="1F5FA0"/>
                </a:solidFill>
                <a:latin typeface="Helvetica Neue Light"/>
                <a:ea typeface="Gulim" panose="020B0600000101010101" pitchFamily="34" charset="-127"/>
                <a:cs typeface="Helvetica Neue Light"/>
              </a:rPr>
              <a:t>The Global Network of Digital Health Alliances </a:t>
            </a:r>
          </a:p>
        </p:txBody>
      </p:sp>
      <p:cxnSp>
        <p:nvCxnSpPr>
          <p:cNvPr id="14" name="Straight Connector 9"/>
          <p:cNvCxnSpPr>
            <a:cxnSpLocks/>
          </p:cNvCxnSpPr>
          <p:nvPr/>
        </p:nvCxnSpPr>
        <p:spPr>
          <a:xfrm>
            <a:off x="250594" y="697918"/>
            <a:ext cx="872490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7708" y="3777569"/>
            <a:ext cx="2330825" cy="523220"/>
          </a:xfrm>
          <a:prstGeom prst="rect">
            <a:avLst/>
          </a:prstGeom>
          <a:noFill/>
        </p:spPr>
        <p:txBody>
          <a:bodyPr wrap="square" rtlCol="0">
            <a:spAutoFit/>
          </a:bodyPr>
          <a:lstStyle/>
          <a:p>
            <a:pPr lvl="0" algn="ctr">
              <a:defRPr/>
            </a:pPr>
            <a:r>
              <a:rPr lang="en-GB" sz="1400" b="1" kern="0" dirty="0">
                <a:solidFill>
                  <a:srgbClr val="1F5FA0"/>
                </a:solidFill>
                <a:latin typeface="Helvetica Neue"/>
                <a:ea typeface="Gulim" panose="020B0600000101010101" pitchFamily="34" charset="-127"/>
                <a:cs typeface="Helvetica Neue"/>
              </a:rPr>
              <a:t>Canadian </a:t>
            </a:r>
            <a:r>
              <a:rPr lang="en-US" sz="1400" b="1" kern="0" dirty="0">
                <a:solidFill>
                  <a:srgbClr val="1F5FA0"/>
                </a:solidFill>
                <a:latin typeface="Helvetica Neue"/>
                <a:ea typeface="Gulim" panose="020B0600000101010101" pitchFamily="34" charset="-127"/>
                <a:cs typeface="Helvetica Neue"/>
              </a:rPr>
              <a:t>Integrated</a:t>
            </a:r>
            <a:r>
              <a:rPr lang="en-US" sz="1400" b="1" dirty="0">
                <a:latin typeface="Helvetica Neue"/>
                <a:cs typeface="Helvetica Neue"/>
              </a:rPr>
              <a:t> </a:t>
            </a:r>
            <a:r>
              <a:rPr lang="en-US" sz="1400" b="1" kern="0" dirty="0">
                <a:solidFill>
                  <a:srgbClr val="1F5FA0"/>
                </a:solidFill>
                <a:latin typeface="Helvetica Neue"/>
                <a:ea typeface="Gulim" panose="020B0600000101010101" pitchFamily="34" charset="-127"/>
                <a:cs typeface="Helvetica Neue"/>
              </a:rPr>
              <a:t>Health Alliance </a:t>
            </a:r>
            <a:endParaRPr lang="en-GB" sz="1400" b="1" kern="0" dirty="0">
              <a:solidFill>
                <a:srgbClr val="1F5FA0"/>
              </a:solidFill>
              <a:latin typeface="Helvetica Neue"/>
              <a:ea typeface="Gulim" panose="020B0600000101010101" pitchFamily="34" charset="-127"/>
              <a:cs typeface="Helvetica Neue"/>
            </a:endParaRPr>
          </a:p>
        </p:txBody>
      </p:sp>
      <p:sp>
        <p:nvSpPr>
          <p:cNvPr id="3" name="TextBox 2"/>
          <p:cNvSpPr txBox="1"/>
          <p:nvPr/>
        </p:nvSpPr>
        <p:spPr>
          <a:xfrm>
            <a:off x="7052943" y="3859253"/>
            <a:ext cx="2169023" cy="523220"/>
          </a:xfrm>
          <a:prstGeom prst="rect">
            <a:avLst/>
          </a:prstGeom>
          <a:noFill/>
        </p:spPr>
        <p:txBody>
          <a:bodyPr wrap="square" rtlCol="0">
            <a:spAutoFit/>
          </a:bodyPr>
          <a:lstStyle>
            <a:defPPr>
              <a:defRPr lang="en-US"/>
            </a:defPPr>
            <a:lvl1pPr lvl="0" algn="ctr">
              <a:defRPr sz="1600" b="1" kern="0">
                <a:solidFill>
                  <a:srgbClr val="1F5FA0"/>
                </a:solidFill>
                <a:latin typeface="Helvetica Neue"/>
                <a:ea typeface="Gulim" panose="020B0600000101010101" pitchFamily="34" charset="-127"/>
                <a:cs typeface="Helvetica Neue"/>
              </a:defRPr>
            </a:lvl1pPr>
          </a:lstStyle>
          <a:p>
            <a:r>
              <a:rPr lang="en-GB" sz="1400" dirty="0"/>
              <a:t>China Consortium Health Alliance</a:t>
            </a:r>
            <a:endParaRPr lang="en-US" sz="1400" b="0" dirty="0">
              <a:solidFill>
                <a:schemeClr val="tx1">
                  <a:lumMod val="65000"/>
                  <a:lumOff val="35000"/>
                </a:schemeClr>
              </a:solidFill>
              <a:latin typeface="Helvetica Light"/>
              <a:cs typeface="Helvetica Light"/>
            </a:endParaRPr>
          </a:p>
        </p:txBody>
      </p:sp>
      <p:pic>
        <p:nvPicPr>
          <p:cNvPr id="16" name="Picture 15">
            <a:extLst>
              <a:ext uri="{FF2B5EF4-FFF2-40B4-BE49-F238E27FC236}">
                <a16:creationId xmlns:a16="http://schemas.microsoft.com/office/drawing/2014/main" id="{E275BAA3-AB2F-4A45-960B-F553089056FB}"/>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811610" y="4428903"/>
            <a:ext cx="1520785" cy="1568719"/>
          </a:xfrm>
          <a:prstGeom prst="rect">
            <a:avLst/>
          </a:prstGeom>
        </p:spPr>
      </p:pic>
      <p:pic>
        <p:nvPicPr>
          <p:cNvPr id="18" name="Picture 17">
            <a:extLst>
              <a:ext uri="{FF2B5EF4-FFF2-40B4-BE49-F238E27FC236}">
                <a16:creationId xmlns:a16="http://schemas.microsoft.com/office/drawing/2014/main" id="{6CAB89B8-7161-7D44-A3AA-A9C2FA979E37}"/>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82553" y="4116284"/>
            <a:ext cx="2799312" cy="1959519"/>
          </a:xfrm>
          <a:prstGeom prst="rect">
            <a:avLst/>
          </a:prstGeom>
        </p:spPr>
      </p:pic>
      <p:sp>
        <p:nvSpPr>
          <p:cNvPr id="9" name="Rectangle 8">
            <a:extLst>
              <a:ext uri="{FF2B5EF4-FFF2-40B4-BE49-F238E27FC236}">
                <a16:creationId xmlns:a16="http://schemas.microsoft.com/office/drawing/2014/main" id="{35FAAD82-29DD-44BA-9256-3F422E9058FC}"/>
              </a:ext>
            </a:extLst>
          </p:cNvPr>
          <p:cNvSpPr/>
          <p:nvPr/>
        </p:nvSpPr>
        <p:spPr>
          <a:xfrm>
            <a:off x="101131" y="6414516"/>
            <a:ext cx="2892138" cy="318100"/>
          </a:xfrm>
          <a:prstGeom prst="rect">
            <a:avLst/>
          </a:prstGeom>
        </p:spPr>
        <p:txBody>
          <a:bodyPr wrap="none">
            <a:spAutoFit/>
          </a:bodyPr>
          <a:lstStyle/>
          <a:p>
            <a:r>
              <a:rPr lang="en-GB" sz="1467" b="1" kern="0" dirty="0">
                <a:solidFill>
                  <a:srgbClr val="1F5FA0"/>
                </a:solidFill>
                <a:latin typeface="Helvetica Neue Light"/>
                <a:ea typeface="Gulim" panose="020B0600000101010101" pitchFamily="34" charset="-127"/>
                <a:cs typeface="Helvetica Neue Light"/>
              </a:rPr>
              <a:t>Contact us </a:t>
            </a:r>
            <a:r>
              <a:rPr lang="en-GB" sz="1467" b="1" kern="0" dirty="0">
                <a:solidFill>
                  <a:srgbClr val="1F5FA0"/>
                </a:solidFill>
                <a:latin typeface="Helvetica Neue Light"/>
                <a:ea typeface="Gulim" panose="020B0600000101010101" pitchFamily="34" charset="-127"/>
                <a:cs typeface="Helvetica Neue Light"/>
                <a:hlinkClick r:id="rId9"/>
              </a:rPr>
              <a:t>info@echaliance.com</a:t>
            </a:r>
            <a:r>
              <a:rPr lang="en-GB" sz="1467" b="1" kern="0" dirty="0">
                <a:solidFill>
                  <a:srgbClr val="1F5FA0"/>
                </a:solidFill>
                <a:latin typeface="Helvetica Neue Light"/>
                <a:ea typeface="Gulim" panose="020B0600000101010101" pitchFamily="34" charset="-127"/>
                <a:cs typeface="Helvetica Neue Light"/>
              </a:rPr>
              <a:t> </a:t>
            </a:r>
            <a:endParaRPr lang="en-GB" sz="1467" b="1" dirty="0"/>
          </a:p>
        </p:txBody>
      </p:sp>
      <p:sp>
        <p:nvSpPr>
          <p:cNvPr id="12" name="TextBox 11"/>
          <p:cNvSpPr txBox="1"/>
          <p:nvPr/>
        </p:nvSpPr>
        <p:spPr>
          <a:xfrm>
            <a:off x="2045369" y="2687053"/>
            <a:ext cx="5327675" cy="369332"/>
          </a:xfrm>
          <a:prstGeom prst="rect">
            <a:avLst/>
          </a:prstGeom>
          <a:noFill/>
        </p:spPr>
        <p:txBody>
          <a:bodyPr wrap="none" rtlCol="0">
            <a:spAutoFit/>
          </a:bodyPr>
          <a:lstStyle/>
          <a:p>
            <a:r>
              <a:rPr lang="en-US" b="1" dirty="0">
                <a:solidFill>
                  <a:schemeClr val="accent4"/>
                </a:solidFill>
                <a:latin typeface="Helvetica"/>
                <a:ea typeface="Helvetica Neue Condensed Black" charset="0"/>
                <a:cs typeface="Helvetica"/>
              </a:rPr>
              <a:t>Connecting 78 Countries and 4.4 billion people</a:t>
            </a:r>
            <a:r>
              <a:rPr lang="en-GB" b="1" dirty="0">
                <a:solidFill>
                  <a:schemeClr val="accent4"/>
                </a:solidFill>
                <a:latin typeface="Helvetica"/>
                <a:ea typeface="Helvetica Neue Condensed Black" charset="0"/>
                <a:cs typeface="Helvetica"/>
              </a:rPr>
              <a:t> </a:t>
            </a:r>
            <a:endParaRPr lang="en-US" b="1" dirty="0">
              <a:solidFill>
                <a:schemeClr val="accent4"/>
              </a:solidFill>
              <a:latin typeface="Helvetica"/>
              <a:cs typeface="Helvetica"/>
            </a:endParaRPr>
          </a:p>
        </p:txBody>
      </p:sp>
    </p:spTree>
    <p:extLst>
      <p:ext uri="{BB962C8B-B14F-4D97-AF65-F5344CB8AC3E}">
        <p14:creationId xmlns:p14="http://schemas.microsoft.com/office/powerpoint/2010/main" val="1139707995"/>
      </p:ext>
    </p:extLst>
  </p:cSld>
  <p:clrMapOvr>
    <a:masterClrMapping/>
  </p:clrMapOvr>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neMoreLife">
      <a:dk1>
        <a:srgbClr val="3C3C3C"/>
      </a:dk1>
      <a:lt1>
        <a:sysClr val="window" lastClr="FFFFFF"/>
      </a:lt1>
      <a:dk2>
        <a:srgbClr val="00BAC2"/>
      </a:dk2>
      <a:lt2>
        <a:srgbClr val="78CBD3"/>
      </a:lt2>
      <a:accent1>
        <a:srgbClr val="5EC6CD"/>
      </a:accent1>
      <a:accent2>
        <a:srgbClr val="9DD3B4"/>
      </a:accent2>
      <a:accent3>
        <a:srgbClr val="D5E275"/>
      </a:accent3>
      <a:accent4>
        <a:srgbClr val="FFD300"/>
      </a:accent4>
      <a:accent5>
        <a:srgbClr val="FFF4F6"/>
      </a:accent5>
      <a:accent6>
        <a:srgbClr val="F9C619"/>
      </a:accent6>
      <a:hlink>
        <a:srgbClr val="EA8136"/>
      </a:hlink>
      <a:folHlink>
        <a:srgbClr val="D81C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359</TotalTime>
  <Words>880</Words>
  <Application>Microsoft Office PowerPoint</Application>
  <PresentationFormat>On-screen Show (4:3)</PresentationFormat>
  <Paragraphs>328</Paragraphs>
  <Slides>11</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11</vt:i4>
      </vt:variant>
    </vt:vector>
  </HeadingPairs>
  <TitlesOfParts>
    <vt:vector size="25" baseType="lpstr">
      <vt:lpstr>Arial</vt:lpstr>
      <vt:lpstr>Bellota</vt:lpstr>
      <vt:lpstr>Calibri</vt:lpstr>
      <vt:lpstr>Gulim</vt:lpstr>
      <vt:lpstr>Helvetica</vt:lpstr>
      <vt:lpstr>Helvetica Light</vt:lpstr>
      <vt:lpstr>Helvetica Neue</vt:lpstr>
      <vt:lpstr>Helvetica Neue Condensed Black</vt:lpstr>
      <vt:lpstr>Helvetica Neue Light</vt:lpstr>
      <vt:lpstr>Helvetica Neue Thin</vt:lpstr>
      <vt:lpstr>Nexa Bold</vt:lpstr>
      <vt:lpstr>Roboto</vt:lpstr>
      <vt:lpstr>Office Theme</vt:lpstr>
      <vt:lpstr>Conception personnalisée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ECHAlliance – Projects for 55+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damian oconnor</dc:creator>
  <cp:lastModifiedBy>HP Inc.</cp:lastModifiedBy>
  <cp:revision>17</cp:revision>
  <dcterms:created xsi:type="dcterms:W3CDTF">2019-01-13T13:36:00Z</dcterms:created>
  <dcterms:modified xsi:type="dcterms:W3CDTF">2019-03-20T09:01:23Z</dcterms:modified>
</cp:coreProperties>
</file>