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83" r:id="rId3"/>
    <p:sldId id="290" r:id="rId4"/>
    <p:sldId id="282" r:id="rId5"/>
    <p:sldId id="284" r:id="rId6"/>
    <p:sldId id="288" r:id="rId7"/>
    <p:sldId id="270" r:id="rId8"/>
    <p:sldId id="271" r:id="rId9"/>
    <p:sldId id="306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9" autoAdjust="0"/>
    <p:restoredTop sz="94660"/>
  </p:normalViewPr>
  <p:slideViewPr>
    <p:cSldViewPr snapToGrid="0">
      <p:cViewPr varScale="1">
        <p:scale>
          <a:sx n="56" d="100"/>
          <a:sy n="56" d="100"/>
        </p:scale>
        <p:origin x="222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2FCD80-1E8E-E042-9287-1FCB7F89DEBC}" type="doc">
      <dgm:prSet loTypeId="urn:microsoft.com/office/officeart/2005/8/layout/venn1" loCatId="relationship" qsTypeId="urn:microsoft.com/office/officeart/2005/8/quickstyle/3D3" qsCatId="3D" csTypeId="urn:microsoft.com/office/officeart/2005/8/colors/colorful2" csCatId="colorful" phldr="1"/>
      <dgm:spPr/>
    </dgm:pt>
    <dgm:pt modelId="{E4C23227-8E9A-E74A-8EB8-68FC8CAA69FF}">
      <dgm:prSet phldrT="[Texte]"/>
      <dgm:spPr/>
      <dgm:t>
        <a:bodyPr/>
        <a:lstStyle/>
        <a:p>
          <a:r>
            <a:rPr lang="en-GB" b="1" noProof="0" dirty="0">
              <a:solidFill>
                <a:srgbClr val="FF0000"/>
              </a:solidFill>
              <a:latin typeface="+mj-lt"/>
            </a:rPr>
            <a:t>ICT trainings</a:t>
          </a:r>
        </a:p>
        <a:p>
          <a:r>
            <a:rPr lang="en-GB" b="0" noProof="0" dirty="0">
              <a:solidFill>
                <a:srgbClr val="FF0000"/>
              </a:solidFill>
              <a:latin typeface="+mj-lt"/>
            </a:rPr>
            <a:t>for Parisian seniors</a:t>
          </a:r>
        </a:p>
      </dgm:t>
    </dgm:pt>
    <dgm:pt modelId="{0F88975D-72AA-0645-A061-FBECE04249A5}" type="parTrans" cxnId="{0A350ED0-3E5E-3A46-9AC7-EB2999CBE846}">
      <dgm:prSet/>
      <dgm:spPr/>
      <dgm:t>
        <a:bodyPr/>
        <a:lstStyle/>
        <a:p>
          <a:endParaRPr lang="fr-FR"/>
        </a:p>
      </dgm:t>
    </dgm:pt>
    <dgm:pt modelId="{38C32C64-0C5A-8543-8523-C0770EAE6CAD}" type="sibTrans" cxnId="{0A350ED0-3E5E-3A46-9AC7-EB2999CBE846}">
      <dgm:prSet/>
      <dgm:spPr/>
      <dgm:t>
        <a:bodyPr/>
        <a:lstStyle/>
        <a:p>
          <a:endParaRPr lang="fr-FR"/>
        </a:p>
      </dgm:t>
    </dgm:pt>
    <dgm:pt modelId="{95CB0D0A-5A34-EE46-AE0B-9F5FD97598F9}">
      <dgm:prSet phldrT="[Texte]"/>
      <dgm:spPr/>
      <dgm:t>
        <a:bodyPr/>
        <a:lstStyle/>
        <a:p>
          <a:r>
            <a:rPr lang="en-GB" b="1" noProof="0" dirty="0">
              <a:solidFill>
                <a:srgbClr val="0070C0"/>
              </a:solidFill>
              <a:latin typeface="+mj-lt"/>
            </a:rPr>
            <a:t>Local Projects </a:t>
          </a:r>
        </a:p>
        <a:p>
          <a:r>
            <a:rPr lang="en-GB" b="0" noProof="0" dirty="0">
              <a:solidFill>
                <a:srgbClr val="0070C0"/>
              </a:solidFill>
              <a:latin typeface="+mj-lt"/>
            </a:rPr>
            <a:t>designed for all ages and encouraging solidarity</a:t>
          </a:r>
        </a:p>
      </dgm:t>
    </dgm:pt>
    <dgm:pt modelId="{883DF142-0283-F541-9BDA-3507E7371C00}" type="parTrans" cxnId="{72CA9484-E28C-E940-91B4-8DF33565DC4C}">
      <dgm:prSet/>
      <dgm:spPr/>
      <dgm:t>
        <a:bodyPr/>
        <a:lstStyle/>
        <a:p>
          <a:endParaRPr lang="fr-FR"/>
        </a:p>
      </dgm:t>
    </dgm:pt>
    <dgm:pt modelId="{23CEF9C6-94DD-D74A-87FB-A32DA1D3C8F4}" type="sibTrans" cxnId="{72CA9484-E28C-E940-91B4-8DF33565DC4C}">
      <dgm:prSet/>
      <dgm:spPr/>
      <dgm:t>
        <a:bodyPr/>
        <a:lstStyle/>
        <a:p>
          <a:endParaRPr lang="fr-FR"/>
        </a:p>
      </dgm:t>
    </dgm:pt>
    <dgm:pt modelId="{A5B65EEB-0408-4E48-8990-728806257C24}">
      <dgm:prSet phldrT="[Texte]"/>
      <dgm:spPr/>
      <dgm:t>
        <a:bodyPr anchor="ctr"/>
        <a:lstStyle/>
        <a:p>
          <a:pPr algn="ctr"/>
          <a:r>
            <a:rPr lang="en-GB" b="1" noProof="0" dirty="0">
              <a:solidFill>
                <a:srgbClr val="0070C0"/>
              </a:solidFill>
              <a:latin typeface="+mj-lt"/>
            </a:rPr>
            <a:t>European Projects </a:t>
          </a:r>
        </a:p>
        <a:p>
          <a:pPr algn="ctr"/>
          <a:r>
            <a:rPr lang="en-GB" b="0" noProof="0" dirty="0">
              <a:solidFill>
                <a:srgbClr val="0070C0"/>
              </a:solidFill>
              <a:latin typeface="+mj-lt"/>
            </a:rPr>
            <a:t>sharing good practices in digital innovation throughout the EU</a:t>
          </a:r>
        </a:p>
      </dgm:t>
    </dgm:pt>
    <dgm:pt modelId="{90453F63-3D94-6749-BCE2-31ED9C6BAD8D}" type="parTrans" cxnId="{BFFC4ED7-0D6F-2042-951C-6E77721D51AB}">
      <dgm:prSet/>
      <dgm:spPr/>
      <dgm:t>
        <a:bodyPr/>
        <a:lstStyle/>
        <a:p>
          <a:endParaRPr lang="fr-FR"/>
        </a:p>
      </dgm:t>
    </dgm:pt>
    <dgm:pt modelId="{12E1C08C-219C-7441-BF95-641732B65CC7}" type="sibTrans" cxnId="{BFFC4ED7-0D6F-2042-951C-6E77721D51AB}">
      <dgm:prSet/>
      <dgm:spPr/>
      <dgm:t>
        <a:bodyPr/>
        <a:lstStyle/>
        <a:p>
          <a:endParaRPr lang="fr-FR"/>
        </a:p>
      </dgm:t>
    </dgm:pt>
    <dgm:pt modelId="{29E89B40-C247-A94F-92B6-DB1BB42858C0}" type="pres">
      <dgm:prSet presAssocID="{8A2FCD80-1E8E-E042-9287-1FCB7F89DEBC}" presName="compositeShape" presStyleCnt="0">
        <dgm:presLayoutVars>
          <dgm:chMax val="7"/>
          <dgm:dir/>
          <dgm:resizeHandles val="exact"/>
        </dgm:presLayoutVars>
      </dgm:prSet>
      <dgm:spPr/>
    </dgm:pt>
    <dgm:pt modelId="{D6B5A939-BB81-C747-BBF0-414ACA0AC822}" type="pres">
      <dgm:prSet presAssocID="{E4C23227-8E9A-E74A-8EB8-68FC8CAA69FF}" presName="circ1" presStyleLbl="vennNode1" presStyleIdx="0" presStyleCnt="3" custLinFactNeighborY="3753"/>
      <dgm:spPr/>
      <dgm:t>
        <a:bodyPr/>
        <a:lstStyle/>
        <a:p>
          <a:endParaRPr lang="en-US"/>
        </a:p>
      </dgm:t>
    </dgm:pt>
    <dgm:pt modelId="{9D24A7A8-B407-1C47-AB72-191A0FFB727E}" type="pres">
      <dgm:prSet presAssocID="{E4C23227-8E9A-E74A-8EB8-68FC8CAA69F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30A89F-1BEF-684D-846C-55D91B9EC40D}" type="pres">
      <dgm:prSet presAssocID="{95CB0D0A-5A34-EE46-AE0B-9F5FD97598F9}" presName="circ2" presStyleLbl="vennNode1" presStyleIdx="1" presStyleCnt="3" custLinFactNeighborX="2884" custLinFactNeighborY="1990"/>
      <dgm:spPr/>
      <dgm:t>
        <a:bodyPr/>
        <a:lstStyle/>
        <a:p>
          <a:endParaRPr lang="en-US"/>
        </a:p>
      </dgm:t>
    </dgm:pt>
    <dgm:pt modelId="{F0991A83-B261-0A49-8AE5-A10DBD59DA56}" type="pres">
      <dgm:prSet presAssocID="{95CB0D0A-5A34-EE46-AE0B-9F5FD97598F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1852C2-1F0A-8842-A8A7-46DD1A035317}" type="pres">
      <dgm:prSet presAssocID="{A5B65EEB-0408-4E48-8990-728806257C24}" presName="circ3" presStyleLbl="vennNode1" presStyleIdx="2" presStyleCnt="3" custLinFactNeighborX="-7102" custLinFactNeighborY="-3850"/>
      <dgm:spPr/>
      <dgm:t>
        <a:bodyPr/>
        <a:lstStyle/>
        <a:p>
          <a:endParaRPr lang="en-US"/>
        </a:p>
      </dgm:t>
    </dgm:pt>
    <dgm:pt modelId="{9C6B4648-5E84-A340-A9A9-5692E2510E69}" type="pres">
      <dgm:prSet presAssocID="{A5B65EEB-0408-4E48-8990-728806257C2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F65242D-B5EF-4A66-95DB-03C0B48347D6}" type="presOf" srcId="{A5B65EEB-0408-4E48-8990-728806257C24}" destId="{9C6B4648-5E84-A340-A9A9-5692E2510E69}" srcOrd="1" destOrd="0" presId="urn:microsoft.com/office/officeart/2005/8/layout/venn1"/>
    <dgm:cxn modelId="{0A350ED0-3E5E-3A46-9AC7-EB2999CBE846}" srcId="{8A2FCD80-1E8E-E042-9287-1FCB7F89DEBC}" destId="{E4C23227-8E9A-E74A-8EB8-68FC8CAA69FF}" srcOrd="0" destOrd="0" parTransId="{0F88975D-72AA-0645-A061-FBECE04249A5}" sibTransId="{38C32C64-0C5A-8543-8523-C0770EAE6CAD}"/>
    <dgm:cxn modelId="{30E59C33-E3A2-4B9C-9B42-454129FC1E05}" type="presOf" srcId="{E4C23227-8E9A-E74A-8EB8-68FC8CAA69FF}" destId="{D6B5A939-BB81-C747-BBF0-414ACA0AC822}" srcOrd="0" destOrd="0" presId="urn:microsoft.com/office/officeart/2005/8/layout/venn1"/>
    <dgm:cxn modelId="{DFCD8EB8-BC3C-46E3-9F80-93E54FCEE5EB}" type="presOf" srcId="{95CB0D0A-5A34-EE46-AE0B-9F5FD97598F9}" destId="{F0991A83-B261-0A49-8AE5-A10DBD59DA56}" srcOrd="1" destOrd="0" presId="urn:microsoft.com/office/officeart/2005/8/layout/venn1"/>
    <dgm:cxn modelId="{1BB15DEF-86C3-40AF-A22C-B5A30189F73C}" type="presOf" srcId="{A5B65EEB-0408-4E48-8990-728806257C24}" destId="{961852C2-1F0A-8842-A8A7-46DD1A035317}" srcOrd="0" destOrd="0" presId="urn:microsoft.com/office/officeart/2005/8/layout/venn1"/>
    <dgm:cxn modelId="{78207B62-34F7-4450-B729-B5A4B5108C8B}" type="presOf" srcId="{8A2FCD80-1E8E-E042-9287-1FCB7F89DEBC}" destId="{29E89B40-C247-A94F-92B6-DB1BB42858C0}" srcOrd="0" destOrd="0" presId="urn:microsoft.com/office/officeart/2005/8/layout/venn1"/>
    <dgm:cxn modelId="{1A1A0D0E-9931-4957-B0CB-12C9D0747764}" type="presOf" srcId="{95CB0D0A-5A34-EE46-AE0B-9F5FD97598F9}" destId="{AE30A89F-1BEF-684D-846C-55D91B9EC40D}" srcOrd="0" destOrd="0" presId="urn:microsoft.com/office/officeart/2005/8/layout/venn1"/>
    <dgm:cxn modelId="{72CA9484-E28C-E940-91B4-8DF33565DC4C}" srcId="{8A2FCD80-1E8E-E042-9287-1FCB7F89DEBC}" destId="{95CB0D0A-5A34-EE46-AE0B-9F5FD97598F9}" srcOrd="1" destOrd="0" parTransId="{883DF142-0283-F541-9BDA-3507E7371C00}" sibTransId="{23CEF9C6-94DD-D74A-87FB-A32DA1D3C8F4}"/>
    <dgm:cxn modelId="{BFFC4ED7-0D6F-2042-951C-6E77721D51AB}" srcId="{8A2FCD80-1E8E-E042-9287-1FCB7F89DEBC}" destId="{A5B65EEB-0408-4E48-8990-728806257C24}" srcOrd="2" destOrd="0" parTransId="{90453F63-3D94-6749-BCE2-31ED9C6BAD8D}" sibTransId="{12E1C08C-219C-7441-BF95-641732B65CC7}"/>
    <dgm:cxn modelId="{78C91CA7-AC59-4D60-89FD-654FE3F03B00}" type="presOf" srcId="{E4C23227-8E9A-E74A-8EB8-68FC8CAA69FF}" destId="{9D24A7A8-B407-1C47-AB72-191A0FFB727E}" srcOrd="1" destOrd="0" presId="urn:microsoft.com/office/officeart/2005/8/layout/venn1"/>
    <dgm:cxn modelId="{7E8B06CD-E87A-4406-B188-FFA7BE0C825E}" type="presParOf" srcId="{29E89B40-C247-A94F-92B6-DB1BB42858C0}" destId="{D6B5A939-BB81-C747-BBF0-414ACA0AC822}" srcOrd="0" destOrd="0" presId="urn:microsoft.com/office/officeart/2005/8/layout/venn1"/>
    <dgm:cxn modelId="{173397AB-1CE3-475B-A565-068C7796B67C}" type="presParOf" srcId="{29E89B40-C247-A94F-92B6-DB1BB42858C0}" destId="{9D24A7A8-B407-1C47-AB72-191A0FFB727E}" srcOrd="1" destOrd="0" presId="urn:microsoft.com/office/officeart/2005/8/layout/venn1"/>
    <dgm:cxn modelId="{4EDB5669-7A75-450B-A826-8D7EB15A22AD}" type="presParOf" srcId="{29E89B40-C247-A94F-92B6-DB1BB42858C0}" destId="{AE30A89F-1BEF-684D-846C-55D91B9EC40D}" srcOrd="2" destOrd="0" presId="urn:microsoft.com/office/officeart/2005/8/layout/venn1"/>
    <dgm:cxn modelId="{07237282-5D07-43CC-BA9D-3A5A6B9BAB58}" type="presParOf" srcId="{29E89B40-C247-A94F-92B6-DB1BB42858C0}" destId="{F0991A83-B261-0A49-8AE5-A10DBD59DA56}" srcOrd="3" destOrd="0" presId="urn:microsoft.com/office/officeart/2005/8/layout/venn1"/>
    <dgm:cxn modelId="{1368692E-A3DE-42BB-BC91-676C9A2375DA}" type="presParOf" srcId="{29E89B40-C247-A94F-92B6-DB1BB42858C0}" destId="{961852C2-1F0A-8842-A8A7-46DD1A035317}" srcOrd="4" destOrd="0" presId="urn:microsoft.com/office/officeart/2005/8/layout/venn1"/>
    <dgm:cxn modelId="{4699369B-E81A-437B-AFF9-BE88DA364000}" type="presParOf" srcId="{29E89B40-C247-A94F-92B6-DB1BB42858C0}" destId="{9C6B4648-5E84-A340-A9A9-5692E2510E69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B5A939-BB81-C747-BBF0-414ACA0AC822}">
      <dsp:nvSpPr>
        <dsp:cNvPr id="0" name=""/>
        <dsp:cNvSpPr/>
      </dsp:nvSpPr>
      <dsp:spPr>
        <a:xfrm>
          <a:off x="2701678" y="169441"/>
          <a:ext cx="2903220" cy="2903220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noProof="0" dirty="0">
              <a:solidFill>
                <a:srgbClr val="FF0000"/>
              </a:solidFill>
              <a:latin typeface="+mj-lt"/>
            </a:rPr>
            <a:t>ICT trainings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0" kern="1200" noProof="0" dirty="0">
              <a:solidFill>
                <a:srgbClr val="FF0000"/>
              </a:solidFill>
              <a:latin typeface="+mj-lt"/>
            </a:rPr>
            <a:t>for Parisian seniors</a:t>
          </a:r>
        </a:p>
      </dsp:txBody>
      <dsp:txXfrm>
        <a:off x="3088774" y="677505"/>
        <a:ext cx="2129028" cy="1306449"/>
      </dsp:txXfrm>
    </dsp:sp>
    <dsp:sp modelId="{AE30A89F-1BEF-684D-846C-55D91B9EC40D}">
      <dsp:nvSpPr>
        <dsp:cNvPr id="0" name=""/>
        <dsp:cNvSpPr/>
      </dsp:nvSpPr>
      <dsp:spPr>
        <a:xfrm>
          <a:off x="3832985" y="1932770"/>
          <a:ext cx="2903220" cy="2903220"/>
        </a:xfrm>
        <a:prstGeom prst="ellipse">
          <a:avLst/>
        </a:prstGeom>
        <a:solidFill>
          <a:schemeClr val="accent2">
            <a:alpha val="50000"/>
            <a:hueOff val="2340759"/>
            <a:satOff val="-2919"/>
            <a:lumOff val="68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noProof="0" dirty="0">
              <a:solidFill>
                <a:srgbClr val="0070C0"/>
              </a:solidFill>
              <a:latin typeface="+mj-lt"/>
            </a:rPr>
            <a:t>Local Projects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0" kern="1200" noProof="0" dirty="0">
              <a:solidFill>
                <a:srgbClr val="0070C0"/>
              </a:solidFill>
              <a:latin typeface="+mj-lt"/>
            </a:rPr>
            <a:t>designed for all ages and encouraging solidarity</a:t>
          </a:r>
        </a:p>
      </dsp:txBody>
      <dsp:txXfrm>
        <a:off x="4720887" y="2682768"/>
        <a:ext cx="1741932" cy="1596771"/>
      </dsp:txXfrm>
    </dsp:sp>
    <dsp:sp modelId="{961852C2-1F0A-8842-A8A7-46DD1A035317}">
      <dsp:nvSpPr>
        <dsp:cNvPr id="0" name=""/>
        <dsp:cNvSpPr/>
      </dsp:nvSpPr>
      <dsp:spPr>
        <a:xfrm>
          <a:off x="1447913" y="1763222"/>
          <a:ext cx="2903220" cy="2903220"/>
        </a:xfrm>
        <a:prstGeom prst="ellipse">
          <a:avLst/>
        </a:prstGeom>
        <a:solidFill>
          <a:schemeClr val="accent2">
            <a:alpha val="50000"/>
            <a:hueOff val="4681519"/>
            <a:satOff val="-5839"/>
            <a:lumOff val="137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noProof="0" dirty="0">
              <a:solidFill>
                <a:srgbClr val="0070C0"/>
              </a:solidFill>
              <a:latin typeface="+mj-lt"/>
            </a:rPr>
            <a:t>European Projects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0" kern="1200" noProof="0" dirty="0">
              <a:solidFill>
                <a:srgbClr val="0070C0"/>
              </a:solidFill>
              <a:latin typeface="+mj-lt"/>
            </a:rPr>
            <a:t>sharing good practices in digital innovation throughout the EU</a:t>
          </a:r>
        </a:p>
      </dsp:txBody>
      <dsp:txXfrm>
        <a:off x="1721299" y="2513220"/>
        <a:ext cx="1741932" cy="15967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D788F-D424-47B1-8D19-FC5287ACD447}" type="datetimeFigureOut">
              <a:rPr lang="sl-SI" smtClean="0"/>
              <a:t>14. 03. 2019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E9748-8CD6-42C7-BC45-1872E31BBF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7350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2F1841B1-0D4A-40E4-8B9D-10B827CEA6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6C4D5686-BD61-46D5-BB63-EFA99D531C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it-IT" altLang="fr-FR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DDB662F9-DE5E-47A7-AE34-AC581641D9D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75D7A98C-AEF1-4F7F-9A4C-4C40846418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it-IT" altLang="fr-FR" sz="10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3CF049-86FC-4173-994C-470A706C2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09/04/2019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458F52-BB0B-4945-B51B-82722C06E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eServices for Seniors (55+) - Skofja Loka-Slovenia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7E9BE3-9546-4EAA-995A-1CA5F9106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C77C87-5E11-47E5-B815-8F7141003E30}" type="slidenum">
              <a:rPr lang="fr-FR" altLang="fr-FR"/>
              <a:pPr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2613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F00BBD-DD10-45F9-8D09-D102855BA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09/04/2019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3731D9-8797-4C16-9464-FF81F44B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eServices for Seniors (55+) - Skofja Loka-Slovenia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097E85-693B-4281-B22D-C1F52E26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E17F07-9D1C-4187-A848-2D836B88A35B}" type="slidenum">
              <a:rPr lang="fr-FR" altLang="fr-FR"/>
              <a:pPr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50662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42C0F5-EF69-4313-AD32-D57376D41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09/04/2019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251780-128F-4BBA-A57D-595CE42F0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eServices for Seniors (55+) - Skofja Loka-Slovenia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47E802-9B25-4740-858D-B1F1895F9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609BFC-CD48-42EA-A21B-60584A6DE910}" type="slidenum">
              <a:rPr lang="fr-FR" altLang="fr-FR"/>
              <a:pPr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0526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5A6C52-0F7C-4146-97B7-7354E0548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09/04/2019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609478-E57E-4865-A02B-1291B2E08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eServices for Seniors (55+) - Skofja Loka-Slovenia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659F80-AFFF-4241-BBFA-BA7AF3AE5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2A8B7-C490-4641-8BD0-E0C637F6BF22}" type="slidenum">
              <a:rPr lang="fr-FR" altLang="fr-FR"/>
              <a:pPr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14387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55901C-176E-4EC9-9C1E-AB24501A8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09/04/2019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9551D9-9FDE-4349-A294-EFAA6EF5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eServices for Seniors (55+) - Skofja Loka-Slovenia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9998C4-BBD3-4A7B-8A74-D79597F54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F8DEB-D048-4829-9EA1-6B7906140A9F}" type="slidenum">
              <a:rPr lang="fr-FR" altLang="fr-FR"/>
              <a:pPr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691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F7EB0E32-5F04-4C0E-84EB-EAAA78B0C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09/04/2019</a:t>
            </a:r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A9747578-EDDA-4A64-B374-4720B077E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eServices for Seniors (55+) - Skofja Loka-Slovenia</a:t>
            </a: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0AE95010-2E18-49DC-B773-444B55016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5E5B2-2475-4800-A5D7-E49F9B539A0D}" type="slidenum">
              <a:rPr lang="fr-FR" altLang="fr-FR"/>
              <a:pPr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54492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B8FAC411-FDA4-4406-8157-E271F2527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09/04/2019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B06725D-8776-446C-82DA-4C3CAA531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eServices for Seniors (55+) - Skofja Loka-Slovenia</a:t>
            </a: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BDBD7D75-DDD8-4CAB-AFC8-C43BF7103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50FEA-5195-4C6D-BC25-ABDDCBA72E57}" type="slidenum">
              <a:rPr lang="fr-FR" altLang="fr-FR"/>
              <a:pPr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7507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2C6DE589-0F36-42A9-82CC-389A885A7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09/04/2019</a:t>
            </a:r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4A5B9C34-AFA3-4286-A163-960CF8AA0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eServices for Seniors (55+) - Skofja Loka-Slovenia</a:t>
            </a: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2C7D0A85-96B3-432D-AAC0-A9AB7CFDD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B854C-4274-4F0D-B20D-76AD7E96D96D}" type="slidenum">
              <a:rPr lang="fr-FR" altLang="fr-FR"/>
              <a:pPr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88974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8F7C5C26-5FCA-4AC6-BA67-0941AC923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09/04/2019</a:t>
            </a:r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01B77BEA-E561-4FB9-98AC-82A7F1A73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eServices for Seniors (55+) - Skofja Loka-Slovenia</a:t>
            </a:r>
            <a:endParaRPr 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BFCC0EAA-6332-481A-B07E-5477952F1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10FB18-0FB7-4F94-9A0D-21CC39C9487D}" type="slidenum">
              <a:rPr lang="fr-FR" altLang="fr-FR"/>
              <a:pPr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47744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749C4CBF-83FD-424C-A702-E30DD176D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09/04/2019</a:t>
            </a:r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7F5AE75F-02AF-4E78-B4E7-973AA77B6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eServices for Seniors (55+) - Skofja Loka-Slovenia</a:t>
            </a: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76344B93-94F2-492D-95D7-0CFD5724D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1D2F8-1969-411F-8DE3-33CE55F5D2B3}" type="slidenum">
              <a:rPr lang="fr-FR" altLang="fr-FR"/>
              <a:pPr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15808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632D269B-FAE8-4EA8-BFEF-B280D5C1F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09/04/2019</a:t>
            </a:r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123F577B-D870-4A95-85D6-C37B5775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eServices for Seniors (55+) - Skofja Loka-Slovenia</a:t>
            </a: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E92D167E-0248-4698-9FA2-12326CBF8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55E06F-5126-4783-BAE5-CFE326E37531}" type="slidenum">
              <a:rPr lang="fr-FR" altLang="fr-FR"/>
              <a:pPr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7385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E34EB7F1-B587-40B8-B808-AB7A1BC6E9D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823F018F-DFE5-463F-B537-ACC0660EA2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D3D505-E17D-425B-A28A-2C122F10E6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09/04/2019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8FAAC9-69F3-4A50-B774-773CF8408D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eServices for Seniors (55+) - Skofja Loka-Slovenia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43C4FD-08A2-485A-93A9-791814A74D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2EBC12D-ADF0-4F8C-8CAD-63E18AA660CC}" type="slidenum">
              <a:rPr lang="fr-FR" altLang="fr-FR"/>
              <a:pPr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56558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4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17.jpeg"/><Relationship Id="rId5" Type="http://schemas.openxmlformats.org/officeDocument/2006/relationships/diagramLayout" Target="../diagrams/layout1.xml"/><Relationship Id="rId10" Type="http://schemas.openxmlformats.org/officeDocument/2006/relationships/image" Target="../media/image16.jpeg"/><Relationship Id="rId4" Type="http://schemas.openxmlformats.org/officeDocument/2006/relationships/diagramData" Target="../diagrams/data1.xml"/><Relationship Id="rId9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hyperlink" Target="http://www.eseniors.eu/" TargetMode="External"/><Relationship Id="rId7" Type="http://schemas.openxmlformats.org/officeDocument/2006/relationships/image" Target="../media/image20.jpeg"/><Relationship Id="rId2" Type="http://schemas.openxmlformats.org/officeDocument/2006/relationships/hyperlink" Target="http://www.e-seniors.asso.fr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11" Type="http://schemas.openxmlformats.org/officeDocument/2006/relationships/hyperlink" Target="mailto:mepstein@eseniors.eu" TargetMode="External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hyperlink" Target="mailto:epstein@free.fr" TargetMode="External"/><Relationship Id="rId9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>
            <a:extLst>
              <a:ext uri="{FF2B5EF4-FFF2-40B4-BE49-F238E27FC236}">
                <a16:creationId xmlns:a16="http://schemas.microsoft.com/office/drawing/2014/main" id="{6E0F04AA-A133-456E-B0A0-A6AB7CF7F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2626" y="2244726"/>
            <a:ext cx="8429625" cy="1470025"/>
          </a:xfrm>
        </p:spPr>
        <p:txBody>
          <a:bodyPr/>
          <a:lstStyle/>
          <a:p>
            <a:pPr eaLnBrk="1" hangingPunct="1"/>
            <a:r>
              <a:rPr lang="en-US" altLang="fr-FR" sz="4000">
                <a:solidFill>
                  <a:srgbClr val="0070C0"/>
                </a:solidFill>
              </a:rPr>
              <a:t>Empower seniors to be e-included : they will become active and creative</a:t>
            </a:r>
            <a:br>
              <a:rPr lang="en-US" altLang="fr-FR" sz="4000">
                <a:solidFill>
                  <a:srgbClr val="0070C0"/>
                </a:solidFill>
              </a:rPr>
            </a:br>
            <a:r>
              <a:rPr lang="en-US" altLang="fr-FR" sz="4000">
                <a:solidFill>
                  <a:srgbClr val="0070C0"/>
                </a:solidFill>
              </a:rPr>
              <a:t>citizens  and change society!</a:t>
            </a:r>
            <a:endParaRPr lang="fr-FR" altLang="fr-FR" sz="4000">
              <a:solidFill>
                <a:srgbClr val="0070C0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2A4FD3-3AEB-4FE2-B7BF-FD2DDD7AC2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4500563"/>
            <a:ext cx="6400800" cy="142875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900" dirty="0">
                <a:solidFill>
                  <a:srgbClr val="FF0000"/>
                </a:solidFill>
              </a:rPr>
              <a:t>eServices for Seniors (55+)</a:t>
            </a:r>
            <a:endParaRPr lang="fr-FR" sz="39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fr-FR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2600" dirty="0" err="1">
                <a:solidFill>
                  <a:srgbClr val="FF0000"/>
                </a:solidFill>
              </a:rPr>
              <a:t>Skofja</a:t>
            </a:r>
            <a:r>
              <a:rPr lang="fr-FR" sz="2600" dirty="0">
                <a:solidFill>
                  <a:srgbClr val="FF0000"/>
                </a:solidFill>
              </a:rPr>
              <a:t> Loka </a:t>
            </a:r>
            <a:r>
              <a:rPr lang="fr-FR" sz="2600" dirty="0" err="1">
                <a:solidFill>
                  <a:srgbClr val="FF0000"/>
                </a:solidFill>
              </a:rPr>
              <a:t>Slovenia</a:t>
            </a:r>
            <a:r>
              <a:rPr lang="fr-FR" sz="2600" dirty="0">
                <a:solidFill>
                  <a:srgbClr val="FF0000"/>
                </a:solidFill>
              </a:rPr>
              <a:t>, April 2019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2052" name="Picture 12" descr="LOGO_ESENIORS_petit_vf.jpg">
            <a:extLst>
              <a:ext uri="{FF2B5EF4-FFF2-40B4-BE49-F238E27FC236}">
                <a16:creationId xmlns:a16="http://schemas.microsoft.com/office/drawing/2014/main" id="{84F1430C-E5DC-4CCE-83CB-818503630E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839" y="246064"/>
            <a:ext cx="10953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>
            <a:extLst>
              <a:ext uri="{FF2B5EF4-FFF2-40B4-BE49-F238E27FC236}">
                <a16:creationId xmlns:a16="http://schemas.microsoft.com/office/drawing/2014/main" id="{E85EF954-ADBF-48D7-B700-29B714B7A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2688" y="23813"/>
            <a:ext cx="8229600" cy="857250"/>
          </a:xfrm>
        </p:spPr>
        <p:txBody>
          <a:bodyPr/>
          <a:lstStyle/>
          <a:p>
            <a:r>
              <a:rPr lang="fr-FR" altLang="fr-FR" sz="4000">
                <a:solidFill>
                  <a:srgbClr val="FF0000"/>
                </a:solidFill>
              </a:rPr>
              <a:t>Empowering seniors to be e-included</a:t>
            </a:r>
          </a:p>
        </p:txBody>
      </p:sp>
      <p:sp>
        <p:nvSpPr>
          <p:cNvPr id="3075" name="Espace réservé du contenu 2">
            <a:extLst>
              <a:ext uri="{FF2B5EF4-FFF2-40B4-BE49-F238E27FC236}">
                <a16:creationId xmlns:a16="http://schemas.microsoft.com/office/drawing/2014/main" id="{05BF6D23-8C0A-4F9A-83E0-E10415CB6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039813"/>
            <a:ext cx="8535988" cy="502285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Empowerment means giving the tools  </a:t>
            </a:r>
            <a:r>
              <a:rPr lang="en-US" altLang="fr-FR" sz="1800">
                <a:solidFill>
                  <a:srgbClr val="0070C0"/>
                </a:solidFill>
              </a:rPr>
              <a:t>(and  web communication tools are the best for that) </a:t>
            </a:r>
            <a:r>
              <a:rPr lang="en-US" altLang="fr-FR" sz="2000">
                <a:solidFill>
                  <a:srgbClr val="0070C0"/>
                </a:solidFill>
              </a:rPr>
              <a:t>to :</a:t>
            </a:r>
            <a:endParaRPr lang="fr-FR" altLang="fr-FR" sz="2000">
              <a:solidFill>
                <a:srgbClr val="0070C0"/>
              </a:solidFill>
            </a:endParaRPr>
          </a:p>
          <a:p>
            <a:pPr algn="just"/>
            <a:r>
              <a:rPr lang="en-US" altLang="fr-FR" sz="2000">
                <a:solidFill>
                  <a:srgbClr val="0070C0"/>
                </a:solidFill>
              </a:rPr>
              <a:t>impose one’s  will in the context 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of a social relationship and decision taking</a:t>
            </a:r>
            <a:endParaRPr lang="fr-FR" altLang="fr-FR" sz="2000">
              <a:solidFill>
                <a:srgbClr val="0070C0"/>
              </a:solidFill>
            </a:endParaRPr>
          </a:p>
          <a:p>
            <a:pPr algn="just"/>
            <a:r>
              <a:rPr lang="en-US" altLang="fr-FR" sz="2000">
                <a:solidFill>
                  <a:srgbClr val="0070C0"/>
                </a:solidFill>
              </a:rPr>
              <a:t>fight against discrimination due to age</a:t>
            </a:r>
          </a:p>
          <a:p>
            <a:pPr>
              <a:buFont typeface="Arial" panose="020B0604020202020204" pitchFamily="34" charset="0"/>
              <a:buNone/>
            </a:pPr>
            <a:endParaRPr lang="fr-FR" altLang="fr-FR" sz="2000" b="1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 b="1">
                <a:solidFill>
                  <a:srgbClr val="0070C0"/>
                </a:solidFill>
              </a:rPr>
              <a:t>GIVE SENIORS a PURPOSE in LIFE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 b="1">
                <a:solidFill>
                  <a:srgbClr val="0070C0"/>
                </a:solidFill>
              </a:rPr>
              <a:t>and a PLACE in SOCIETY</a:t>
            </a:r>
            <a:endParaRPr lang="fr-FR" altLang="fr-FR" sz="2000" b="1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fr-FR" sz="2000">
              <a:solidFill>
                <a:srgbClr val="0070C0"/>
              </a:solidFill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Retirement no longer means inactivity</a:t>
            </a:r>
            <a:endParaRPr lang="fr-FR" altLang="fr-FR" sz="2000">
              <a:solidFill>
                <a:srgbClr val="0070C0"/>
              </a:solidFill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the market activity (previous paid job)  becomes a free activity</a:t>
            </a:r>
            <a:endParaRPr lang="fr-FR" altLang="fr-FR" sz="2000">
              <a:solidFill>
                <a:srgbClr val="0070C0"/>
              </a:solidFill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seniors get involved in social and civic activities</a:t>
            </a:r>
            <a:endParaRPr lang="fr-FR" altLang="fr-FR" sz="2000">
              <a:solidFill>
                <a:srgbClr val="0070C0"/>
              </a:solidFill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they often fill the gaps of the state or the private market with valuable know-how, experience and useful networks</a:t>
            </a:r>
            <a:endParaRPr lang="fr-FR" altLang="fr-FR" sz="2000">
              <a:solidFill>
                <a:srgbClr val="0070C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79432F-7F6A-43E0-85CF-7634F154B51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  <a:latin typeface="Calibri"/>
              </a:rPr>
              <a:t>09/04/2019</a:t>
            </a:r>
          </a:p>
        </p:txBody>
      </p:sp>
      <p:sp>
        <p:nvSpPr>
          <p:cNvPr id="3077" name="Espace réservé du numéro de diapositive 4">
            <a:extLst>
              <a:ext uri="{FF2B5EF4-FFF2-40B4-BE49-F238E27FC236}">
                <a16:creationId xmlns:a16="http://schemas.microsoft.com/office/drawing/2014/main" id="{78D1435B-5D6D-47D7-864B-BF420C931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68BFB8-AD19-4EF8-9DC6-B3C1B88AFB69}" type="slidenum">
              <a:rPr lang="fr-FR" altLang="fr-FR">
                <a:solidFill>
                  <a:srgbClr val="898989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E2ADD4-902F-4E02-8779-36919357D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eServices for Seniors (55+) - Skofja Loka-Slovenia</a:t>
            </a:r>
            <a:endParaRPr lang="fr-FR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3079" name="Picture 12" descr="LOGO_ESENIORS_petit_vf.jpg">
            <a:extLst>
              <a:ext uri="{FF2B5EF4-FFF2-40B4-BE49-F238E27FC236}">
                <a16:creationId xmlns:a16="http://schemas.microsoft.com/office/drawing/2014/main" id="{379D6C0C-97A8-4C3F-8147-702D9BF429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350" y="23813"/>
            <a:ext cx="90170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Image 7" descr="Praha 20-06-2018 IMG_2629.jpg">
            <a:extLst>
              <a:ext uri="{FF2B5EF4-FFF2-40B4-BE49-F238E27FC236}">
                <a16:creationId xmlns:a16="http://schemas.microsoft.com/office/drawing/2014/main" id="{9219EB29-2AE8-475C-AF96-D7D17580D4A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2143126"/>
            <a:ext cx="3290888" cy="219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>
            <a:extLst>
              <a:ext uri="{FF2B5EF4-FFF2-40B4-BE49-F238E27FC236}">
                <a16:creationId xmlns:a16="http://schemas.microsoft.com/office/drawing/2014/main" id="{D29023D8-50E2-452E-B592-907BCDD91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4000">
                <a:solidFill>
                  <a:srgbClr val="FF0000"/>
                </a:solidFill>
              </a:rPr>
              <a:t>Creative skills :</a:t>
            </a:r>
            <a:br>
              <a:rPr lang="fr-FR" altLang="fr-FR" sz="4000">
                <a:solidFill>
                  <a:srgbClr val="FF0000"/>
                </a:solidFill>
              </a:rPr>
            </a:br>
            <a:r>
              <a:rPr lang="fr-FR" altLang="fr-FR" sz="4000">
                <a:solidFill>
                  <a:srgbClr val="FF0000"/>
                </a:solidFill>
              </a:rPr>
              <a:t> active and healthy ageing</a:t>
            </a:r>
          </a:p>
        </p:txBody>
      </p:sp>
      <p:sp>
        <p:nvSpPr>
          <p:cNvPr id="4099" name="Espace réservé du contenu 2">
            <a:extLst>
              <a:ext uri="{FF2B5EF4-FFF2-40B4-BE49-F238E27FC236}">
                <a16:creationId xmlns:a16="http://schemas.microsoft.com/office/drawing/2014/main" id="{A346DE46-7273-436D-A124-0F62518E5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Acquiring digital skills  will open doors :</a:t>
            </a:r>
            <a:br>
              <a:rPr lang="en-US" altLang="fr-FR" sz="2000">
                <a:solidFill>
                  <a:srgbClr val="0070C0"/>
                </a:solidFill>
              </a:rPr>
            </a:br>
            <a:r>
              <a:rPr lang="en-US" altLang="fr-FR" sz="2000">
                <a:solidFill>
                  <a:srgbClr val="0070C0"/>
                </a:solidFill>
              </a:rPr>
              <a:t>- better communication with other generations or with other  people through social networks/ forums</a:t>
            </a:r>
            <a:br>
              <a:rPr lang="en-US" altLang="fr-FR" sz="2000">
                <a:solidFill>
                  <a:srgbClr val="0070C0"/>
                </a:solidFill>
              </a:rPr>
            </a:br>
            <a:r>
              <a:rPr lang="en-US" altLang="fr-FR" sz="2000">
                <a:solidFill>
                  <a:srgbClr val="0070C0"/>
                </a:solidFill>
              </a:rPr>
              <a:t>- more opportunities of  daily activities involving  cognitive  and physical stimulation -&gt; impact on health</a:t>
            </a:r>
            <a:endParaRPr lang="fr-FR" altLang="fr-FR" sz="200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	- training for new competences  or even be coached to find some new job or paid activity ( as  e-entrepreneurship / offering products or services on the web)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Every senior/ retired person is concerned an d Eseniors helps to</a:t>
            </a:r>
          </a:p>
          <a:p>
            <a:pPr eaLnBrk="1" hangingPunct="1"/>
            <a:r>
              <a:rPr lang="en-US" altLang="fr-FR" sz="2000">
                <a:solidFill>
                  <a:srgbClr val="0070C0"/>
                </a:solidFill>
              </a:rPr>
              <a:t>acquire Internet CULTURE</a:t>
            </a:r>
          </a:p>
          <a:p>
            <a:pPr eaLnBrk="1" hangingPunct="1"/>
            <a:r>
              <a:rPr lang="en-US" altLang="fr-FR" sz="2000">
                <a:solidFill>
                  <a:srgbClr val="0070C0"/>
                </a:solidFill>
              </a:rPr>
              <a:t>demystify/gain control over “these”  machines</a:t>
            </a:r>
          </a:p>
          <a:p>
            <a:pPr eaLnBrk="1" hangingPunct="1"/>
            <a:r>
              <a:rPr lang="en-US" altLang="fr-FR" sz="2000">
                <a:solidFill>
                  <a:srgbClr val="0070C0"/>
                </a:solidFill>
              </a:rPr>
              <a:t>learn how the Internet can make life simpler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	</a:t>
            </a:r>
            <a:endParaRPr lang="fr-FR" altLang="fr-FR" sz="200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45FA7D-AE14-4F2A-9F7E-BFDBC159E54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  <a:latin typeface="Calibri"/>
              </a:rPr>
              <a:t>09/04/2019</a:t>
            </a:r>
          </a:p>
        </p:txBody>
      </p:sp>
      <p:sp>
        <p:nvSpPr>
          <p:cNvPr id="4101" name="Espace réservé du numéro de diapositive 4">
            <a:extLst>
              <a:ext uri="{FF2B5EF4-FFF2-40B4-BE49-F238E27FC236}">
                <a16:creationId xmlns:a16="http://schemas.microsoft.com/office/drawing/2014/main" id="{127FB542-47A6-4512-A872-913621E1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91718EF-FE2A-4F33-9428-361CBABE5D0C}" type="slidenum">
              <a:rPr lang="fr-FR" altLang="fr-FR">
                <a:solidFill>
                  <a:srgbClr val="898989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6D2E828-9DF8-4CB2-B5A8-B40706AC0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eServices for Seniors (55+) - Skofja Loka-Slovenia</a:t>
            </a:r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4103" name="Picture 12" descr="LOGO_ESENIORS_petit_vf.jpg">
            <a:extLst>
              <a:ext uri="{FF2B5EF4-FFF2-40B4-BE49-F238E27FC236}">
                <a16:creationId xmlns:a16="http://schemas.microsoft.com/office/drawing/2014/main" id="{6B74AB1C-EF1B-4053-8901-2398944675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0" y="-1588"/>
            <a:ext cx="908050" cy="908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Image 7" descr="images seniors.jpeg">
            <a:extLst>
              <a:ext uri="{FF2B5EF4-FFF2-40B4-BE49-F238E27FC236}">
                <a16:creationId xmlns:a16="http://schemas.microsoft.com/office/drawing/2014/main" id="{B11ECF36-0721-40E2-A16C-3AF00360A2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4714876"/>
            <a:ext cx="2217738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>
            <a:extLst>
              <a:ext uri="{FF2B5EF4-FFF2-40B4-BE49-F238E27FC236}">
                <a16:creationId xmlns:a16="http://schemas.microsoft.com/office/drawing/2014/main" id="{176AF62E-9FA7-481D-BE61-22F880F68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0"/>
            <a:ext cx="8229600" cy="1143000"/>
          </a:xfrm>
        </p:spPr>
        <p:txBody>
          <a:bodyPr/>
          <a:lstStyle/>
          <a:p>
            <a:r>
              <a:rPr lang="fr-FR" altLang="fr-FR" sz="4000">
                <a:solidFill>
                  <a:srgbClr val="FF0000"/>
                </a:solidFill>
              </a:rPr>
              <a:t>Seniors are also citizens….</a:t>
            </a:r>
          </a:p>
        </p:txBody>
      </p:sp>
      <p:sp>
        <p:nvSpPr>
          <p:cNvPr id="5123" name="Espace réservé du contenu 2">
            <a:extLst>
              <a:ext uri="{FF2B5EF4-FFF2-40B4-BE49-F238E27FC236}">
                <a16:creationId xmlns:a16="http://schemas.microsoft.com/office/drawing/2014/main" id="{A5DCAF18-D5AE-4DE9-9A0B-59C1E1A56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750" y="981076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Talking about seniors as citizens is NEW</a:t>
            </a:r>
            <a:endParaRPr lang="fr-FR" altLang="fr-FR" sz="200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it implies to value their place and value in society</a:t>
            </a:r>
            <a:endParaRPr lang="fr-FR" altLang="fr-FR" sz="200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It is possible now because retired people spent at least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20 years of their life as quite healthy</a:t>
            </a:r>
            <a:endParaRPr lang="fr-FR" altLang="fr-FR" sz="200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They represent 30% of the population</a:t>
            </a:r>
            <a:endParaRPr lang="fr-FR" altLang="fr-FR" sz="200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And have  stable financial income (even if not always high)</a:t>
            </a:r>
            <a:endParaRPr lang="fr-FR" altLang="fr-FR" sz="200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fr-FR" sz="200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As citizens they can represent their generation in the co-construction of societal changes following important demographic and technological changes which both impact our society and daily life</a:t>
            </a:r>
          </a:p>
          <a:p>
            <a:pPr>
              <a:buFont typeface="Arial" panose="020B0604020202020204" pitchFamily="34" charset="0"/>
              <a:buNone/>
            </a:pPr>
            <a:endParaRPr lang="en-US" altLang="fr-FR" sz="200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Of course there are barriers</a:t>
            </a:r>
            <a:endParaRPr lang="fr-FR" altLang="fr-FR" sz="200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- the way some young people consider elderly</a:t>
            </a:r>
            <a:endParaRPr lang="fr-FR" altLang="fr-FR" sz="200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- the fact that some people are not used to discuss social issues with others</a:t>
            </a:r>
            <a:endParaRPr lang="fr-FR" altLang="fr-FR" sz="2000">
              <a:solidFill>
                <a:srgbClr val="0070C0"/>
              </a:solidFill>
            </a:endParaRPr>
          </a:p>
          <a:p>
            <a:endParaRPr lang="fr-FR" altLang="fr-FR" sz="2000"/>
          </a:p>
          <a:p>
            <a:endParaRPr lang="fr-FR" altLang="fr-FR" sz="200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71006-A9C6-49C1-A699-1F62B97D62A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  <a:latin typeface="Calibri"/>
              </a:rPr>
              <a:t>09/04/2019</a:t>
            </a:r>
          </a:p>
        </p:txBody>
      </p:sp>
      <p:sp>
        <p:nvSpPr>
          <p:cNvPr id="5125" name="Espace réservé du numéro de diapositive 4">
            <a:extLst>
              <a:ext uri="{FF2B5EF4-FFF2-40B4-BE49-F238E27FC236}">
                <a16:creationId xmlns:a16="http://schemas.microsoft.com/office/drawing/2014/main" id="{B7319FBF-B3E4-4806-AC16-F5EC749E3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2A6D805-7AED-4532-841E-B94B4FA0FCA5}" type="slidenum">
              <a:rPr lang="fr-FR" altLang="fr-FR">
                <a:solidFill>
                  <a:srgbClr val="898989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D05931C-3EF1-4D4D-AB50-5743554B6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eServices for Seniors (55+) - Skofja Loka-Slovenia</a:t>
            </a:r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5127" name="Picture 12" descr="LOGO_ESENIORS_petit_vf.jpg">
            <a:extLst>
              <a:ext uri="{FF2B5EF4-FFF2-40B4-BE49-F238E27FC236}">
                <a16:creationId xmlns:a16="http://schemas.microsoft.com/office/drawing/2014/main" id="{675DFD5E-EB7B-4C3A-A274-E33C8A3F99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289" y="0"/>
            <a:ext cx="885825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Image 7" descr="images se.jpeg">
            <a:extLst>
              <a:ext uri="{FF2B5EF4-FFF2-40B4-BE49-F238E27FC236}">
                <a16:creationId xmlns:a16="http://schemas.microsoft.com/office/drawing/2014/main" id="{AB2452C8-F375-4569-94B4-A24264F24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1" y="1643063"/>
            <a:ext cx="2378075" cy="133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>
            <a:extLst>
              <a:ext uri="{FF2B5EF4-FFF2-40B4-BE49-F238E27FC236}">
                <a16:creationId xmlns:a16="http://schemas.microsoft.com/office/drawing/2014/main" id="{8E1F8BE9-E613-4489-9F1B-0C4ACC33F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357188"/>
            <a:ext cx="5729288" cy="1143000"/>
          </a:xfrm>
        </p:spPr>
        <p:txBody>
          <a:bodyPr/>
          <a:lstStyle/>
          <a:p>
            <a:r>
              <a:rPr lang="fr-FR" altLang="fr-FR" sz="4000">
                <a:solidFill>
                  <a:srgbClr val="FF0000"/>
                </a:solidFill>
              </a:rPr>
              <a:t>Societal changes </a:t>
            </a:r>
            <a:br>
              <a:rPr lang="fr-FR" altLang="fr-FR" sz="4000">
                <a:solidFill>
                  <a:srgbClr val="FF0000"/>
                </a:solidFill>
              </a:rPr>
            </a:br>
            <a:r>
              <a:rPr lang="fr-FR" altLang="fr-FR" sz="4000">
                <a:solidFill>
                  <a:srgbClr val="FF0000"/>
                </a:solidFill>
              </a:rPr>
              <a:t>and challenges </a:t>
            </a:r>
          </a:p>
        </p:txBody>
      </p:sp>
      <p:sp>
        <p:nvSpPr>
          <p:cNvPr id="6147" name="Espace réservé du contenu 2">
            <a:extLst>
              <a:ext uri="{FF2B5EF4-FFF2-40B4-BE49-F238E27FC236}">
                <a16:creationId xmlns:a16="http://schemas.microsoft.com/office/drawing/2014/main" id="{1E21951C-AFF0-4565-81B0-3FE3EE611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fr-FR" altLang="fr-FR" sz="2000">
                <a:solidFill>
                  <a:srgbClr val="0070C0"/>
                </a:solidFill>
              </a:rPr>
              <a:t>Several issues: </a:t>
            </a:r>
          </a:p>
          <a:p>
            <a:pPr algn="just"/>
            <a:r>
              <a:rPr lang="en-US" altLang="fr-FR" sz="2000">
                <a:solidFill>
                  <a:srgbClr val="0070C0"/>
                </a:solidFill>
              </a:rPr>
              <a:t>people live much longer  -&gt; more seniors in our societies</a:t>
            </a:r>
          </a:p>
          <a:p>
            <a:pPr algn="just"/>
            <a:r>
              <a:rPr lang="en-US" altLang="fr-FR" sz="2000">
                <a:solidFill>
                  <a:srgbClr val="0070C0"/>
                </a:solidFill>
              </a:rPr>
              <a:t>retired people have more free time</a:t>
            </a:r>
          </a:p>
          <a:p>
            <a:pPr algn="just"/>
            <a:r>
              <a:rPr lang="en-US" altLang="fr-FR" sz="2000">
                <a:solidFill>
                  <a:srgbClr val="0070C0"/>
                </a:solidFill>
              </a:rPr>
              <a:t>seniors need to be  re-engaged in social and economic life </a:t>
            </a:r>
          </a:p>
          <a:p>
            <a:pPr algn="just"/>
            <a:r>
              <a:rPr lang="en-US" altLang="fr-FR" sz="2000">
                <a:solidFill>
                  <a:srgbClr val="0070C0"/>
                </a:solidFill>
              </a:rPr>
              <a:t>national budgets (social…)  under pressure :  no way to  finance some existing (or new)  social services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Solution :  new way of practicing democracy: engaging citizens much more actively and directly in finding new ways of solving problems in the communities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fr-FR" altLang="fr-FR" sz="2000">
                <a:solidFill>
                  <a:srgbClr val="0070C0"/>
                </a:solidFill>
              </a:rPr>
              <a:t>It will not be the same for all citizens  : it will fit best for </a:t>
            </a:r>
            <a:r>
              <a:rPr lang="en-US" altLang="fr-FR" sz="2000">
                <a:solidFill>
                  <a:srgbClr val="0070C0"/>
                </a:solidFill>
              </a:rPr>
              <a:t>the  ones who have had interesting lives / know many things – and like the idea that even if you are a senior/retired, you can carry out important missions in society and , at the same time, enrich your life</a:t>
            </a:r>
          </a:p>
          <a:p>
            <a:pPr>
              <a:buFont typeface="Arial" panose="020B0604020202020204" pitchFamily="34" charset="0"/>
              <a:buNone/>
            </a:pPr>
            <a:endParaRPr lang="en-US" altLang="fr-FR" sz="2000"/>
          </a:p>
          <a:p>
            <a:endParaRPr lang="fr-FR" alt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AB9D81-40F6-48D8-A8E6-5AB81EC401E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  <a:latin typeface="Calibri"/>
              </a:rPr>
              <a:t>09/04/2019</a:t>
            </a:r>
          </a:p>
        </p:txBody>
      </p:sp>
      <p:sp>
        <p:nvSpPr>
          <p:cNvPr id="6149" name="Espace réservé du numéro de diapositive 4">
            <a:extLst>
              <a:ext uri="{FF2B5EF4-FFF2-40B4-BE49-F238E27FC236}">
                <a16:creationId xmlns:a16="http://schemas.microsoft.com/office/drawing/2014/main" id="{1567F435-5D4B-4AF1-B6CC-F66F1EE26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03CB7F-95DD-4E17-9731-5EA66FFDB67A}" type="slidenum">
              <a:rPr lang="fr-FR" altLang="fr-FR">
                <a:solidFill>
                  <a:srgbClr val="898989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909890-EB8D-46D7-9B98-7D956AD0B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eServices for Seniors (55+) - Skofja Loka-Slovenia</a:t>
            </a:r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6151" name="Picture 12" descr="LOGO_ESENIORS_petit_vf.jpg">
            <a:extLst>
              <a:ext uri="{FF2B5EF4-FFF2-40B4-BE49-F238E27FC236}">
                <a16:creationId xmlns:a16="http://schemas.microsoft.com/office/drawing/2014/main" id="{B510179D-84FD-4F64-A6A2-AE29D44B5E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350" y="14289"/>
            <a:ext cx="908050" cy="90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Image 7" descr="timthumb.php.jpg">
            <a:extLst>
              <a:ext uri="{FF2B5EF4-FFF2-40B4-BE49-F238E27FC236}">
                <a16:creationId xmlns:a16="http://schemas.microsoft.com/office/drawing/2014/main" id="{69AC7574-A696-44DC-B265-BB3321D78C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285750"/>
            <a:ext cx="302418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>
            <a:extLst>
              <a:ext uri="{FF2B5EF4-FFF2-40B4-BE49-F238E27FC236}">
                <a16:creationId xmlns:a16="http://schemas.microsoft.com/office/drawing/2014/main" id="{34D51E22-667E-423D-A60D-111851C4B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8439" y="71439"/>
            <a:ext cx="7972425" cy="928687"/>
          </a:xfrm>
        </p:spPr>
        <p:txBody>
          <a:bodyPr/>
          <a:lstStyle/>
          <a:p>
            <a:r>
              <a:rPr lang="fr-FR" altLang="fr-FR" sz="4000">
                <a:solidFill>
                  <a:srgbClr val="FF0000"/>
                </a:solidFill>
              </a:rPr>
              <a:t>Jobs for seniors versus volunteering</a:t>
            </a:r>
          </a:p>
        </p:txBody>
      </p:sp>
      <p:sp>
        <p:nvSpPr>
          <p:cNvPr id="7171" name="Espace réservé du contenu 2">
            <a:extLst>
              <a:ext uri="{FF2B5EF4-FFF2-40B4-BE49-F238E27FC236}">
                <a16:creationId xmlns:a16="http://schemas.microsoft.com/office/drawing/2014/main" id="{6FBED581-EF8D-4BA2-95A9-A8C74CE59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188" y="1643063"/>
            <a:ext cx="8686800" cy="452596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Volunteering is the most common activity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for social commitment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But seniors are often looking for a financial complement to their pensions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Here are some ideas of little jobs for which you can put ads on Internet   </a:t>
            </a:r>
          </a:p>
          <a:p>
            <a:r>
              <a:rPr lang="en-US" altLang="fr-FR" sz="2000">
                <a:solidFill>
                  <a:srgbClr val="0070C0"/>
                </a:solidFill>
              </a:rPr>
              <a:t>foster grandparents (coaching children with school difficulties)</a:t>
            </a:r>
            <a:endParaRPr lang="fr-FR" altLang="fr-FR" sz="2000">
              <a:solidFill>
                <a:srgbClr val="0070C0"/>
              </a:solidFill>
            </a:endParaRPr>
          </a:p>
          <a:p>
            <a:r>
              <a:rPr lang="en-US" altLang="fr-FR" sz="2000">
                <a:solidFill>
                  <a:srgbClr val="0070C0"/>
                </a:solidFill>
              </a:rPr>
              <a:t>seniors companions :  home care giving</a:t>
            </a:r>
            <a:r>
              <a:rPr lang="fr-FR" altLang="fr-FR" sz="2000">
                <a:solidFill>
                  <a:srgbClr val="0070C0"/>
                </a:solidFill>
              </a:rPr>
              <a:t>/l</a:t>
            </a:r>
            <a:r>
              <a:rPr lang="en-US" altLang="fr-FR" sz="2000">
                <a:solidFill>
                  <a:srgbClr val="0070C0"/>
                </a:solidFill>
              </a:rPr>
              <a:t>odging a  Alzheimer/Parlinson  patient for several days  as a rest solution for carers</a:t>
            </a:r>
            <a:endParaRPr lang="fr-FR" altLang="fr-FR" sz="2000">
              <a:solidFill>
                <a:srgbClr val="0070C0"/>
              </a:solidFill>
            </a:endParaRPr>
          </a:p>
          <a:p>
            <a:r>
              <a:rPr lang="en-US" altLang="fr-FR" sz="2000">
                <a:solidFill>
                  <a:srgbClr val="0070C0"/>
                </a:solidFill>
              </a:rPr>
              <a:t>subletting a room in a flat for a student (+ intergenerational communication)</a:t>
            </a:r>
          </a:p>
          <a:p>
            <a:r>
              <a:rPr lang="en-US" altLang="fr-FR" sz="2000">
                <a:solidFill>
                  <a:srgbClr val="0070C0"/>
                </a:solidFill>
              </a:rPr>
              <a:t>coaching young people to assert one's personality or find one's way</a:t>
            </a:r>
          </a:p>
          <a:p>
            <a:r>
              <a:rPr lang="en-US" altLang="fr-FR" sz="2000">
                <a:solidFill>
                  <a:srgbClr val="0070C0"/>
                </a:solidFill>
              </a:rPr>
              <a:t>Selling services or products online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In most EU countries, senior volunteers get no compensation  but this might change in the next years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fr-FR" sz="2000">
                <a:solidFill>
                  <a:srgbClr val="0070C0"/>
                </a:solidFill>
              </a:rPr>
              <a:t>In US, seniors often do  receive scholarships or reimbursements for expenses </a:t>
            </a:r>
            <a:endParaRPr lang="fr-FR" altLang="fr-FR" sz="200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11912A-F1C4-402D-B2E1-19612E6A39F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  <a:latin typeface="Calibri"/>
              </a:rPr>
              <a:t>09/04/2019</a:t>
            </a:r>
          </a:p>
        </p:txBody>
      </p:sp>
      <p:sp>
        <p:nvSpPr>
          <p:cNvPr id="7173" name="Espace réservé du numéro de diapositive 4">
            <a:extLst>
              <a:ext uri="{FF2B5EF4-FFF2-40B4-BE49-F238E27FC236}">
                <a16:creationId xmlns:a16="http://schemas.microsoft.com/office/drawing/2014/main" id="{7F387850-B335-4D63-85C9-31294B579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AA5E2DF-9023-40B6-812D-A35834885608}" type="slidenum">
              <a:rPr lang="fr-FR" altLang="fr-FR">
                <a:solidFill>
                  <a:srgbClr val="898989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AE201B-2682-4CE2-BE7A-FA236E0ED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eServices for Seniors (55+) - Skofja Loka-Slovenia</a:t>
            </a:r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7175" name="Picture 12" descr="LOGO_ESENIORS_petit_vf.jpg">
            <a:extLst>
              <a:ext uri="{FF2B5EF4-FFF2-40B4-BE49-F238E27FC236}">
                <a16:creationId xmlns:a16="http://schemas.microsoft.com/office/drawing/2014/main" id="{4E3FEA9B-17A8-4ACA-8D43-A676F9E716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60325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Image 7" descr="seniorsign.jpg">
            <a:extLst>
              <a:ext uri="{FF2B5EF4-FFF2-40B4-BE49-F238E27FC236}">
                <a16:creationId xmlns:a16="http://schemas.microsoft.com/office/drawing/2014/main" id="{0665020A-EB3B-427E-BB5D-122D6A2DC2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326" y="850901"/>
            <a:ext cx="230981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1879EFB-ABD9-4E6F-9C40-74B500026E2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738314" y="1792288"/>
            <a:ext cx="8504237" cy="12874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 b="1">
                <a:solidFill>
                  <a:srgbClr val="FF0000"/>
                </a:solidFill>
              </a:rPr>
              <a:t>Seniors and </a:t>
            </a:r>
            <a:br>
              <a:rPr lang="en-GB" sz="3600" b="1">
                <a:solidFill>
                  <a:srgbClr val="FF0000"/>
                </a:solidFill>
              </a:rPr>
            </a:br>
            <a:r>
              <a:rPr lang="en-GB" sz="3600" b="1">
                <a:solidFill>
                  <a:srgbClr val="FF0000"/>
                </a:solidFill>
              </a:rPr>
              <a:t>Information &amp; Communication Technologies</a:t>
            </a:r>
            <a:endParaRPr lang="fr-FR" sz="3600">
              <a:solidFill>
                <a:srgbClr val="000000"/>
              </a:solidFill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07CC8564-CCF2-40C9-BDBD-0FE0C391A9F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905000" y="3079750"/>
            <a:ext cx="8337550" cy="2882900"/>
          </a:xfrm>
        </p:spPr>
        <p:txBody>
          <a:bodyPr rtlCol="0">
            <a:normAutofit/>
          </a:bodyPr>
          <a:lstStyle/>
          <a:p>
            <a:pPr marL="640080" lvl="1" indent="-246888" algn="just" eaLnBrk="1" fontAlgn="auto" hangingPunct="1">
              <a:spcAft>
                <a:spcPts val="0"/>
              </a:spcAft>
              <a:buNone/>
              <a:defRPr/>
            </a:pPr>
            <a:r>
              <a:rPr lang="en-GB" sz="2200" b="1" dirty="0">
                <a:solidFill>
                  <a:srgbClr val="0070C0"/>
                </a:solidFill>
                <a:latin typeface="+mj-lt"/>
              </a:rPr>
              <a:t>The objectives of the association are to:</a:t>
            </a:r>
          </a:p>
          <a:p>
            <a:pPr marL="640080" lvl="1" indent="-246888" algn="just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GB" sz="2200" dirty="0">
                <a:solidFill>
                  <a:srgbClr val="0070C0"/>
                </a:solidFill>
                <a:latin typeface="+mj-lt"/>
              </a:rPr>
              <a:t>Reduce the digital divide between the different generations</a:t>
            </a:r>
          </a:p>
          <a:p>
            <a:pPr marL="640080" lvl="1" indent="-246888" algn="just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GB" sz="2200" dirty="0">
                <a:solidFill>
                  <a:srgbClr val="0070C0"/>
                </a:solidFill>
                <a:latin typeface="+mj-lt"/>
              </a:rPr>
              <a:t>Overcome seniors’ isolation and social exclusion</a:t>
            </a:r>
          </a:p>
          <a:p>
            <a:pPr marL="640080" lvl="1" indent="-246888" algn="just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GB" sz="2200" dirty="0">
                <a:solidFill>
                  <a:srgbClr val="0070C0"/>
                </a:solidFill>
                <a:latin typeface="+mj-lt"/>
              </a:rPr>
              <a:t>Facilitate access to training and information</a:t>
            </a:r>
          </a:p>
          <a:p>
            <a:pPr marL="640080" lvl="1" indent="-246888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200" dirty="0">
                <a:solidFill>
                  <a:srgbClr val="0070C0"/>
                </a:solidFill>
                <a:latin typeface="+mj-lt"/>
              </a:rPr>
              <a:t> 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GB" sz="2200" dirty="0">
                <a:solidFill>
                  <a:srgbClr val="0070C0"/>
                </a:solidFill>
                <a:latin typeface="+mj-lt"/>
              </a:rPr>
              <a:t>	</a:t>
            </a:r>
            <a:r>
              <a:rPr lang="en-GB" sz="2200" b="1" dirty="0">
                <a:solidFill>
                  <a:srgbClr val="0070C0"/>
                </a:solidFill>
                <a:latin typeface="+mj-lt"/>
              </a:rPr>
              <a:t>This way E-Seniors aims at increasing solidarity in the digital society and at spreading the Internet culture</a:t>
            </a:r>
          </a:p>
          <a:p>
            <a:pPr marL="640080" lvl="1" indent="-246888" eaLnBrk="1" fontAlgn="auto" hangingPunct="1">
              <a:spcAft>
                <a:spcPts val="0"/>
              </a:spcAft>
              <a:buNone/>
              <a:defRPr/>
            </a:pPr>
            <a:endParaRPr lang="fr-FR" u="sng" dirty="0">
              <a:solidFill>
                <a:srgbClr val="000000"/>
              </a:solidFill>
            </a:endParaRPr>
          </a:p>
        </p:txBody>
      </p:sp>
      <p:sp>
        <p:nvSpPr>
          <p:cNvPr id="8196" name="Rectangle 5">
            <a:extLst>
              <a:ext uri="{FF2B5EF4-FFF2-40B4-BE49-F238E27FC236}">
                <a16:creationId xmlns:a16="http://schemas.microsoft.com/office/drawing/2014/main" id="{EBEBF0D2-A395-4FAF-9FDF-A65A0B2ED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714375"/>
            <a:ext cx="4572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4000" b="1">
                <a:solidFill>
                  <a:srgbClr val="000090"/>
                </a:solidFill>
                <a:latin typeface="Calibri" panose="020F0502020204030204" pitchFamily="34" charset="0"/>
              </a:rPr>
              <a:t>E-SENIORS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1600" b="1">
                <a:solidFill>
                  <a:srgbClr val="000000"/>
                </a:solidFill>
                <a:latin typeface="Calibri" panose="020F0502020204030204" pitchFamily="34" charset="0"/>
              </a:rPr>
              <a:t>- LIFE BEGINS AT 50 -</a:t>
            </a:r>
          </a:p>
        </p:txBody>
      </p:sp>
      <p:pic>
        <p:nvPicPr>
          <p:cNvPr id="8197" name="Image 14" descr="logo 5.jpg">
            <a:extLst>
              <a:ext uri="{FF2B5EF4-FFF2-40B4-BE49-F238E27FC236}">
                <a16:creationId xmlns:a16="http://schemas.microsoft.com/office/drawing/2014/main" id="{5458992E-5022-4AC4-93AC-30DC0FAE84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13" y="642939"/>
            <a:ext cx="140970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D06EE31-8AE4-458C-B094-F691CA2F63B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  <a:latin typeface="Calibri"/>
              </a:rPr>
              <a:t>09/04/2019</a:t>
            </a:r>
          </a:p>
        </p:txBody>
      </p:sp>
      <p:sp>
        <p:nvSpPr>
          <p:cNvPr id="8199" name="Espace réservé du numéro de diapositive 7">
            <a:extLst>
              <a:ext uri="{FF2B5EF4-FFF2-40B4-BE49-F238E27FC236}">
                <a16:creationId xmlns:a16="http://schemas.microsoft.com/office/drawing/2014/main" id="{E7EDEDB3-C814-4A6F-9D57-1E00DE90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22D090-6081-4E27-8431-482E46987F41}" type="slidenum">
              <a:rPr lang="fr-FR" altLang="fr-FR">
                <a:solidFill>
                  <a:srgbClr val="898989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752593A7-12E0-4270-A6D1-A54903369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eServices for Seniors (55+) - Skofja Loka-Slovenia</a:t>
            </a:r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8201" name="Picture 12" descr="LOGO_ESENIORS_petit_vf.jpg">
            <a:extLst>
              <a:ext uri="{FF2B5EF4-FFF2-40B4-BE49-F238E27FC236}">
                <a16:creationId xmlns:a16="http://schemas.microsoft.com/office/drawing/2014/main" id="{B6319F76-9C70-42D8-929E-325DD1E13B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2063" y="500063"/>
            <a:ext cx="1223962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>
            <a:extLst>
              <a:ext uri="{FF2B5EF4-FFF2-40B4-BE49-F238E27FC236}">
                <a16:creationId xmlns:a16="http://schemas.microsoft.com/office/drawing/2014/main" id="{F479ACAA-D9D6-48C4-AB29-D5AD3D0D5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8889" y="206376"/>
            <a:ext cx="62198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3600" b="1">
                <a:solidFill>
                  <a:srgbClr val="000090"/>
                </a:solidFill>
                <a:latin typeface="Calibri" panose="020F0502020204030204" pitchFamily="34" charset="0"/>
              </a:rPr>
              <a:t>E-SENIORS’ Activities</a:t>
            </a:r>
            <a:endParaRPr lang="en-GB" altLang="fr-FR" sz="3600" b="1">
              <a:solidFill>
                <a:srgbClr val="000090"/>
              </a:solidFill>
              <a:latin typeface="Calibri" panose="020F0502020204030204" pitchFamily="34" charset="0"/>
            </a:endParaRPr>
          </a:p>
        </p:txBody>
      </p:sp>
      <p:pic>
        <p:nvPicPr>
          <p:cNvPr id="9219" name="Picture 12" descr="LOGO_ESENIORS_petit_vf.jpg">
            <a:extLst>
              <a:ext uri="{FF2B5EF4-FFF2-40B4-BE49-F238E27FC236}">
                <a16:creationId xmlns:a16="http://schemas.microsoft.com/office/drawing/2014/main" id="{18AECC24-8DA7-4AAC-94FB-824CE415A0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26" y="20639"/>
            <a:ext cx="103187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Espace réservé du contenu 3">
            <a:extLst>
              <a:ext uri="{FF2B5EF4-FFF2-40B4-BE49-F238E27FC236}">
                <a16:creationId xmlns:a16="http://schemas.microsoft.com/office/drawing/2014/main" id="{96D765A1-C6AF-48B9-86B1-A47B46665B33}"/>
              </a:ext>
            </a:extLst>
          </p:cNvPr>
          <p:cNvGraphicFramePr>
            <a:graphicFrameLocks/>
          </p:cNvGraphicFramePr>
          <p:nvPr/>
        </p:nvGraphicFramePr>
        <p:xfrm>
          <a:off x="2033323" y="1517650"/>
          <a:ext cx="8306577" cy="4838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7" name="Image 6" descr="fun_photos.png">
            <a:extLst>
              <a:ext uri="{FF2B5EF4-FFF2-40B4-BE49-F238E27FC236}">
                <a16:creationId xmlns:a16="http://schemas.microsoft.com/office/drawing/2014/main" id="{72CAA11F-F3F3-44EF-853A-4A34FCDDCE0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87813" y="1406705"/>
            <a:ext cx="1603453" cy="158261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Image 7" descr="européenne.jpg">
            <a:extLst>
              <a:ext uri="{FF2B5EF4-FFF2-40B4-BE49-F238E27FC236}">
                <a16:creationId xmlns:a16="http://schemas.microsoft.com/office/drawing/2014/main" id="{6860528F-A0E6-4629-9D0F-D43012E3D2E5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360085" y="3454716"/>
            <a:ext cx="1502382" cy="153509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age 8" descr="reparcafe2.JPG">
            <a:extLst>
              <a:ext uri="{FF2B5EF4-FFF2-40B4-BE49-F238E27FC236}">
                <a16:creationId xmlns:a16="http://schemas.microsoft.com/office/drawing/2014/main" id="{182493EB-BFEB-4B5A-9CDC-AF48F5CB1309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543801" y="2794564"/>
            <a:ext cx="1700134" cy="15346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Espace réservé de la date 9">
            <a:extLst>
              <a:ext uri="{FF2B5EF4-FFF2-40B4-BE49-F238E27FC236}">
                <a16:creationId xmlns:a16="http://schemas.microsoft.com/office/drawing/2014/main" id="{9099CC22-4E0A-4B32-9986-AF468A9582B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  <a:latin typeface="Calibri"/>
              </a:rPr>
              <a:t>09/04/2019</a:t>
            </a:r>
          </a:p>
        </p:txBody>
      </p:sp>
      <p:sp>
        <p:nvSpPr>
          <p:cNvPr id="9225" name="Espace réservé du numéro de diapositive 10">
            <a:extLst>
              <a:ext uri="{FF2B5EF4-FFF2-40B4-BE49-F238E27FC236}">
                <a16:creationId xmlns:a16="http://schemas.microsoft.com/office/drawing/2014/main" id="{403F4043-0CCB-4FB6-9D8A-A1E017916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0308A1B-52B7-462F-809B-4709A35F01F1}" type="slidenum">
              <a:rPr lang="fr-FR" altLang="fr-FR">
                <a:solidFill>
                  <a:srgbClr val="898989"/>
                </a:solidFill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r-FR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90AE2323-10F9-4CF8-BD1C-0CA18E3C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eServices for Seniors (55+) - Skofja Loka-Slovenia</a:t>
            </a:r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48B34ABE-9C07-4F1D-9411-7D7A363AE6E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38338" y="428625"/>
            <a:ext cx="8229600" cy="1143000"/>
          </a:xfrm>
        </p:spPr>
        <p:txBody>
          <a:bodyPr/>
          <a:lstStyle/>
          <a:p>
            <a:pPr eaLnBrk="1" hangingPunct="1"/>
            <a:r>
              <a:rPr lang="fr-FR" altLang="fr-FR">
                <a:solidFill>
                  <a:srgbClr val="0000FF"/>
                </a:solidFill>
                <a:latin typeface="Ravie" panose="04040805050809020602" pitchFamily="82" charset="0"/>
              </a:rPr>
              <a:t/>
            </a:r>
            <a:br>
              <a:rPr lang="fr-FR" altLang="fr-FR">
                <a:solidFill>
                  <a:srgbClr val="0000FF"/>
                </a:solidFill>
                <a:latin typeface="Ravie" panose="04040805050809020602" pitchFamily="82" charset="0"/>
              </a:rPr>
            </a:br>
            <a:r>
              <a:rPr lang="fr-FR" altLang="fr-FR">
                <a:solidFill>
                  <a:srgbClr val="0000FF"/>
                </a:solidFill>
                <a:latin typeface="Ravie" panose="04040805050809020602" pitchFamily="82" charset="0"/>
              </a:rPr>
              <a:t>E-SENIORS</a:t>
            </a:r>
            <a:br>
              <a:rPr lang="fr-FR" altLang="fr-FR">
                <a:solidFill>
                  <a:srgbClr val="0000FF"/>
                </a:solidFill>
                <a:latin typeface="Ravie" panose="04040805050809020602" pitchFamily="82" charset="0"/>
              </a:rPr>
            </a:br>
            <a:r>
              <a:rPr lang="fr-FR" altLang="fr-FR" sz="1600">
                <a:solidFill>
                  <a:srgbClr val="0000FF"/>
                </a:solidFill>
                <a:cs typeface="Arial" panose="020B0604020202020204" pitchFamily="34" charset="0"/>
              </a:rPr>
              <a:t>LIFE BEGINS AT 50</a:t>
            </a:r>
            <a:r>
              <a:rPr lang="fr-FR" altLang="fr-FR">
                <a:cs typeface="Arial" panose="020B0604020202020204" pitchFamily="34" charset="0"/>
              </a:rPr>
              <a:t/>
            </a:r>
            <a:br>
              <a:rPr lang="fr-FR" altLang="fr-FR">
                <a:cs typeface="Arial" panose="020B0604020202020204" pitchFamily="34" charset="0"/>
              </a:rPr>
            </a:br>
            <a:endParaRPr lang="fr-FR" altLang="fr-FR">
              <a:solidFill>
                <a:srgbClr val="0000FF"/>
              </a:solidFill>
              <a:latin typeface="Ravie" panose="04040805050809020602" pitchFamily="82" charset="0"/>
            </a:endParaRP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A478D930-14FA-4EB8-8013-1363ED157C4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52625" y="1285876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fr-FR" altLang="fr-FR" b="1">
              <a:solidFill>
                <a:srgbClr val="FF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fr-FR">
                <a:solidFill>
                  <a:srgbClr val="FF0000"/>
                </a:solidFill>
              </a:rPr>
              <a:t>Thank you for your attention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fr-FR">
                <a:solidFill>
                  <a:srgbClr val="FF0000"/>
                </a:solidFill>
              </a:rPr>
              <a:t>For more information :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fr-FR" altLang="fr-FR" b="1">
                <a:solidFill>
                  <a:srgbClr val="FF0000"/>
                </a:solidFill>
              </a:rPr>
              <a:t>E-SENIORS</a:t>
            </a:r>
            <a:r>
              <a:rPr lang="fr-FR" altLang="fr-FR">
                <a:solidFill>
                  <a:srgbClr val="FF0000"/>
                </a:solidFill>
              </a:rPr>
              <a:t>	</a:t>
            </a:r>
            <a:r>
              <a:rPr lang="fr-FR" altLang="fr-FR"/>
              <a:t>	</a:t>
            </a:r>
            <a:r>
              <a:rPr lang="fr-FR" altLang="fr-FR">
                <a:hlinkClick r:id="rId2"/>
              </a:rPr>
              <a:t>www.e-seniors.asso.fr</a:t>
            </a:r>
            <a:endParaRPr lang="fr-FR" altLang="fr-FR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>
                <a:hlinkClick r:id="rId3"/>
              </a:rPr>
              <a:t>	www.eseniors.eu</a:t>
            </a:r>
            <a:endParaRPr lang="fr-FR" altLang="fr-FR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b="1">
                <a:solidFill>
                  <a:srgbClr val="FF0000"/>
                </a:solidFill>
              </a:rPr>
              <a:t>Monique Epstein </a:t>
            </a:r>
            <a:r>
              <a:rPr lang="fr-FR" altLang="fr-FR"/>
              <a:t>		</a:t>
            </a:r>
            <a:r>
              <a:rPr lang="fr-FR" altLang="fr-FR">
                <a:hlinkClick r:id="rId4"/>
              </a:rPr>
              <a:t>epstein@free.fr</a:t>
            </a:r>
            <a:endParaRPr lang="fr-FR" altLang="fr-FR"/>
          </a:p>
          <a:p>
            <a:pPr eaLnBrk="1" hangingPunct="1">
              <a:buFont typeface="Wingdings 2" panose="05020102010507070707" pitchFamily="18" charset="2"/>
              <a:buNone/>
            </a:pPr>
            <a:endParaRPr lang="fr-FR" altLang="fr-FR"/>
          </a:p>
        </p:txBody>
      </p:sp>
      <p:pic>
        <p:nvPicPr>
          <p:cNvPr id="41988" name="Picture 4" descr="ie_commence_50ans_NB">
            <a:extLst>
              <a:ext uri="{FF2B5EF4-FFF2-40B4-BE49-F238E27FC236}">
                <a16:creationId xmlns:a16="http://schemas.microsoft.com/office/drawing/2014/main" id="{F010C5BF-6B8F-4DF4-AE99-A5BC6FDBF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364" y="422275"/>
            <a:ext cx="839787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5">
            <a:extLst>
              <a:ext uri="{FF2B5EF4-FFF2-40B4-BE49-F238E27FC236}">
                <a16:creationId xmlns:a16="http://schemas.microsoft.com/office/drawing/2014/main" id="{39E0F659-2605-42F3-AF84-11161B757FE0}"/>
              </a:ext>
            </a:extLst>
          </p:cNvPr>
          <p:cNvSpPr txBox="1">
            <a:spLocks noGrp="1"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r>
              <a:rPr lang="fr-FR" sz="1200">
                <a:solidFill>
                  <a:prstClr val="black">
                    <a:tint val="75000"/>
                  </a:prstClr>
                </a:solidFill>
                <a:latin typeface="Calibri"/>
                <a:cs typeface="Arial" panose="020B0604020202020204" pitchFamily="34" charset="0"/>
              </a:rPr>
              <a:t>24</a:t>
            </a:r>
          </a:p>
        </p:txBody>
      </p:sp>
      <p:pic>
        <p:nvPicPr>
          <p:cNvPr id="41990" name="Picture 6" descr="LOGO_ESENIORS_petit_vf.jpg">
            <a:extLst>
              <a:ext uri="{FF2B5EF4-FFF2-40B4-BE49-F238E27FC236}">
                <a16:creationId xmlns:a16="http://schemas.microsoft.com/office/drawing/2014/main" id="{97AD054E-E4E6-419F-AE32-2AE90A15F0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1" y="285751"/>
            <a:ext cx="115887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A3DB295-6104-48A9-8316-61713C398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  <a:latin typeface="Calibri"/>
                <a:cs typeface="Arial" panose="020B0604020202020204" pitchFamily="34" charset="0"/>
              </a:rPr>
              <a:t>‹#›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FC52F0A-8F65-4BA6-9373-AD33F9D0E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68814" y="6356350"/>
            <a:ext cx="3608387" cy="241300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t>eServices for Seniors (55+) - Skofja Loka-Slovenia</a:t>
            </a:r>
            <a:endParaRPr lang="fr-FR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3D7B5C3-1591-4672-AFF7-E37602F1339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>
                <a:solidFill>
                  <a:prstClr val="black">
                    <a:tint val="75000"/>
                  </a:prstClr>
                </a:solidFill>
                <a:latin typeface="Calibri"/>
              </a:rPr>
              <a:t>09/04/2019</a:t>
            </a:r>
          </a:p>
        </p:txBody>
      </p:sp>
      <p:pic>
        <p:nvPicPr>
          <p:cNvPr id="41994" name="Content Placeholder 7">
            <a:extLst>
              <a:ext uri="{FF2B5EF4-FFF2-40B4-BE49-F238E27FC236}">
                <a16:creationId xmlns:a16="http://schemas.microsoft.com/office/drawing/2014/main" id="{B6CE47D1-78AE-45E9-9E4E-D0F76FBF6ABB}"/>
              </a:ext>
            </a:extLst>
          </p:cNvPr>
          <p:cNvPicPr>
            <a:picLocks noChangeAspect="1"/>
          </p:cNvPicPr>
          <p:nvPr/>
        </p:nvPicPr>
        <p:blipFill>
          <a:blip r:embed="rId7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775" y="1588"/>
            <a:ext cx="92090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5" name="Image 10" descr="echange-de-maison-french-stereotype.jpg">
            <a:extLst>
              <a:ext uri="{FF2B5EF4-FFF2-40B4-BE49-F238E27FC236}">
                <a16:creationId xmlns:a16="http://schemas.microsoft.com/office/drawing/2014/main" id="{DA9D3805-644D-4504-89AC-25A7387DF6A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39"/>
          <a:stretch>
            <a:fillRect/>
          </a:stretch>
        </p:blipFill>
        <p:spPr bwMode="auto">
          <a:xfrm>
            <a:off x="1501776" y="1588"/>
            <a:ext cx="1514475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6" name="Image 11" descr="téléchargement.jpg">
            <a:extLst>
              <a:ext uri="{FF2B5EF4-FFF2-40B4-BE49-F238E27FC236}">
                <a16:creationId xmlns:a16="http://schemas.microsoft.com/office/drawing/2014/main" id="{19D683A1-3D92-41AD-A57C-0760F1BD42C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0914" y="-52388"/>
            <a:ext cx="890587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7" name="Image 2">
            <a:extLst>
              <a:ext uri="{FF2B5EF4-FFF2-40B4-BE49-F238E27FC236}">
                <a16:creationId xmlns:a16="http://schemas.microsoft.com/office/drawing/2014/main" id="{C6D2432A-DBFF-4175-A4B8-B5CFB4B729C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76213"/>
            <a:ext cx="82296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143905A-34D4-4783-878A-7A66F08F87C5}"/>
              </a:ext>
            </a:extLst>
          </p:cNvPr>
          <p:cNvSpPr/>
          <p:nvPr/>
        </p:nvSpPr>
        <p:spPr>
          <a:xfrm>
            <a:off x="2135188" y="1862138"/>
            <a:ext cx="8032750" cy="56324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fr-FR" sz="3600" b="1" dirty="0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Thank you for your attention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fr-FR" sz="3600" dirty="0">
              <a:solidFill>
                <a:srgbClr val="FF0000"/>
              </a:solidFill>
              <a:latin typeface="Calibri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fr-FR" sz="3200" dirty="0">
              <a:solidFill>
                <a:srgbClr val="FF0000"/>
              </a:solidFill>
              <a:latin typeface="Calibri"/>
              <a:cs typeface="Arial" panose="020B0604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fr-FR" sz="3200" dirty="0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For more information 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3200" b="1" dirty="0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E-SENIORS</a:t>
            </a:r>
            <a:r>
              <a:rPr lang="fr-FR" altLang="fr-FR" sz="3200" dirty="0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	</a:t>
            </a:r>
            <a:r>
              <a:rPr lang="fr-FR" altLang="fr-FR" sz="32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	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3200" dirty="0">
                <a:solidFill>
                  <a:prstClr val="black"/>
                </a:solidFill>
                <a:latin typeface="Calibri"/>
                <a:cs typeface="Arial" panose="020B0604020202020204" pitchFamily="34" charset="0"/>
                <a:hlinkClick r:id="rId2"/>
              </a:rPr>
              <a:t>www.e-seniors.asso.fr</a:t>
            </a:r>
            <a:endParaRPr lang="fr-FR" altLang="fr-FR" sz="32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altLang="fr-FR" sz="32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z="3200" b="1" dirty="0">
                <a:solidFill>
                  <a:srgbClr val="FF0000"/>
                </a:solidFill>
                <a:latin typeface="Calibri"/>
                <a:cs typeface="Arial" panose="020B0604020202020204" pitchFamily="34" charset="0"/>
              </a:rPr>
              <a:t>Monique Epstein </a:t>
            </a:r>
            <a:r>
              <a:rPr lang="fr-FR" altLang="fr-FR" sz="32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				  </a:t>
            </a:r>
            <a:r>
              <a:rPr lang="fr-FR" altLang="fr-FR" sz="3200" dirty="0">
                <a:solidFill>
                  <a:prstClr val="black"/>
                </a:solidFill>
                <a:latin typeface="Calibri"/>
                <a:cs typeface="Arial" panose="020B0604020202020204" pitchFamily="34" charset="0"/>
                <a:hlinkClick r:id="rId11"/>
              </a:rPr>
              <a:t>mepstein@eseniors.eu</a:t>
            </a:r>
            <a:endParaRPr lang="fr-FR" altLang="fr-FR" sz="32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altLang="fr-FR" sz="32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altLang="fr-FR" sz="32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682</Words>
  <Application>Microsoft Office PowerPoint</Application>
  <PresentationFormat>Widescreen</PresentationFormat>
  <Paragraphs>115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Ravie</vt:lpstr>
      <vt:lpstr>Wingdings 2</vt:lpstr>
      <vt:lpstr>Thème Office</vt:lpstr>
      <vt:lpstr>Empower seniors to be e-included : they will become active and creative citizens  and change society!</vt:lpstr>
      <vt:lpstr>Empowering seniors to be e-included</vt:lpstr>
      <vt:lpstr>Creative skills :  active and healthy ageing</vt:lpstr>
      <vt:lpstr>Seniors are also citizens….</vt:lpstr>
      <vt:lpstr>Societal changes  and challenges </vt:lpstr>
      <vt:lpstr>Jobs for seniors versus volunteering</vt:lpstr>
      <vt:lpstr>Seniors and  Information &amp; Communication Technologies</vt:lpstr>
      <vt:lpstr>PowerPoint Presentation</vt:lpstr>
      <vt:lpstr> E-SENIORS LIFE BEGINS AT 50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Empower seniors to be e-included : they will become active and creative citizens  and change society!</dc:title>
  <dc:creator>MARTINA</dc:creator>
  <cp:lastModifiedBy>HP Inc.</cp:lastModifiedBy>
  <cp:revision>1</cp:revision>
  <dcterms:created xsi:type="dcterms:W3CDTF">2019-03-14T09:05:06Z</dcterms:created>
  <dcterms:modified xsi:type="dcterms:W3CDTF">2019-03-14T19:13:23Z</dcterms:modified>
</cp:coreProperties>
</file>